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70168-67C3-4004-9C33-57186872D8D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BCF210-B48D-44A6-AC48-8096949544BB}">
      <dgm:prSet phldrT="[Texte]"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ITC Century Std Light"/>
            </a:rPr>
            <a:t>Pour améliorer sa compétitivité, l’entreprise peut faire pression sur ses fournisseurs en exigeant des </a:t>
          </a:r>
          <a:r>
            <a:rPr lang="fr-FR" b="1" dirty="0">
              <a:solidFill>
                <a:schemeClr val="bg1"/>
              </a:solidFill>
              <a:latin typeface="ITC Century Std Book"/>
            </a:rPr>
            <a:t>baisses de prix </a:t>
          </a:r>
          <a:r>
            <a:rPr lang="fr-FR" b="1" dirty="0">
              <a:solidFill>
                <a:schemeClr val="bg1"/>
              </a:solidFill>
              <a:latin typeface="ITC Century Std Light"/>
            </a:rPr>
            <a:t>mais ce n’est pas une solution viable à long terme. </a:t>
          </a:r>
          <a:endParaRPr lang="fr-FR" b="1" dirty="0">
            <a:solidFill>
              <a:schemeClr val="bg1"/>
            </a:solidFill>
          </a:endParaRPr>
        </a:p>
      </dgm:t>
    </dgm:pt>
    <dgm:pt modelId="{B6AE521C-D0ED-4799-B1EE-AA33F3BCDB96}" type="parTrans" cxnId="{354BF056-E0DA-4BDB-A7D7-AB9BBBC8035F}">
      <dgm:prSet/>
      <dgm:spPr/>
      <dgm:t>
        <a:bodyPr/>
        <a:lstStyle/>
        <a:p>
          <a:endParaRPr lang="fr-FR"/>
        </a:p>
      </dgm:t>
    </dgm:pt>
    <dgm:pt modelId="{7D8ECD06-CCF7-4328-AF88-131A6B555907}" type="sibTrans" cxnId="{354BF056-E0DA-4BDB-A7D7-AB9BBBC8035F}">
      <dgm:prSet/>
      <dgm:spPr/>
      <dgm:t>
        <a:bodyPr/>
        <a:lstStyle/>
        <a:p>
          <a:endParaRPr lang="fr-FR"/>
        </a:p>
      </dgm:t>
    </dgm:pt>
    <dgm:pt modelId="{67018AF4-88A8-48DD-8ABD-2580ADD27CA0}">
      <dgm:prSet custT="1"/>
      <dgm:spPr/>
      <dgm:t>
        <a:bodyPr/>
        <a:lstStyle/>
        <a:p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peut produire des résultats financiers immédiats mais ne contribue pas à améliorer la relation entre les entreprises. </a:t>
          </a:r>
        </a:p>
      </dgm:t>
    </dgm:pt>
    <dgm:pt modelId="{37C2919C-617C-4B51-9CFB-46AFBEB56E44}" type="parTrans" cxnId="{27AB7238-AA78-4B61-8A47-3C4B002D8149}">
      <dgm:prSet/>
      <dgm:spPr/>
      <dgm:t>
        <a:bodyPr/>
        <a:lstStyle/>
        <a:p>
          <a:endParaRPr lang="fr-FR"/>
        </a:p>
      </dgm:t>
    </dgm:pt>
    <dgm:pt modelId="{84DD3912-9F34-4A76-9E70-D61A629DEEFB}" type="sibTrans" cxnId="{27AB7238-AA78-4B61-8A47-3C4B002D8149}">
      <dgm:prSet/>
      <dgm:spPr/>
      <dgm:t>
        <a:bodyPr/>
        <a:lstStyle/>
        <a:p>
          <a:endParaRPr lang="fr-FR"/>
        </a:p>
      </dgm:t>
    </dgm:pt>
    <dgm:pt modelId="{582047E2-E3D7-434B-9C2F-6E467FE5A82A}">
      <dgm:prSet custT="1"/>
      <dgm:spPr/>
      <dgm:t>
        <a:bodyPr/>
        <a:lstStyle/>
        <a:p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est source de tension car les bénéfices des uns se font au détriment des autres. </a:t>
          </a:r>
        </a:p>
      </dgm:t>
    </dgm:pt>
    <dgm:pt modelId="{88F12411-3654-43A7-AC68-7D40270A9608}" type="parTrans" cxnId="{64AAE9A3-55BA-4F42-B8D0-695100564DA5}">
      <dgm:prSet/>
      <dgm:spPr/>
      <dgm:t>
        <a:bodyPr/>
        <a:lstStyle/>
        <a:p>
          <a:endParaRPr lang="fr-FR"/>
        </a:p>
      </dgm:t>
    </dgm:pt>
    <dgm:pt modelId="{20BBDD26-76CF-4336-91EB-1702C6E59B53}" type="sibTrans" cxnId="{64AAE9A3-55BA-4F42-B8D0-695100564DA5}">
      <dgm:prSet/>
      <dgm:spPr/>
      <dgm:t>
        <a:bodyPr/>
        <a:lstStyle/>
        <a:p>
          <a:endParaRPr lang="fr-FR"/>
        </a:p>
      </dgm:t>
    </dgm:pt>
    <dgm:pt modelId="{552EC54F-E12E-4136-87A5-169134B96E9A}" type="pres">
      <dgm:prSet presAssocID="{21D70168-67C3-4004-9C33-57186872D8D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97440D-7FE3-494C-A25D-3721EB4C2F87}" type="pres">
      <dgm:prSet presAssocID="{1FBCF210-B48D-44A6-AC48-8096949544BB}" presName="root1" presStyleCnt="0"/>
      <dgm:spPr/>
    </dgm:pt>
    <dgm:pt modelId="{8BFA737E-59A4-4190-BD5F-ACC5148498B6}" type="pres">
      <dgm:prSet presAssocID="{1FBCF210-B48D-44A6-AC48-8096949544BB}" presName="LevelOneTextNode" presStyleLbl="node0" presStyleIdx="0" presStyleCnt="1" custScaleX="140237" custScaleY="199514">
        <dgm:presLayoutVars>
          <dgm:chPref val="3"/>
        </dgm:presLayoutVars>
      </dgm:prSet>
      <dgm:spPr/>
    </dgm:pt>
    <dgm:pt modelId="{018AF2E2-2F84-4D50-B12B-6D55D61B4C91}" type="pres">
      <dgm:prSet presAssocID="{1FBCF210-B48D-44A6-AC48-8096949544BB}" presName="level2hierChild" presStyleCnt="0"/>
      <dgm:spPr/>
    </dgm:pt>
    <dgm:pt modelId="{18B42930-B676-4ABE-A876-ADDC65EA6957}" type="pres">
      <dgm:prSet presAssocID="{37C2919C-617C-4B51-9CFB-46AFBEB56E44}" presName="conn2-1" presStyleLbl="parChTrans1D2" presStyleIdx="0" presStyleCnt="2"/>
      <dgm:spPr/>
    </dgm:pt>
    <dgm:pt modelId="{A8FCDB98-301D-4844-9E15-AFF8019AC827}" type="pres">
      <dgm:prSet presAssocID="{37C2919C-617C-4B51-9CFB-46AFBEB56E44}" presName="connTx" presStyleLbl="parChTrans1D2" presStyleIdx="0" presStyleCnt="2"/>
      <dgm:spPr/>
    </dgm:pt>
    <dgm:pt modelId="{250337C5-B71F-4A67-B8F3-904DC7F6D7F2}" type="pres">
      <dgm:prSet presAssocID="{67018AF4-88A8-48DD-8ABD-2580ADD27CA0}" presName="root2" presStyleCnt="0"/>
      <dgm:spPr/>
    </dgm:pt>
    <dgm:pt modelId="{628C5DAF-3FC4-4821-8949-3E56DC7A5D0E}" type="pres">
      <dgm:prSet presAssocID="{67018AF4-88A8-48DD-8ABD-2580ADD27CA0}" presName="LevelTwoTextNode" presStyleLbl="node2" presStyleIdx="0" presStyleCnt="2" custScaleX="158079" custScaleY="121763" custLinFactNeighborX="250" custLinFactNeighborY="1002">
        <dgm:presLayoutVars>
          <dgm:chPref val="3"/>
        </dgm:presLayoutVars>
      </dgm:prSet>
      <dgm:spPr/>
    </dgm:pt>
    <dgm:pt modelId="{79D94BE2-A22F-4617-B6E1-7BBFE4583871}" type="pres">
      <dgm:prSet presAssocID="{67018AF4-88A8-48DD-8ABD-2580ADD27CA0}" presName="level3hierChild" presStyleCnt="0"/>
      <dgm:spPr/>
    </dgm:pt>
    <dgm:pt modelId="{E8CFC969-281A-455C-9167-51520ACE255D}" type="pres">
      <dgm:prSet presAssocID="{88F12411-3654-43A7-AC68-7D40270A9608}" presName="conn2-1" presStyleLbl="parChTrans1D2" presStyleIdx="1" presStyleCnt="2"/>
      <dgm:spPr/>
    </dgm:pt>
    <dgm:pt modelId="{73453B29-D12A-47EF-8CBF-1F23833D30D2}" type="pres">
      <dgm:prSet presAssocID="{88F12411-3654-43A7-AC68-7D40270A9608}" presName="connTx" presStyleLbl="parChTrans1D2" presStyleIdx="1" presStyleCnt="2"/>
      <dgm:spPr/>
    </dgm:pt>
    <dgm:pt modelId="{C4AC875E-3F53-40D2-88D6-4BE5E42084B0}" type="pres">
      <dgm:prSet presAssocID="{582047E2-E3D7-434B-9C2F-6E467FE5A82A}" presName="root2" presStyleCnt="0"/>
      <dgm:spPr/>
    </dgm:pt>
    <dgm:pt modelId="{E4071D83-DDEF-4F9E-85FF-E0F4A619EBF6}" type="pres">
      <dgm:prSet presAssocID="{582047E2-E3D7-434B-9C2F-6E467FE5A82A}" presName="LevelTwoTextNode" presStyleLbl="node2" presStyleIdx="1" presStyleCnt="2" custScaleX="158079" custScaleY="121763" custLinFactNeighborX="250" custLinFactNeighborY="1002">
        <dgm:presLayoutVars>
          <dgm:chPref val="3"/>
        </dgm:presLayoutVars>
      </dgm:prSet>
      <dgm:spPr/>
    </dgm:pt>
    <dgm:pt modelId="{49A2FCEF-AF82-4B25-B882-CEADE96FDD17}" type="pres">
      <dgm:prSet presAssocID="{582047E2-E3D7-434B-9C2F-6E467FE5A82A}" presName="level3hierChild" presStyleCnt="0"/>
      <dgm:spPr/>
    </dgm:pt>
  </dgm:ptLst>
  <dgm:cxnLst>
    <dgm:cxn modelId="{50E1F536-BD35-4964-A62C-2DF21C949EBD}" type="presOf" srcId="{37C2919C-617C-4B51-9CFB-46AFBEB56E44}" destId="{A8FCDB98-301D-4844-9E15-AFF8019AC827}" srcOrd="1" destOrd="0" presId="urn:microsoft.com/office/officeart/2005/8/layout/hierarchy2"/>
    <dgm:cxn modelId="{27AB7238-AA78-4B61-8A47-3C4B002D8149}" srcId="{1FBCF210-B48D-44A6-AC48-8096949544BB}" destId="{67018AF4-88A8-48DD-8ABD-2580ADD27CA0}" srcOrd="0" destOrd="0" parTransId="{37C2919C-617C-4B51-9CFB-46AFBEB56E44}" sibTransId="{84DD3912-9F34-4A76-9E70-D61A629DEEFB}"/>
    <dgm:cxn modelId="{C85F9E43-8785-43F3-A16D-2262563D7248}" type="presOf" srcId="{67018AF4-88A8-48DD-8ABD-2580ADD27CA0}" destId="{628C5DAF-3FC4-4821-8949-3E56DC7A5D0E}" srcOrd="0" destOrd="0" presId="urn:microsoft.com/office/officeart/2005/8/layout/hierarchy2"/>
    <dgm:cxn modelId="{B3B5D56E-3052-4A00-AA6A-C0FB05FEBD9B}" type="presOf" srcId="{37C2919C-617C-4B51-9CFB-46AFBEB56E44}" destId="{18B42930-B676-4ABE-A876-ADDC65EA6957}" srcOrd="0" destOrd="0" presId="urn:microsoft.com/office/officeart/2005/8/layout/hierarchy2"/>
    <dgm:cxn modelId="{354BF056-E0DA-4BDB-A7D7-AB9BBBC8035F}" srcId="{21D70168-67C3-4004-9C33-57186872D8D0}" destId="{1FBCF210-B48D-44A6-AC48-8096949544BB}" srcOrd="0" destOrd="0" parTransId="{B6AE521C-D0ED-4799-B1EE-AA33F3BCDB96}" sibTransId="{7D8ECD06-CCF7-4328-AF88-131A6B555907}"/>
    <dgm:cxn modelId="{AD32EC91-0A61-413A-B350-AE6500836FE4}" type="presOf" srcId="{88F12411-3654-43A7-AC68-7D40270A9608}" destId="{E8CFC969-281A-455C-9167-51520ACE255D}" srcOrd="0" destOrd="0" presId="urn:microsoft.com/office/officeart/2005/8/layout/hierarchy2"/>
    <dgm:cxn modelId="{D2FC529F-52CB-440A-87D2-4044BA6690B2}" type="presOf" srcId="{21D70168-67C3-4004-9C33-57186872D8D0}" destId="{552EC54F-E12E-4136-87A5-169134B96E9A}" srcOrd="0" destOrd="0" presId="urn:microsoft.com/office/officeart/2005/8/layout/hierarchy2"/>
    <dgm:cxn modelId="{64AAE9A3-55BA-4F42-B8D0-695100564DA5}" srcId="{1FBCF210-B48D-44A6-AC48-8096949544BB}" destId="{582047E2-E3D7-434B-9C2F-6E467FE5A82A}" srcOrd="1" destOrd="0" parTransId="{88F12411-3654-43A7-AC68-7D40270A9608}" sibTransId="{20BBDD26-76CF-4336-91EB-1702C6E59B53}"/>
    <dgm:cxn modelId="{00CF02AD-2EE2-41F2-854B-FA315D6FECF2}" type="presOf" srcId="{1FBCF210-B48D-44A6-AC48-8096949544BB}" destId="{8BFA737E-59A4-4190-BD5F-ACC5148498B6}" srcOrd="0" destOrd="0" presId="urn:microsoft.com/office/officeart/2005/8/layout/hierarchy2"/>
    <dgm:cxn modelId="{E04C75C7-F0D0-4F8A-8C66-DA3D2B91E81C}" type="presOf" srcId="{88F12411-3654-43A7-AC68-7D40270A9608}" destId="{73453B29-D12A-47EF-8CBF-1F23833D30D2}" srcOrd="1" destOrd="0" presId="urn:microsoft.com/office/officeart/2005/8/layout/hierarchy2"/>
    <dgm:cxn modelId="{F506A7E8-0973-49BD-85B8-8E1020211911}" type="presOf" srcId="{582047E2-E3D7-434B-9C2F-6E467FE5A82A}" destId="{E4071D83-DDEF-4F9E-85FF-E0F4A619EBF6}" srcOrd="0" destOrd="0" presId="urn:microsoft.com/office/officeart/2005/8/layout/hierarchy2"/>
    <dgm:cxn modelId="{DE29B535-622E-4F88-B39F-F73CD53A6298}" type="presParOf" srcId="{552EC54F-E12E-4136-87A5-169134B96E9A}" destId="{B297440D-7FE3-494C-A25D-3721EB4C2F87}" srcOrd="0" destOrd="0" presId="urn:microsoft.com/office/officeart/2005/8/layout/hierarchy2"/>
    <dgm:cxn modelId="{B94451C7-33B2-4CB8-9F33-0DC7F2477F73}" type="presParOf" srcId="{B297440D-7FE3-494C-A25D-3721EB4C2F87}" destId="{8BFA737E-59A4-4190-BD5F-ACC5148498B6}" srcOrd="0" destOrd="0" presId="urn:microsoft.com/office/officeart/2005/8/layout/hierarchy2"/>
    <dgm:cxn modelId="{200A890D-0F7A-4846-A46B-61A946DB41A9}" type="presParOf" srcId="{B297440D-7FE3-494C-A25D-3721EB4C2F87}" destId="{018AF2E2-2F84-4D50-B12B-6D55D61B4C91}" srcOrd="1" destOrd="0" presId="urn:microsoft.com/office/officeart/2005/8/layout/hierarchy2"/>
    <dgm:cxn modelId="{0EF1ADFF-1ABA-4A23-AC2A-6EA3E5B75FF2}" type="presParOf" srcId="{018AF2E2-2F84-4D50-B12B-6D55D61B4C91}" destId="{18B42930-B676-4ABE-A876-ADDC65EA6957}" srcOrd="0" destOrd="0" presId="urn:microsoft.com/office/officeart/2005/8/layout/hierarchy2"/>
    <dgm:cxn modelId="{D77FE3F9-A02B-4B7E-B3A3-3117F2215ED8}" type="presParOf" srcId="{18B42930-B676-4ABE-A876-ADDC65EA6957}" destId="{A8FCDB98-301D-4844-9E15-AFF8019AC827}" srcOrd="0" destOrd="0" presId="urn:microsoft.com/office/officeart/2005/8/layout/hierarchy2"/>
    <dgm:cxn modelId="{579E0694-ED47-451F-A7D7-1916378A704B}" type="presParOf" srcId="{018AF2E2-2F84-4D50-B12B-6D55D61B4C91}" destId="{250337C5-B71F-4A67-B8F3-904DC7F6D7F2}" srcOrd="1" destOrd="0" presId="urn:microsoft.com/office/officeart/2005/8/layout/hierarchy2"/>
    <dgm:cxn modelId="{97E78C35-EA6F-4D11-9E0D-B6095541A4FC}" type="presParOf" srcId="{250337C5-B71F-4A67-B8F3-904DC7F6D7F2}" destId="{628C5DAF-3FC4-4821-8949-3E56DC7A5D0E}" srcOrd="0" destOrd="0" presId="urn:microsoft.com/office/officeart/2005/8/layout/hierarchy2"/>
    <dgm:cxn modelId="{267C6617-3371-40B6-B1F6-D7019BAC38A6}" type="presParOf" srcId="{250337C5-B71F-4A67-B8F3-904DC7F6D7F2}" destId="{79D94BE2-A22F-4617-B6E1-7BBFE4583871}" srcOrd="1" destOrd="0" presId="urn:microsoft.com/office/officeart/2005/8/layout/hierarchy2"/>
    <dgm:cxn modelId="{C7B418A2-D960-4588-B9BE-D88086319AF0}" type="presParOf" srcId="{018AF2E2-2F84-4D50-B12B-6D55D61B4C91}" destId="{E8CFC969-281A-455C-9167-51520ACE255D}" srcOrd="2" destOrd="0" presId="urn:microsoft.com/office/officeart/2005/8/layout/hierarchy2"/>
    <dgm:cxn modelId="{74B0FD7A-C00B-43AA-B346-391C5A71ABE1}" type="presParOf" srcId="{E8CFC969-281A-455C-9167-51520ACE255D}" destId="{73453B29-D12A-47EF-8CBF-1F23833D30D2}" srcOrd="0" destOrd="0" presId="urn:microsoft.com/office/officeart/2005/8/layout/hierarchy2"/>
    <dgm:cxn modelId="{821D1FAD-490F-4E29-B9E0-F79772A0D14D}" type="presParOf" srcId="{018AF2E2-2F84-4D50-B12B-6D55D61B4C91}" destId="{C4AC875E-3F53-40D2-88D6-4BE5E42084B0}" srcOrd="3" destOrd="0" presId="urn:microsoft.com/office/officeart/2005/8/layout/hierarchy2"/>
    <dgm:cxn modelId="{E70DEFEB-211B-407F-8FA4-2AFCFF4F9910}" type="presParOf" srcId="{C4AC875E-3F53-40D2-88D6-4BE5E42084B0}" destId="{E4071D83-DDEF-4F9E-85FF-E0F4A619EBF6}" srcOrd="0" destOrd="0" presId="urn:microsoft.com/office/officeart/2005/8/layout/hierarchy2"/>
    <dgm:cxn modelId="{25557B9C-4C54-40F0-95A3-E6F9C9E72411}" type="presParOf" srcId="{C4AC875E-3F53-40D2-88D6-4BE5E42084B0}" destId="{49A2FCEF-AF82-4B25-B882-CEADE96FDD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0DC61-584D-48A3-ACF3-F5CB470828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D2F8EE9-9B2E-4684-B029-EE774B9FCB20}">
      <dgm:prSet phldrT="[Texte]"/>
      <dgm:spPr/>
      <dgm:t>
        <a:bodyPr/>
        <a:lstStyle/>
        <a:p>
          <a:r>
            <a:rPr lang="fr-FR" b="1">
              <a:solidFill>
                <a:srgbClr val="FFFF00"/>
              </a:solidFill>
              <a:latin typeface="ITC Century Std Light"/>
            </a:rPr>
            <a:t>Les conditions d’un partenariat</a:t>
          </a:r>
          <a:endParaRPr lang="fr-FR"/>
        </a:p>
      </dgm:t>
    </dgm:pt>
    <dgm:pt modelId="{9919A7E2-EC3F-4AF0-8E2A-5E773E5E60EA}" type="parTrans" cxnId="{EE160259-8394-470F-BAEE-967731CD742D}">
      <dgm:prSet/>
      <dgm:spPr/>
      <dgm:t>
        <a:bodyPr/>
        <a:lstStyle/>
        <a:p>
          <a:endParaRPr lang="fr-FR"/>
        </a:p>
      </dgm:t>
    </dgm:pt>
    <dgm:pt modelId="{B3433897-C8EB-4072-B0FA-70C82D9C6AAB}" type="sibTrans" cxnId="{EE160259-8394-470F-BAEE-967731CD742D}">
      <dgm:prSet/>
      <dgm:spPr/>
      <dgm:t>
        <a:bodyPr/>
        <a:lstStyle/>
        <a:p>
          <a:endParaRPr lang="fr-FR"/>
        </a:p>
      </dgm:t>
    </dgm:pt>
    <dgm:pt modelId="{170FD024-327E-491B-8E5B-BC1AD579698F}">
      <dgm:prSet/>
      <dgm:spPr/>
      <dgm:t>
        <a:bodyPr/>
        <a:lstStyle/>
        <a:p>
          <a:r>
            <a:rPr lang="fr-FR" dirty="0">
              <a:latin typeface="ITC Century Std Light"/>
            </a:rPr>
            <a:t>les entreprises doivent créer un climat de confiance </a:t>
          </a:r>
        </a:p>
      </dgm:t>
    </dgm:pt>
    <dgm:pt modelId="{6FB936B8-ED6B-4859-A589-122A3832E9EC}" type="parTrans" cxnId="{127EC7C2-1EAE-4C29-9769-E92F4D6F4FC8}">
      <dgm:prSet/>
      <dgm:spPr/>
      <dgm:t>
        <a:bodyPr/>
        <a:lstStyle/>
        <a:p>
          <a:endParaRPr lang="fr-FR"/>
        </a:p>
      </dgm:t>
    </dgm:pt>
    <dgm:pt modelId="{BC2EB78D-E038-4B97-B484-3FF95008C785}" type="sibTrans" cxnId="{127EC7C2-1EAE-4C29-9769-E92F4D6F4FC8}">
      <dgm:prSet/>
      <dgm:spPr/>
      <dgm:t>
        <a:bodyPr/>
        <a:lstStyle/>
        <a:p>
          <a:endParaRPr lang="fr-FR"/>
        </a:p>
      </dgm:t>
    </dgm:pt>
    <dgm:pt modelId="{140DA81B-0C9F-49CF-989B-F6622E7EB4A5}">
      <dgm:prSet/>
      <dgm:spPr/>
      <dgm:t>
        <a:bodyPr/>
        <a:lstStyle/>
        <a:p>
          <a:r>
            <a:rPr lang="fr-FR" dirty="0">
              <a:latin typeface="ITC Century Std Light"/>
            </a:rPr>
            <a:t>organiser des transferts de savoir-faire </a:t>
          </a:r>
        </a:p>
      </dgm:t>
    </dgm:pt>
    <dgm:pt modelId="{B8BC9DA3-D1A1-42D5-A589-0327F46F5A8D}" type="parTrans" cxnId="{E5F9655B-C65D-43F0-9C7E-4B5BA12BB01D}">
      <dgm:prSet/>
      <dgm:spPr/>
      <dgm:t>
        <a:bodyPr/>
        <a:lstStyle/>
        <a:p>
          <a:endParaRPr lang="fr-FR"/>
        </a:p>
      </dgm:t>
    </dgm:pt>
    <dgm:pt modelId="{27BB8116-33DE-4060-8BA5-FDC3F9A3FF37}" type="sibTrans" cxnId="{E5F9655B-C65D-43F0-9C7E-4B5BA12BB01D}">
      <dgm:prSet/>
      <dgm:spPr/>
      <dgm:t>
        <a:bodyPr/>
        <a:lstStyle/>
        <a:p>
          <a:endParaRPr lang="fr-FR"/>
        </a:p>
      </dgm:t>
    </dgm:pt>
    <dgm:pt modelId="{E676577D-2295-4132-BB3F-C63A163127B0}">
      <dgm:prSet/>
      <dgm:spPr/>
      <dgm:t>
        <a:bodyPr/>
        <a:lstStyle/>
        <a:p>
          <a:r>
            <a:rPr lang="fr-FR" dirty="0">
              <a:latin typeface="ITC Century Std Light"/>
            </a:rPr>
            <a:t>convaincre les fournisseurs d’investir dans </a:t>
          </a:r>
          <a:r>
            <a:rPr lang="fr-FR">
              <a:latin typeface="ITC Century Std Light"/>
            </a:rPr>
            <a:t>ce partenariat </a:t>
          </a:r>
          <a:endParaRPr lang="fr-FR" dirty="0">
            <a:latin typeface="ITC Century Std Light"/>
          </a:endParaRPr>
        </a:p>
      </dgm:t>
    </dgm:pt>
    <dgm:pt modelId="{D1E8EB7E-D62C-4519-9E4E-ED2A6F14C191}" type="parTrans" cxnId="{D9D78D90-F30B-4802-A2D6-BF928A38D21D}">
      <dgm:prSet/>
      <dgm:spPr/>
      <dgm:t>
        <a:bodyPr/>
        <a:lstStyle/>
        <a:p>
          <a:endParaRPr lang="fr-FR"/>
        </a:p>
      </dgm:t>
    </dgm:pt>
    <dgm:pt modelId="{263E2594-463D-4365-B151-0CE4B64147DF}" type="sibTrans" cxnId="{D9D78D90-F30B-4802-A2D6-BF928A38D21D}">
      <dgm:prSet/>
      <dgm:spPr/>
      <dgm:t>
        <a:bodyPr/>
        <a:lstStyle/>
        <a:p>
          <a:endParaRPr lang="fr-FR"/>
        </a:p>
      </dgm:t>
    </dgm:pt>
    <dgm:pt modelId="{6AE52B43-EBA4-4787-B837-E20B10A2897A}" type="pres">
      <dgm:prSet presAssocID="{AF00DC61-584D-48A3-ACF3-F5CB470828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D545935-8373-4157-A65E-43B3308F4A9F}" type="pres">
      <dgm:prSet presAssocID="{9D2F8EE9-9B2E-4684-B029-EE774B9FCB20}" presName="root1" presStyleCnt="0"/>
      <dgm:spPr/>
    </dgm:pt>
    <dgm:pt modelId="{1A52F06D-F4EE-4F13-B57C-EE2795489B29}" type="pres">
      <dgm:prSet presAssocID="{9D2F8EE9-9B2E-4684-B029-EE774B9FCB20}" presName="LevelOneTextNode" presStyleLbl="node0" presStyleIdx="0" presStyleCnt="1">
        <dgm:presLayoutVars>
          <dgm:chPref val="3"/>
        </dgm:presLayoutVars>
      </dgm:prSet>
      <dgm:spPr/>
    </dgm:pt>
    <dgm:pt modelId="{0A92EE0B-BDBD-42AB-8556-E42FB5413454}" type="pres">
      <dgm:prSet presAssocID="{9D2F8EE9-9B2E-4684-B029-EE774B9FCB20}" presName="level2hierChild" presStyleCnt="0"/>
      <dgm:spPr/>
    </dgm:pt>
    <dgm:pt modelId="{8D831351-0228-4970-859D-39F0C95CE3A6}" type="pres">
      <dgm:prSet presAssocID="{6FB936B8-ED6B-4859-A589-122A3832E9EC}" presName="conn2-1" presStyleLbl="parChTrans1D2" presStyleIdx="0" presStyleCnt="3"/>
      <dgm:spPr/>
    </dgm:pt>
    <dgm:pt modelId="{08877AD4-F2F3-4233-846A-F9603736BE95}" type="pres">
      <dgm:prSet presAssocID="{6FB936B8-ED6B-4859-A589-122A3832E9EC}" presName="connTx" presStyleLbl="parChTrans1D2" presStyleIdx="0" presStyleCnt="3"/>
      <dgm:spPr/>
    </dgm:pt>
    <dgm:pt modelId="{0F14CB46-E563-4C5A-A4F3-8C9CCC0AFD51}" type="pres">
      <dgm:prSet presAssocID="{170FD024-327E-491B-8E5B-BC1AD579698F}" presName="root2" presStyleCnt="0"/>
      <dgm:spPr/>
    </dgm:pt>
    <dgm:pt modelId="{B7C9E243-70E4-484F-A40F-3169838E097A}" type="pres">
      <dgm:prSet presAssocID="{170FD024-327E-491B-8E5B-BC1AD579698F}" presName="LevelTwoTextNode" presStyleLbl="node2" presStyleIdx="0" presStyleCnt="3" custScaleX="290911" custScaleY="72465">
        <dgm:presLayoutVars>
          <dgm:chPref val="3"/>
        </dgm:presLayoutVars>
      </dgm:prSet>
      <dgm:spPr/>
    </dgm:pt>
    <dgm:pt modelId="{2B71D511-5532-4454-8F34-6C07259648C4}" type="pres">
      <dgm:prSet presAssocID="{170FD024-327E-491B-8E5B-BC1AD579698F}" presName="level3hierChild" presStyleCnt="0"/>
      <dgm:spPr/>
    </dgm:pt>
    <dgm:pt modelId="{5D22ABF7-E7D0-423F-A63C-7E469163D398}" type="pres">
      <dgm:prSet presAssocID="{B8BC9DA3-D1A1-42D5-A589-0327F46F5A8D}" presName="conn2-1" presStyleLbl="parChTrans1D2" presStyleIdx="1" presStyleCnt="3"/>
      <dgm:spPr/>
    </dgm:pt>
    <dgm:pt modelId="{D907926A-CF72-4573-BBD4-2D7D94FDEF67}" type="pres">
      <dgm:prSet presAssocID="{B8BC9DA3-D1A1-42D5-A589-0327F46F5A8D}" presName="connTx" presStyleLbl="parChTrans1D2" presStyleIdx="1" presStyleCnt="3"/>
      <dgm:spPr/>
    </dgm:pt>
    <dgm:pt modelId="{A3E57FCC-AE76-425B-BC06-DB3FE066BA13}" type="pres">
      <dgm:prSet presAssocID="{140DA81B-0C9F-49CF-989B-F6622E7EB4A5}" presName="root2" presStyleCnt="0"/>
      <dgm:spPr/>
    </dgm:pt>
    <dgm:pt modelId="{8757D63D-CEA4-4F5C-B930-F1523EAE6698}" type="pres">
      <dgm:prSet presAssocID="{140DA81B-0C9F-49CF-989B-F6622E7EB4A5}" presName="LevelTwoTextNode" presStyleLbl="node2" presStyleIdx="1" presStyleCnt="3" custScaleX="290911" custScaleY="72465">
        <dgm:presLayoutVars>
          <dgm:chPref val="3"/>
        </dgm:presLayoutVars>
      </dgm:prSet>
      <dgm:spPr/>
    </dgm:pt>
    <dgm:pt modelId="{928F4A4A-8980-4B79-AEC5-2A0E3D224784}" type="pres">
      <dgm:prSet presAssocID="{140DA81B-0C9F-49CF-989B-F6622E7EB4A5}" presName="level3hierChild" presStyleCnt="0"/>
      <dgm:spPr/>
    </dgm:pt>
    <dgm:pt modelId="{4E6DEBF2-CA38-4045-850B-519AC1C083A0}" type="pres">
      <dgm:prSet presAssocID="{D1E8EB7E-D62C-4519-9E4E-ED2A6F14C191}" presName="conn2-1" presStyleLbl="parChTrans1D2" presStyleIdx="2" presStyleCnt="3"/>
      <dgm:spPr/>
    </dgm:pt>
    <dgm:pt modelId="{330ED145-4FBF-4D2B-A327-0C5D5A4985C7}" type="pres">
      <dgm:prSet presAssocID="{D1E8EB7E-D62C-4519-9E4E-ED2A6F14C191}" presName="connTx" presStyleLbl="parChTrans1D2" presStyleIdx="2" presStyleCnt="3"/>
      <dgm:spPr/>
    </dgm:pt>
    <dgm:pt modelId="{C53ED88F-68D8-4D23-A45F-812544F9214C}" type="pres">
      <dgm:prSet presAssocID="{E676577D-2295-4132-BB3F-C63A163127B0}" presName="root2" presStyleCnt="0"/>
      <dgm:spPr/>
    </dgm:pt>
    <dgm:pt modelId="{63763067-7EB3-4185-9E59-83733E3CB642}" type="pres">
      <dgm:prSet presAssocID="{E676577D-2295-4132-BB3F-C63A163127B0}" presName="LevelTwoTextNode" presStyleLbl="node2" presStyleIdx="2" presStyleCnt="3" custScaleX="290911" custScaleY="72465">
        <dgm:presLayoutVars>
          <dgm:chPref val="3"/>
        </dgm:presLayoutVars>
      </dgm:prSet>
      <dgm:spPr/>
    </dgm:pt>
    <dgm:pt modelId="{B66E92D5-FB18-4711-9D2E-1076D4E37FB3}" type="pres">
      <dgm:prSet presAssocID="{E676577D-2295-4132-BB3F-C63A163127B0}" presName="level3hierChild" presStyleCnt="0"/>
      <dgm:spPr/>
    </dgm:pt>
  </dgm:ptLst>
  <dgm:cxnLst>
    <dgm:cxn modelId="{F80CAD31-D0E0-4976-9968-7D8560B1CBF3}" type="presOf" srcId="{AF00DC61-584D-48A3-ACF3-F5CB47082801}" destId="{6AE52B43-EBA4-4787-B837-E20B10A2897A}" srcOrd="0" destOrd="0" presId="urn:microsoft.com/office/officeart/2005/8/layout/hierarchy2"/>
    <dgm:cxn modelId="{3D6E1633-87BD-4BFE-BA91-5058E1B255CC}" type="presOf" srcId="{170FD024-327E-491B-8E5B-BC1AD579698F}" destId="{B7C9E243-70E4-484F-A40F-3169838E097A}" srcOrd="0" destOrd="0" presId="urn:microsoft.com/office/officeart/2005/8/layout/hierarchy2"/>
    <dgm:cxn modelId="{83A2E63A-4158-4CDE-9FAF-1717C29BE61C}" type="presOf" srcId="{B8BC9DA3-D1A1-42D5-A589-0327F46F5A8D}" destId="{D907926A-CF72-4573-BBD4-2D7D94FDEF67}" srcOrd="1" destOrd="0" presId="urn:microsoft.com/office/officeart/2005/8/layout/hierarchy2"/>
    <dgm:cxn modelId="{E5F9655B-C65D-43F0-9C7E-4B5BA12BB01D}" srcId="{9D2F8EE9-9B2E-4684-B029-EE774B9FCB20}" destId="{140DA81B-0C9F-49CF-989B-F6622E7EB4A5}" srcOrd="1" destOrd="0" parTransId="{B8BC9DA3-D1A1-42D5-A589-0327F46F5A8D}" sibTransId="{27BB8116-33DE-4060-8BA5-FDC3F9A3FF37}"/>
    <dgm:cxn modelId="{EE29165D-8A4C-414B-BEBB-3BDDE9A9FCA7}" type="presOf" srcId="{140DA81B-0C9F-49CF-989B-F6622E7EB4A5}" destId="{8757D63D-CEA4-4F5C-B930-F1523EAE6698}" srcOrd="0" destOrd="0" presId="urn:microsoft.com/office/officeart/2005/8/layout/hierarchy2"/>
    <dgm:cxn modelId="{8FA36B4B-A842-49F5-884B-B41C783FD177}" type="presOf" srcId="{D1E8EB7E-D62C-4519-9E4E-ED2A6F14C191}" destId="{4E6DEBF2-CA38-4045-850B-519AC1C083A0}" srcOrd="0" destOrd="0" presId="urn:microsoft.com/office/officeart/2005/8/layout/hierarchy2"/>
    <dgm:cxn modelId="{B771F352-BFE6-461B-B9EE-103679ECCE3F}" type="presOf" srcId="{9D2F8EE9-9B2E-4684-B029-EE774B9FCB20}" destId="{1A52F06D-F4EE-4F13-B57C-EE2795489B29}" srcOrd="0" destOrd="0" presId="urn:microsoft.com/office/officeart/2005/8/layout/hierarchy2"/>
    <dgm:cxn modelId="{EE160259-8394-470F-BAEE-967731CD742D}" srcId="{AF00DC61-584D-48A3-ACF3-F5CB47082801}" destId="{9D2F8EE9-9B2E-4684-B029-EE774B9FCB20}" srcOrd="0" destOrd="0" parTransId="{9919A7E2-EC3F-4AF0-8E2A-5E773E5E60EA}" sibTransId="{B3433897-C8EB-4072-B0FA-70C82D9C6AAB}"/>
    <dgm:cxn modelId="{D9D78D90-F30B-4802-A2D6-BF928A38D21D}" srcId="{9D2F8EE9-9B2E-4684-B029-EE774B9FCB20}" destId="{E676577D-2295-4132-BB3F-C63A163127B0}" srcOrd="2" destOrd="0" parTransId="{D1E8EB7E-D62C-4519-9E4E-ED2A6F14C191}" sibTransId="{263E2594-463D-4365-B151-0CE4B64147DF}"/>
    <dgm:cxn modelId="{16801A9E-50C7-482D-B929-D875B07CA979}" type="presOf" srcId="{6FB936B8-ED6B-4859-A589-122A3832E9EC}" destId="{08877AD4-F2F3-4233-846A-F9603736BE95}" srcOrd="1" destOrd="0" presId="urn:microsoft.com/office/officeart/2005/8/layout/hierarchy2"/>
    <dgm:cxn modelId="{9691E3A3-0A59-4FC4-B8E5-A919CC1A2649}" type="presOf" srcId="{D1E8EB7E-D62C-4519-9E4E-ED2A6F14C191}" destId="{330ED145-4FBF-4D2B-A327-0C5D5A4985C7}" srcOrd="1" destOrd="0" presId="urn:microsoft.com/office/officeart/2005/8/layout/hierarchy2"/>
    <dgm:cxn modelId="{127EC7C2-1EAE-4C29-9769-E92F4D6F4FC8}" srcId="{9D2F8EE9-9B2E-4684-B029-EE774B9FCB20}" destId="{170FD024-327E-491B-8E5B-BC1AD579698F}" srcOrd="0" destOrd="0" parTransId="{6FB936B8-ED6B-4859-A589-122A3832E9EC}" sibTransId="{BC2EB78D-E038-4B97-B484-3FF95008C785}"/>
    <dgm:cxn modelId="{461DF7E4-59AE-4F8E-B7F1-ABF367116347}" type="presOf" srcId="{B8BC9DA3-D1A1-42D5-A589-0327F46F5A8D}" destId="{5D22ABF7-E7D0-423F-A63C-7E469163D398}" srcOrd="0" destOrd="0" presId="urn:microsoft.com/office/officeart/2005/8/layout/hierarchy2"/>
    <dgm:cxn modelId="{F87117E9-FBB3-4EEF-BE55-317DCF870F26}" type="presOf" srcId="{6FB936B8-ED6B-4859-A589-122A3832E9EC}" destId="{8D831351-0228-4970-859D-39F0C95CE3A6}" srcOrd="0" destOrd="0" presId="urn:microsoft.com/office/officeart/2005/8/layout/hierarchy2"/>
    <dgm:cxn modelId="{4C52DDEA-8E5F-4EB8-A0AF-8DA0498E052B}" type="presOf" srcId="{E676577D-2295-4132-BB3F-C63A163127B0}" destId="{63763067-7EB3-4185-9E59-83733E3CB642}" srcOrd="0" destOrd="0" presId="urn:microsoft.com/office/officeart/2005/8/layout/hierarchy2"/>
    <dgm:cxn modelId="{C55BD82A-87FE-4DA2-8E08-781353DEBA94}" type="presParOf" srcId="{6AE52B43-EBA4-4787-B837-E20B10A2897A}" destId="{BD545935-8373-4157-A65E-43B3308F4A9F}" srcOrd="0" destOrd="0" presId="urn:microsoft.com/office/officeart/2005/8/layout/hierarchy2"/>
    <dgm:cxn modelId="{12C88F56-2A42-4AC3-933F-AA9E8999B5D7}" type="presParOf" srcId="{BD545935-8373-4157-A65E-43B3308F4A9F}" destId="{1A52F06D-F4EE-4F13-B57C-EE2795489B29}" srcOrd="0" destOrd="0" presId="urn:microsoft.com/office/officeart/2005/8/layout/hierarchy2"/>
    <dgm:cxn modelId="{79E027BB-399A-4D5F-87AA-987BD625C5FA}" type="presParOf" srcId="{BD545935-8373-4157-A65E-43B3308F4A9F}" destId="{0A92EE0B-BDBD-42AB-8556-E42FB5413454}" srcOrd="1" destOrd="0" presId="urn:microsoft.com/office/officeart/2005/8/layout/hierarchy2"/>
    <dgm:cxn modelId="{138BEC6E-82AC-47C4-9365-370CF73D36D9}" type="presParOf" srcId="{0A92EE0B-BDBD-42AB-8556-E42FB5413454}" destId="{8D831351-0228-4970-859D-39F0C95CE3A6}" srcOrd="0" destOrd="0" presId="urn:microsoft.com/office/officeart/2005/8/layout/hierarchy2"/>
    <dgm:cxn modelId="{D563A414-34E5-4078-9AEB-1AE1693633B5}" type="presParOf" srcId="{8D831351-0228-4970-859D-39F0C95CE3A6}" destId="{08877AD4-F2F3-4233-846A-F9603736BE95}" srcOrd="0" destOrd="0" presId="urn:microsoft.com/office/officeart/2005/8/layout/hierarchy2"/>
    <dgm:cxn modelId="{0F49742F-03B3-424A-841D-DBE6932A874E}" type="presParOf" srcId="{0A92EE0B-BDBD-42AB-8556-E42FB5413454}" destId="{0F14CB46-E563-4C5A-A4F3-8C9CCC0AFD51}" srcOrd="1" destOrd="0" presId="urn:microsoft.com/office/officeart/2005/8/layout/hierarchy2"/>
    <dgm:cxn modelId="{3F5E5C8A-3CE8-4317-8399-E92CAD0975D8}" type="presParOf" srcId="{0F14CB46-E563-4C5A-A4F3-8C9CCC0AFD51}" destId="{B7C9E243-70E4-484F-A40F-3169838E097A}" srcOrd="0" destOrd="0" presId="urn:microsoft.com/office/officeart/2005/8/layout/hierarchy2"/>
    <dgm:cxn modelId="{C4C2A539-62B0-478B-B90A-2A668BA56097}" type="presParOf" srcId="{0F14CB46-E563-4C5A-A4F3-8C9CCC0AFD51}" destId="{2B71D511-5532-4454-8F34-6C07259648C4}" srcOrd="1" destOrd="0" presId="urn:microsoft.com/office/officeart/2005/8/layout/hierarchy2"/>
    <dgm:cxn modelId="{D225D911-4F34-43FC-96CD-842D25E727CA}" type="presParOf" srcId="{0A92EE0B-BDBD-42AB-8556-E42FB5413454}" destId="{5D22ABF7-E7D0-423F-A63C-7E469163D398}" srcOrd="2" destOrd="0" presId="urn:microsoft.com/office/officeart/2005/8/layout/hierarchy2"/>
    <dgm:cxn modelId="{57A32BEB-6561-4154-8DBE-5EE4510347C4}" type="presParOf" srcId="{5D22ABF7-E7D0-423F-A63C-7E469163D398}" destId="{D907926A-CF72-4573-BBD4-2D7D94FDEF67}" srcOrd="0" destOrd="0" presId="urn:microsoft.com/office/officeart/2005/8/layout/hierarchy2"/>
    <dgm:cxn modelId="{DC312EBB-E470-45C7-B768-BA3B7C8A5F0D}" type="presParOf" srcId="{0A92EE0B-BDBD-42AB-8556-E42FB5413454}" destId="{A3E57FCC-AE76-425B-BC06-DB3FE066BA13}" srcOrd="3" destOrd="0" presId="urn:microsoft.com/office/officeart/2005/8/layout/hierarchy2"/>
    <dgm:cxn modelId="{3BDF44C4-490A-4504-9D53-9E0D51314F81}" type="presParOf" srcId="{A3E57FCC-AE76-425B-BC06-DB3FE066BA13}" destId="{8757D63D-CEA4-4F5C-B930-F1523EAE6698}" srcOrd="0" destOrd="0" presId="urn:microsoft.com/office/officeart/2005/8/layout/hierarchy2"/>
    <dgm:cxn modelId="{579CEDB3-A653-4786-B28F-E0FC0535DEA0}" type="presParOf" srcId="{A3E57FCC-AE76-425B-BC06-DB3FE066BA13}" destId="{928F4A4A-8980-4B79-AEC5-2A0E3D224784}" srcOrd="1" destOrd="0" presId="urn:microsoft.com/office/officeart/2005/8/layout/hierarchy2"/>
    <dgm:cxn modelId="{C2579151-3F54-453C-B2F2-1FF3B4F47CCC}" type="presParOf" srcId="{0A92EE0B-BDBD-42AB-8556-E42FB5413454}" destId="{4E6DEBF2-CA38-4045-850B-519AC1C083A0}" srcOrd="4" destOrd="0" presId="urn:microsoft.com/office/officeart/2005/8/layout/hierarchy2"/>
    <dgm:cxn modelId="{7ABA2B40-1D25-4C46-B406-00417CDB1DB1}" type="presParOf" srcId="{4E6DEBF2-CA38-4045-850B-519AC1C083A0}" destId="{330ED145-4FBF-4D2B-A327-0C5D5A4985C7}" srcOrd="0" destOrd="0" presId="urn:microsoft.com/office/officeart/2005/8/layout/hierarchy2"/>
    <dgm:cxn modelId="{76E4FF10-6251-417A-A6AA-50A2B3D9A75A}" type="presParOf" srcId="{0A92EE0B-BDBD-42AB-8556-E42FB5413454}" destId="{C53ED88F-68D8-4D23-A45F-812544F9214C}" srcOrd="5" destOrd="0" presId="urn:microsoft.com/office/officeart/2005/8/layout/hierarchy2"/>
    <dgm:cxn modelId="{CC85D289-AADF-4AFA-BF77-7C6F1FCFC519}" type="presParOf" srcId="{C53ED88F-68D8-4D23-A45F-812544F9214C}" destId="{63763067-7EB3-4185-9E59-83733E3CB642}" srcOrd="0" destOrd="0" presId="urn:microsoft.com/office/officeart/2005/8/layout/hierarchy2"/>
    <dgm:cxn modelId="{DF874C1A-6EBD-4DEE-97EA-CCE4F7100FE5}" type="presParOf" srcId="{C53ED88F-68D8-4D23-A45F-812544F9214C}" destId="{B66E92D5-FB18-4711-9D2E-1076D4E37F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A737E-59A4-4190-BD5F-ACC5148498B6}">
      <dsp:nvSpPr>
        <dsp:cNvPr id="0" name=""/>
        <dsp:cNvSpPr/>
      </dsp:nvSpPr>
      <dsp:spPr>
        <a:xfrm>
          <a:off x="12154" y="858665"/>
          <a:ext cx="4227296" cy="3007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dirty="0">
              <a:solidFill>
                <a:schemeClr val="bg1"/>
              </a:solidFill>
              <a:latin typeface="ITC Century Std Light"/>
            </a:rPr>
            <a:t>Pour améliorer sa compétitivité, l’entreprise peut faire pression sur ses fournisseurs en exigeant des </a:t>
          </a:r>
          <a:r>
            <a:rPr lang="fr-FR" sz="2700" b="1" kern="1200" dirty="0">
              <a:solidFill>
                <a:schemeClr val="bg1"/>
              </a:solidFill>
              <a:latin typeface="ITC Century Std Book"/>
            </a:rPr>
            <a:t>baisses de prix </a:t>
          </a:r>
          <a:r>
            <a:rPr lang="fr-FR" sz="2700" b="1" kern="1200" dirty="0">
              <a:solidFill>
                <a:schemeClr val="bg1"/>
              </a:solidFill>
              <a:latin typeface="ITC Century Std Light"/>
            </a:rPr>
            <a:t>mais ce n’est pas une solution viable à long terme. </a:t>
          </a:r>
          <a:endParaRPr lang="fr-FR" sz="2700" b="1" kern="1200" dirty="0">
            <a:solidFill>
              <a:schemeClr val="bg1"/>
            </a:solidFill>
          </a:endParaRPr>
        </a:p>
      </dsp:txBody>
      <dsp:txXfrm>
        <a:off x="100228" y="946739"/>
        <a:ext cx="4051148" cy="2830921"/>
      </dsp:txXfrm>
    </dsp:sp>
    <dsp:sp modelId="{18B42930-B676-4ABE-A876-ADDC65EA6957}">
      <dsp:nvSpPr>
        <dsp:cNvPr id="0" name=""/>
        <dsp:cNvSpPr/>
      </dsp:nvSpPr>
      <dsp:spPr>
        <a:xfrm rot="19204215">
          <a:off x="4054989" y="1825716"/>
          <a:ext cx="1582216" cy="57424"/>
        </a:xfrm>
        <a:custGeom>
          <a:avLst/>
          <a:gdLst/>
          <a:ahLst/>
          <a:cxnLst/>
          <a:rect l="0" t="0" r="0" b="0"/>
          <a:pathLst>
            <a:path>
              <a:moveTo>
                <a:pt x="0" y="28712"/>
              </a:moveTo>
              <a:lnTo>
                <a:pt x="1582216" y="287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806542" y="1814873"/>
        <a:ext cx="79110" cy="79110"/>
      </dsp:txXfrm>
    </dsp:sp>
    <dsp:sp modelId="{628C5DAF-3FC4-4821-8949-3E56DC7A5D0E}">
      <dsp:nvSpPr>
        <dsp:cNvPr id="0" name=""/>
        <dsp:cNvSpPr/>
      </dsp:nvSpPr>
      <dsp:spPr>
        <a:xfrm>
          <a:off x="5452744" y="429053"/>
          <a:ext cx="4765125" cy="1835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peut produire des résultats financiers immédiats mais ne contribue pas à améliorer la relation entre les entreprises. </a:t>
          </a:r>
        </a:p>
      </dsp:txBody>
      <dsp:txXfrm>
        <a:off x="5506495" y="482804"/>
        <a:ext cx="4657623" cy="1727706"/>
      </dsp:txXfrm>
    </dsp:sp>
    <dsp:sp modelId="{E8CFC969-281A-455C-9167-51520ACE255D}">
      <dsp:nvSpPr>
        <dsp:cNvPr id="0" name=""/>
        <dsp:cNvSpPr/>
      </dsp:nvSpPr>
      <dsp:spPr>
        <a:xfrm rot="2445497">
          <a:off x="4045212" y="2856360"/>
          <a:ext cx="1601770" cy="57424"/>
        </a:xfrm>
        <a:custGeom>
          <a:avLst/>
          <a:gdLst/>
          <a:ahLst/>
          <a:cxnLst/>
          <a:rect l="0" t="0" r="0" b="0"/>
          <a:pathLst>
            <a:path>
              <a:moveTo>
                <a:pt x="0" y="28712"/>
              </a:moveTo>
              <a:lnTo>
                <a:pt x="1601770" y="287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806053" y="2845028"/>
        <a:ext cx="80088" cy="80088"/>
      </dsp:txXfrm>
    </dsp:sp>
    <dsp:sp modelId="{E4071D83-DDEF-4F9E-85FF-E0F4A619EBF6}">
      <dsp:nvSpPr>
        <dsp:cNvPr id="0" name=""/>
        <dsp:cNvSpPr/>
      </dsp:nvSpPr>
      <dsp:spPr>
        <a:xfrm>
          <a:off x="5452744" y="2490341"/>
          <a:ext cx="4765125" cy="1835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est source de tension car les bénéfices des uns se font au détriment des autres. </a:t>
          </a:r>
        </a:p>
      </dsp:txBody>
      <dsp:txXfrm>
        <a:off x="5506495" y="2544092"/>
        <a:ext cx="4657623" cy="1727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2F06D-F4EE-4F13-B57C-EE2795489B29}">
      <dsp:nvSpPr>
        <dsp:cNvPr id="0" name=""/>
        <dsp:cNvSpPr/>
      </dsp:nvSpPr>
      <dsp:spPr>
        <a:xfrm>
          <a:off x="6697" y="1300627"/>
          <a:ext cx="2637622" cy="1318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1" kern="1200">
              <a:solidFill>
                <a:srgbClr val="FFFF00"/>
              </a:solidFill>
              <a:latin typeface="ITC Century Std Light"/>
            </a:rPr>
            <a:t>Les conditions d’un partenariat</a:t>
          </a:r>
          <a:endParaRPr lang="fr-FR" sz="2600" kern="1200"/>
        </a:p>
      </dsp:txBody>
      <dsp:txXfrm>
        <a:off x="45324" y="1339254"/>
        <a:ext cx="2560368" cy="1241557"/>
      </dsp:txXfrm>
    </dsp:sp>
    <dsp:sp modelId="{8D831351-0228-4970-859D-39F0C95CE3A6}">
      <dsp:nvSpPr>
        <dsp:cNvPr id="0" name=""/>
        <dsp:cNvSpPr/>
      </dsp:nvSpPr>
      <dsp:spPr>
        <a:xfrm rot="18746859">
          <a:off x="2390229" y="1353005"/>
          <a:ext cx="1563229" cy="60556"/>
        </a:xfrm>
        <a:custGeom>
          <a:avLst/>
          <a:gdLst/>
          <a:ahLst/>
          <a:cxnLst/>
          <a:rect l="0" t="0" r="0" b="0"/>
          <a:pathLst>
            <a:path>
              <a:moveTo>
                <a:pt x="0" y="30278"/>
              </a:moveTo>
              <a:lnTo>
                <a:pt x="1563229" y="302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132763" y="1344203"/>
        <a:ext cx="78161" cy="78161"/>
      </dsp:txXfrm>
    </dsp:sp>
    <dsp:sp modelId="{B7C9E243-70E4-484F-A40F-3169838E097A}">
      <dsp:nvSpPr>
        <dsp:cNvPr id="0" name=""/>
        <dsp:cNvSpPr/>
      </dsp:nvSpPr>
      <dsp:spPr>
        <a:xfrm>
          <a:off x="3699369" y="328696"/>
          <a:ext cx="7673134" cy="955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>
              <a:latin typeface="ITC Century Std Light"/>
            </a:rPr>
            <a:t>les entreprises doivent créer un climat de confiance </a:t>
          </a:r>
        </a:p>
      </dsp:txBody>
      <dsp:txXfrm>
        <a:off x="3727360" y="356687"/>
        <a:ext cx="7617152" cy="899694"/>
      </dsp:txXfrm>
    </dsp:sp>
    <dsp:sp modelId="{5D22ABF7-E7D0-423F-A63C-7E469163D398}">
      <dsp:nvSpPr>
        <dsp:cNvPr id="0" name=""/>
        <dsp:cNvSpPr/>
      </dsp:nvSpPr>
      <dsp:spPr>
        <a:xfrm>
          <a:off x="2644320" y="1929754"/>
          <a:ext cx="1055049" cy="60556"/>
        </a:xfrm>
        <a:custGeom>
          <a:avLst/>
          <a:gdLst/>
          <a:ahLst/>
          <a:cxnLst/>
          <a:rect l="0" t="0" r="0" b="0"/>
          <a:pathLst>
            <a:path>
              <a:moveTo>
                <a:pt x="0" y="30278"/>
              </a:moveTo>
              <a:lnTo>
                <a:pt x="1055049" y="302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145468" y="1933656"/>
        <a:ext cx="52752" cy="52752"/>
      </dsp:txXfrm>
    </dsp:sp>
    <dsp:sp modelId="{8757D63D-CEA4-4F5C-B930-F1523EAE6698}">
      <dsp:nvSpPr>
        <dsp:cNvPr id="0" name=""/>
        <dsp:cNvSpPr/>
      </dsp:nvSpPr>
      <dsp:spPr>
        <a:xfrm>
          <a:off x="3699369" y="1482194"/>
          <a:ext cx="7673134" cy="955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>
              <a:latin typeface="ITC Century Std Light"/>
            </a:rPr>
            <a:t>organiser des transferts de savoir-faire </a:t>
          </a:r>
        </a:p>
      </dsp:txBody>
      <dsp:txXfrm>
        <a:off x="3727360" y="1510185"/>
        <a:ext cx="7617152" cy="899694"/>
      </dsp:txXfrm>
    </dsp:sp>
    <dsp:sp modelId="{4E6DEBF2-CA38-4045-850B-519AC1C083A0}">
      <dsp:nvSpPr>
        <dsp:cNvPr id="0" name=""/>
        <dsp:cNvSpPr/>
      </dsp:nvSpPr>
      <dsp:spPr>
        <a:xfrm rot="2853141">
          <a:off x="2390229" y="2506503"/>
          <a:ext cx="1563229" cy="60556"/>
        </a:xfrm>
        <a:custGeom>
          <a:avLst/>
          <a:gdLst/>
          <a:ahLst/>
          <a:cxnLst/>
          <a:rect l="0" t="0" r="0" b="0"/>
          <a:pathLst>
            <a:path>
              <a:moveTo>
                <a:pt x="0" y="30278"/>
              </a:moveTo>
              <a:lnTo>
                <a:pt x="1563229" y="302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132763" y="2497701"/>
        <a:ext cx="78161" cy="78161"/>
      </dsp:txXfrm>
    </dsp:sp>
    <dsp:sp modelId="{63763067-7EB3-4185-9E59-83733E3CB642}">
      <dsp:nvSpPr>
        <dsp:cNvPr id="0" name=""/>
        <dsp:cNvSpPr/>
      </dsp:nvSpPr>
      <dsp:spPr>
        <a:xfrm>
          <a:off x="3699369" y="2635692"/>
          <a:ext cx="7673134" cy="955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latin typeface="ITC Century Std Light"/>
            </a:rPr>
            <a:t>convaincre les fournisseurs d’investir dans </a:t>
          </a:r>
          <a:r>
            <a:rPr lang="fr-FR" sz="2600" kern="1200">
              <a:latin typeface="ITC Century Std Light"/>
            </a:rPr>
            <a:t>ce partenariat </a:t>
          </a:r>
          <a:endParaRPr lang="fr-FR" sz="2600" kern="1200" dirty="0">
            <a:latin typeface="ITC Century Std Light"/>
          </a:endParaRPr>
        </a:p>
      </dsp:txBody>
      <dsp:txXfrm>
        <a:off x="3727360" y="2663683"/>
        <a:ext cx="7617152" cy="89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59267" y="1"/>
            <a:ext cx="9897533" cy="9990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Renforcer le partenariat avec les fournisseurs</a:t>
            </a:r>
            <a:br>
              <a:rPr lang="fr-FR" sz="3200" b="1" dirty="0"/>
            </a:br>
            <a:r>
              <a:rPr lang="fr-FR" sz="3200" b="1" dirty="0"/>
              <a:t>2.1. Du fournisseur au partenaire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769177293"/>
              </p:ext>
            </p:extLst>
          </p:nvPr>
        </p:nvGraphicFramePr>
        <p:xfrm>
          <a:off x="857636" y="1392768"/>
          <a:ext cx="10222488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59267" y="1"/>
            <a:ext cx="9897533" cy="9990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Renforcer le partenariat avec les fournisseurs</a:t>
            </a:r>
            <a:br>
              <a:rPr lang="fr-FR" sz="3200" b="1" dirty="0"/>
            </a:br>
            <a:r>
              <a:rPr lang="fr-FR" sz="3200" b="1" dirty="0"/>
              <a:t>2.1. Du fournisseur au partenaire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19668" y="1515534"/>
            <a:ext cx="991446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D’autres solutions sont possibles : 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l’amélioration de la chaîne des approvisionnements, de la qualité des produits, des délais de livraison, etc.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Elle exige un travail plus étroit avec les fournisseurs.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écouter, communiquer, comprendre et respecter l’autre.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construire une relation fournisseur durable et établir un véritable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partenariat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avec les fournisseurs. </a:t>
            </a:r>
          </a:p>
        </p:txBody>
      </p:sp>
    </p:spTree>
    <p:extLst>
      <p:ext uri="{BB962C8B-B14F-4D97-AF65-F5344CB8AC3E}">
        <p14:creationId xmlns:p14="http://schemas.microsoft.com/office/powerpoint/2010/main" val="428721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897533" cy="9990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Renforcer le partenariat avec les fournisseurs</a:t>
            </a:r>
            <a:br>
              <a:rPr lang="fr-FR" sz="3200" b="1" dirty="0"/>
            </a:br>
            <a:r>
              <a:rPr lang="fr-FR" sz="3200" b="1" dirty="0"/>
              <a:t>2.2. Avantages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702733" y="1439335"/>
            <a:ext cx="996526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travail en partenariat avec ses fournisseurs </a:t>
            </a:r>
          </a:p>
          <a:p>
            <a:pPr marL="457200" indent="-457200" algn="just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permet de mieux maîtriser les coûts, </a:t>
            </a:r>
          </a:p>
          <a:p>
            <a:pPr marL="457200" indent="-457200" algn="just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d’améliorer la qualité des produits, </a:t>
            </a:r>
          </a:p>
          <a:p>
            <a:pPr marL="457200" indent="-457200" algn="just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 réduire les temps de développement des nouveaux produits en anticipant les problèmes en amont de la mise en production. </a:t>
            </a:r>
          </a:p>
          <a:p>
            <a:pPr algn="ctr">
              <a:spcBef>
                <a:spcPts val="18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Lorsqu’une entreprise doit travailler sur des produits complexes (voiture, machine…), le partenariat devient une obligation. </a:t>
            </a:r>
          </a:p>
        </p:txBody>
      </p:sp>
    </p:spTree>
    <p:extLst>
      <p:ext uri="{BB962C8B-B14F-4D97-AF65-F5344CB8AC3E}">
        <p14:creationId xmlns:p14="http://schemas.microsoft.com/office/powerpoint/2010/main" val="133937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897533" cy="9990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Renforcer le partenariat avec les fournisseurs</a:t>
            </a:r>
            <a:br>
              <a:rPr lang="fr-FR" sz="3200" b="1" dirty="0"/>
            </a:br>
            <a:r>
              <a:rPr lang="fr-FR" sz="3200" b="1" dirty="0"/>
              <a:t>2.2. Avantages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694267" y="1498601"/>
            <a:ext cx="10630555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Une entreprise ne peut pas tout faire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, 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ITC Century Std Light"/>
              </a:rPr>
              <a:t>ni être compétente dans tous les domaines</a:t>
            </a:r>
            <a:r>
              <a:rPr lang="fr-FR" sz="2800" dirty="0">
                <a:solidFill>
                  <a:srgbClr val="FFFF00"/>
                </a:solidFill>
                <a:latin typeface="ITC Century Std Light"/>
              </a:rPr>
              <a:t> 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Sur des produits complexes, il est préférable de sous-traiter la fabrication d’un ensemble cohérent à une entreprise spécialisée (</a:t>
            </a:r>
            <a:r>
              <a:rPr lang="fr-FR" sz="2800" i="1" dirty="0">
                <a:latin typeface="ITC Century Std Light"/>
              </a:rPr>
              <a:t>exemple : tableau de bord d’une voiture dans l’automobile</a:t>
            </a:r>
            <a:r>
              <a:rPr lang="fr-FR" sz="2800" dirty="0">
                <a:latin typeface="ITC Century Std Light"/>
              </a:rPr>
              <a:t>). 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Si plusieurs composants sont interdépendants, une </a:t>
            </a:r>
            <a:r>
              <a:rPr lang="fr-FR" sz="2800" b="1" dirty="0">
                <a:solidFill>
                  <a:srgbClr val="00B0F0"/>
                </a:solidFill>
                <a:latin typeface="ITC Century Std Book"/>
              </a:rPr>
              <a:t>coordination efficace est indispensable</a:t>
            </a:r>
            <a:r>
              <a:rPr lang="fr-FR" sz="2800" dirty="0">
                <a:latin typeface="ITC Century Std Light"/>
              </a:rPr>
              <a:t>. Dans ce cas, l’entreprise doit travailler avec un nombre limité de fournisseurs, ce qui facilite la coordination. </a:t>
            </a:r>
          </a:p>
        </p:txBody>
      </p:sp>
    </p:spTree>
    <p:extLst>
      <p:ext uri="{BB962C8B-B14F-4D97-AF65-F5344CB8AC3E}">
        <p14:creationId xmlns:p14="http://schemas.microsoft.com/office/powerpoint/2010/main" val="393795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897533" cy="9990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Renforcer le partenariat avec les fournisseurs</a:t>
            </a:r>
            <a:br>
              <a:rPr lang="fr-FR" sz="3200" b="1" dirty="0"/>
            </a:br>
            <a:r>
              <a:rPr lang="fr-FR" sz="3200" b="1" dirty="0"/>
              <a:t>2.2. Avantages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808567" y="5122333"/>
            <a:ext cx="108119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3200" dirty="0">
                <a:latin typeface="ITC Century Std Light"/>
              </a:rPr>
              <a:t>Le partenariat est une composante </a:t>
            </a:r>
            <a:r>
              <a:rPr lang="fr-FR" sz="3200" b="1" dirty="0">
                <a:solidFill>
                  <a:srgbClr val="00B0F0"/>
                </a:solidFill>
                <a:latin typeface="ITC Century Std Book"/>
              </a:rPr>
              <a:t>du processus d’amélioration continue </a:t>
            </a:r>
            <a:r>
              <a:rPr lang="fr-FR" sz="3200" dirty="0">
                <a:latin typeface="ITC Century Std Light"/>
              </a:rPr>
              <a:t>de certaines entreprises. </a:t>
            </a:r>
            <a:endParaRPr lang="fr-FR" sz="32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054831125"/>
              </p:ext>
            </p:extLst>
          </p:nvPr>
        </p:nvGraphicFramePr>
        <p:xfrm>
          <a:off x="364067" y="1100667"/>
          <a:ext cx="11379201" cy="392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683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</TotalTime>
  <Words>363</Words>
  <Application>Microsoft Office PowerPoint</Application>
  <PresentationFormat>Grand écran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ITC Century Std Book</vt:lpstr>
      <vt:lpstr>ITC Century Std Light</vt:lpstr>
      <vt:lpstr>Symbol</vt:lpstr>
      <vt:lpstr>Wingdings 3</vt:lpstr>
      <vt:lpstr>Ion</vt:lpstr>
      <vt:lpstr>2. Renforcer le partenariat avec les fournisseurs 2.1. Du fournisseur au partenaire</vt:lpstr>
      <vt:lpstr>2. Renforcer le partenariat avec les fournisseurs 2.1. Du fournisseur au partenaire</vt:lpstr>
      <vt:lpstr>2. Renforcer le partenariat avec les fournisseurs 2.2. Avantages</vt:lpstr>
      <vt:lpstr>2. Renforcer le partenariat avec les fournisseurs 2.2. Avantages</vt:lpstr>
      <vt:lpstr>2. Renforcer le partenariat avec les fournisseurs 2.2. Avantages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2023-02-20T21:46:59Z</dcterms:modified>
</cp:coreProperties>
</file>