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6" r:id="rId1"/>
  </p:sldMasterIdLst>
  <p:sldIdLst>
    <p:sldId id="256" r:id="rId2"/>
    <p:sldId id="257" r:id="rId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DA37D80-6434-44D0-A028-1B22A696006F}" styleName="Style léger 3 - Accentuation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18603FDC-E32A-4AB5-989C-0864C3EAD2B8}" styleName="Style à thème 2 - Accentuation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51"/>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2"/>
            <a:ext cx="8825659"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9"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19/02/2023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3293874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7"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9"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19/02/2023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91344798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5"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5"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19/02/2023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60141136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1"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5"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19/02/2023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
        <p:nvSpPr>
          <p:cNvPr id="13" name="TextBox 12"/>
          <p:cNvSpPr txBox="1"/>
          <p:nvPr/>
        </p:nvSpPr>
        <p:spPr>
          <a:xfrm>
            <a:off x="9330491"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265907285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5" y="3124201"/>
            <a:ext cx="8825659"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19/02/2023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06588762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61"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5" y="2667000"/>
            <a:ext cx="2946795"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1"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1"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3"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19/02/2023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68375322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1"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3"/>
            <a:ext cx="294005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6"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5"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2"/>
            <a:ext cx="293440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1"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701"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6" y="4827210"/>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3"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19/02/2023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82031739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19/02/2023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36635148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3" y="430215"/>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4"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19/02/2023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64389139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19/02/2023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1278836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7" y="2861735"/>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9"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19/02/2023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9641387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3" y="2060577"/>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4" y="2056093"/>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B14B23-EBBB-4FF8-A86F-057ABCCE629C}" type="datetimeFigureOut">
              <a:rPr lang="fr-FR" smtClean="0"/>
              <a:t>19/02/2023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3403050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3"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6"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6"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19/02/2023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85836534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E0B14B23-EBBB-4FF8-A86F-057ABCCE629C}" type="datetimeFigureOut">
              <a:rPr lang="fr-FR" smtClean="0"/>
              <a:t>19/02/2023</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9847668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B14B23-EBBB-4FF8-A86F-057ABCCE629C}" type="datetimeFigureOut">
              <a:rPr lang="fr-FR" smtClean="0"/>
              <a:t>19/02/2023</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4883092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5"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5" y="3129282"/>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E0B14B23-EBBB-4FF8-A86F-057ABCCE629C}" type="datetimeFigureOut">
              <a:rPr lang="fr-FR" smtClean="0"/>
              <a:t>19/02/2023</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3825016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7"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7"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5"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19/02/2023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7998727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1" y="2669687"/>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1" y="2892349"/>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3" y="6092866"/>
            <a:ext cx="993735"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2"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20"/>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41"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B14B23-EBBB-4FF8-A86F-057ABCCE629C}" type="datetimeFigureOut">
              <a:rPr lang="fr-FR" smtClean="0"/>
              <a:t>19/02/2023</a:t>
            </a:fld>
            <a:endParaRPr lang="fr-FR"/>
          </a:p>
        </p:txBody>
      </p:sp>
      <p:sp>
        <p:nvSpPr>
          <p:cNvPr id="5" name="Footer Placeholder 4"/>
          <p:cNvSpPr>
            <a:spLocks noGrp="1"/>
          </p:cNvSpPr>
          <p:nvPr>
            <p:ph type="ftr" sz="quarter" idx="3"/>
          </p:nvPr>
        </p:nvSpPr>
        <p:spPr>
          <a:xfrm rot="5400000">
            <a:off x="8951575" y="3225299"/>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2" y="295731"/>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234C07D-E8DA-4633-BC68-D66A8E810D17}" type="slidenum">
              <a:rPr lang="fr-FR" smtClean="0"/>
              <a:t>‹N°›</a:t>
            </a:fld>
            <a:endParaRPr lang="fr-FR"/>
          </a:p>
        </p:txBody>
      </p:sp>
    </p:spTree>
    <p:extLst>
      <p:ext uri="{BB962C8B-B14F-4D97-AF65-F5344CB8AC3E}">
        <p14:creationId xmlns:p14="http://schemas.microsoft.com/office/powerpoint/2010/main" val="1346983014"/>
      </p:ext>
    </p:extLst>
  </p:cSld>
  <p:clrMap bg1="dk1" tx1="lt1" bg2="dk2" tx2="lt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 id="2147483799" r:id="rId13"/>
    <p:sldLayoutId id="2147483800" r:id="rId14"/>
    <p:sldLayoutId id="2147483801" r:id="rId15"/>
    <p:sldLayoutId id="2147483802" r:id="rId16"/>
    <p:sldLayoutId id="2147483803" r:id="rId17"/>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76201"/>
            <a:ext cx="8825658" cy="634999"/>
          </a:xfrm>
        </p:spPr>
        <p:txBody>
          <a:bodyPr>
            <a:normAutofit/>
          </a:bodyPr>
          <a:lstStyle/>
          <a:p>
            <a:r>
              <a:rPr lang="fr-FR" sz="3200" b="1" dirty="0"/>
              <a:t>3. Informatiser le processus</a:t>
            </a:r>
            <a:endParaRPr lang="fr-FR" sz="5400" dirty="0"/>
          </a:p>
        </p:txBody>
      </p:sp>
      <p:sp>
        <p:nvSpPr>
          <p:cNvPr id="3" name="Rectangle 2"/>
          <p:cNvSpPr/>
          <p:nvPr/>
        </p:nvSpPr>
        <p:spPr>
          <a:xfrm>
            <a:off x="1147232" y="1646603"/>
            <a:ext cx="9752588" cy="2616101"/>
          </a:xfrm>
          <a:prstGeom prst="rect">
            <a:avLst/>
          </a:prstGeom>
        </p:spPr>
        <p:txBody>
          <a:bodyPr wrap="square">
            <a:spAutoFit/>
          </a:bodyPr>
          <a:lstStyle/>
          <a:p>
            <a:pPr>
              <a:spcBef>
                <a:spcPts val="2400"/>
              </a:spcBef>
            </a:pPr>
            <a:r>
              <a:rPr lang="fr-FR" sz="2400" dirty="0">
                <a:latin typeface="Arial" panose="020B0604020202020204" pitchFamily="34" charset="0"/>
                <a:cs typeface="Arial" panose="020B0604020202020204" pitchFamily="34" charset="0"/>
              </a:rPr>
              <a:t>Toutes les opérations qui vont de la négociation des contrats et des devis avec les fournisseurs au règlement final d’une facture peuvent être constatées et suivies par des applications métiers ou des PGI.</a:t>
            </a:r>
          </a:p>
          <a:p>
            <a:pPr>
              <a:spcBef>
                <a:spcPts val="2400"/>
              </a:spcBef>
            </a:pPr>
            <a:r>
              <a:rPr lang="fr-FR" sz="2400" dirty="0">
                <a:latin typeface="Arial" panose="020B0604020202020204" pitchFamily="34" charset="0"/>
                <a:cs typeface="Arial" panose="020B0604020202020204" pitchFamily="34" charset="0"/>
              </a:rPr>
              <a:t>Les transferts du devis en bon de commande puis en bon de livraison et enfin en facture facilitent les contrôles et évitent les saisies multiples et les erreurs qui peuvent en résulter. </a:t>
            </a:r>
          </a:p>
        </p:txBody>
      </p:sp>
    </p:spTree>
    <p:extLst>
      <p:ext uri="{BB962C8B-B14F-4D97-AF65-F5344CB8AC3E}">
        <p14:creationId xmlns:p14="http://schemas.microsoft.com/office/powerpoint/2010/main" val="54983450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76201"/>
            <a:ext cx="8825658" cy="634999"/>
          </a:xfrm>
        </p:spPr>
        <p:txBody>
          <a:bodyPr>
            <a:normAutofit/>
          </a:bodyPr>
          <a:lstStyle/>
          <a:p>
            <a:r>
              <a:rPr lang="fr-FR" sz="3200" b="1" dirty="0"/>
              <a:t>3. Informatiser le processus</a:t>
            </a:r>
            <a:endParaRPr lang="fr-FR" sz="5400" dirty="0"/>
          </a:p>
        </p:txBody>
      </p:sp>
      <p:graphicFrame>
        <p:nvGraphicFramePr>
          <p:cNvPr id="4" name="Tableau 3">
            <a:extLst>
              <a:ext uri="{FF2B5EF4-FFF2-40B4-BE49-F238E27FC236}">
                <a16:creationId xmlns:a16="http://schemas.microsoft.com/office/drawing/2014/main" id="{13C74C39-EADF-402F-8C26-3ED5E3FBD8FF}"/>
              </a:ext>
            </a:extLst>
          </p:cNvPr>
          <p:cNvGraphicFramePr>
            <a:graphicFrameLocks noGrp="1"/>
          </p:cNvGraphicFramePr>
          <p:nvPr>
            <p:extLst>
              <p:ext uri="{D42A27DB-BD31-4B8C-83A1-F6EECF244321}">
                <p14:modId xmlns:p14="http://schemas.microsoft.com/office/powerpoint/2010/main" val="3182940970"/>
              </p:ext>
            </p:extLst>
          </p:nvPr>
        </p:nvGraphicFramePr>
        <p:xfrm>
          <a:off x="752954" y="1220169"/>
          <a:ext cx="10765051" cy="5166360"/>
        </p:xfrm>
        <a:graphic>
          <a:graphicData uri="http://schemas.openxmlformats.org/drawingml/2006/table">
            <a:tbl>
              <a:tblPr firstRow="1" firstCol="1" bandRow="1">
                <a:tableStyleId>{5C22544A-7EE6-4342-B048-85BDC9FD1C3A}</a:tableStyleId>
              </a:tblPr>
              <a:tblGrid>
                <a:gridCol w="3140759">
                  <a:extLst>
                    <a:ext uri="{9D8B030D-6E8A-4147-A177-3AD203B41FA5}">
                      <a16:colId xmlns:a16="http://schemas.microsoft.com/office/drawing/2014/main" val="4264301289"/>
                    </a:ext>
                  </a:extLst>
                </a:gridCol>
                <a:gridCol w="5012232">
                  <a:extLst>
                    <a:ext uri="{9D8B030D-6E8A-4147-A177-3AD203B41FA5}">
                      <a16:colId xmlns:a16="http://schemas.microsoft.com/office/drawing/2014/main" val="1598009181"/>
                    </a:ext>
                  </a:extLst>
                </a:gridCol>
                <a:gridCol w="2612060">
                  <a:extLst>
                    <a:ext uri="{9D8B030D-6E8A-4147-A177-3AD203B41FA5}">
                      <a16:colId xmlns:a16="http://schemas.microsoft.com/office/drawing/2014/main" val="4099541628"/>
                    </a:ext>
                  </a:extLst>
                </a:gridCol>
              </a:tblGrid>
              <a:tr h="574040">
                <a:tc>
                  <a:txBody>
                    <a:bodyPr/>
                    <a:lstStyle/>
                    <a:p>
                      <a:pPr algn="ctr">
                        <a:spcBef>
                          <a:spcPts val="100"/>
                        </a:spcBef>
                        <a:spcAft>
                          <a:spcPts val="100"/>
                        </a:spcAft>
                      </a:pPr>
                      <a:r>
                        <a:rPr lang="fr-FR" sz="1800" dirty="0">
                          <a:solidFill>
                            <a:schemeClr val="bg1"/>
                          </a:solidFill>
                          <a:effectLst/>
                          <a:latin typeface="Arial" panose="020B0604020202020204" pitchFamily="34" charset="0"/>
                          <a:cs typeface="Arial" panose="020B0604020202020204" pitchFamily="34" charset="0"/>
                        </a:rPr>
                        <a:t>Opérations réalisées</a:t>
                      </a:r>
                      <a:endParaRPr lang="fr-FR" sz="1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Bef>
                          <a:spcPts val="100"/>
                        </a:spcBef>
                        <a:spcAft>
                          <a:spcPts val="100"/>
                        </a:spcAft>
                      </a:pPr>
                      <a:r>
                        <a:rPr lang="fr-FR" sz="1800" dirty="0">
                          <a:solidFill>
                            <a:schemeClr val="bg1"/>
                          </a:solidFill>
                          <a:effectLst/>
                          <a:latin typeface="Arial" panose="020B0604020202020204" pitchFamily="34" charset="0"/>
                          <a:cs typeface="Arial" panose="020B0604020202020204" pitchFamily="34" charset="0"/>
                        </a:rPr>
                        <a:t>Opérations réalisées sur le PGI</a:t>
                      </a:r>
                      <a:endParaRPr lang="fr-FR" sz="1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Bef>
                          <a:spcPts val="100"/>
                        </a:spcBef>
                        <a:spcAft>
                          <a:spcPts val="100"/>
                        </a:spcAft>
                      </a:pPr>
                      <a:r>
                        <a:rPr lang="fr-FR" sz="1800" dirty="0">
                          <a:solidFill>
                            <a:schemeClr val="bg1"/>
                          </a:solidFill>
                          <a:effectLst/>
                          <a:latin typeface="Arial" panose="020B0604020202020204" pitchFamily="34" charset="0"/>
                          <a:cs typeface="Arial" panose="020B0604020202020204" pitchFamily="34" charset="0"/>
                        </a:rPr>
                        <a:t>Modules PGI</a:t>
                      </a:r>
                      <a:endParaRPr lang="fr-FR" sz="1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413703223"/>
                  </a:ext>
                </a:extLst>
              </a:tr>
              <a:tr h="574040">
                <a:tc>
                  <a:txBody>
                    <a:bodyPr/>
                    <a:lstStyle/>
                    <a:p>
                      <a:pPr>
                        <a:spcBef>
                          <a:spcPts val="100"/>
                        </a:spcBef>
                        <a:spcAft>
                          <a:spcPts val="100"/>
                        </a:spcAft>
                      </a:pPr>
                      <a:r>
                        <a:rPr lang="fr-FR" sz="1800" dirty="0">
                          <a:solidFill>
                            <a:schemeClr val="bg1"/>
                          </a:solidFill>
                          <a:effectLst/>
                          <a:latin typeface="Arial" panose="020B0604020202020204" pitchFamily="34" charset="0"/>
                          <a:cs typeface="Arial" panose="020B0604020202020204" pitchFamily="34" charset="0"/>
                        </a:rPr>
                        <a:t>Négociation d’achat devis</a:t>
                      </a:r>
                      <a:endParaRPr lang="fr-FR" sz="1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spcBef>
                          <a:spcPts val="100"/>
                        </a:spcBef>
                        <a:spcAft>
                          <a:spcPts val="100"/>
                        </a:spcAft>
                      </a:pPr>
                      <a:r>
                        <a:rPr lang="fr-FR" sz="1800" dirty="0">
                          <a:solidFill>
                            <a:schemeClr val="bg1"/>
                          </a:solidFill>
                          <a:effectLst/>
                          <a:latin typeface="Arial" panose="020B0604020202020204" pitchFamily="34" charset="0"/>
                          <a:cs typeface="Arial" panose="020B0604020202020204" pitchFamily="34" charset="0"/>
                        </a:rPr>
                        <a:t>Enregistrement des contacts</a:t>
                      </a:r>
                    </a:p>
                    <a:p>
                      <a:pPr>
                        <a:spcBef>
                          <a:spcPts val="100"/>
                        </a:spcBef>
                        <a:spcAft>
                          <a:spcPts val="100"/>
                        </a:spcAft>
                      </a:pPr>
                      <a:r>
                        <a:rPr lang="fr-FR" sz="1800">
                          <a:solidFill>
                            <a:schemeClr val="bg1"/>
                          </a:solidFill>
                          <a:effectLst/>
                          <a:latin typeface="Arial" panose="020B0604020202020204" pitchFamily="34" charset="0"/>
                          <a:cs typeface="Arial" panose="020B0604020202020204" pitchFamily="34" charset="0"/>
                        </a:rPr>
                        <a:t>Saisie des devis</a:t>
                      </a:r>
                      <a:endParaRPr lang="fr-FR" sz="180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spcBef>
                          <a:spcPts val="100"/>
                        </a:spcBef>
                        <a:spcAft>
                          <a:spcPts val="100"/>
                        </a:spcAft>
                      </a:pPr>
                      <a:r>
                        <a:rPr lang="fr-FR" sz="1800">
                          <a:solidFill>
                            <a:schemeClr val="bg1"/>
                          </a:solidFill>
                          <a:effectLst/>
                          <a:latin typeface="Arial" panose="020B0604020202020204" pitchFamily="34" charset="0"/>
                          <a:cs typeface="Arial" panose="020B0604020202020204" pitchFamily="34" charset="0"/>
                        </a:rPr>
                        <a:t>CRM</a:t>
                      </a:r>
                      <a:endParaRPr lang="fr-FR" sz="180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814608437"/>
                  </a:ext>
                </a:extLst>
              </a:tr>
              <a:tr h="574040">
                <a:tc>
                  <a:txBody>
                    <a:bodyPr/>
                    <a:lstStyle/>
                    <a:p>
                      <a:pPr>
                        <a:spcBef>
                          <a:spcPts val="100"/>
                        </a:spcBef>
                        <a:spcAft>
                          <a:spcPts val="100"/>
                        </a:spcAft>
                      </a:pPr>
                      <a:r>
                        <a:rPr lang="fr-FR" sz="1800" dirty="0">
                          <a:solidFill>
                            <a:schemeClr val="bg1"/>
                          </a:solidFill>
                          <a:effectLst/>
                          <a:latin typeface="Arial" panose="020B0604020202020204" pitchFamily="34" charset="0"/>
                          <a:cs typeface="Arial" panose="020B0604020202020204" pitchFamily="34" charset="0"/>
                        </a:rPr>
                        <a:t>Passation commande </a:t>
                      </a:r>
                      <a:endParaRPr lang="fr-FR" sz="1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spcBef>
                          <a:spcPts val="100"/>
                        </a:spcBef>
                        <a:spcAft>
                          <a:spcPts val="100"/>
                        </a:spcAft>
                      </a:pPr>
                      <a:r>
                        <a:rPr lang="fr-FR" sz="1800" dirty="0">
                          <a:solidFill>
                            <a:schemeClr val="bg1"/>
                          </a:solidFill>
                          <a:effectLst/>
                          <a:latin typeface="Arial" panose="020B0604020202020204" pitchFamily="34" charset="0"/>
                          <a:cs typeface="Arial" panose="020B0604020202020204" pitchFamily="34" charset="0"/>
                        </a:rPr>
                        <a:t>Transfert du devis en commande ou saisie d’une commande</a:t>
                      </a:r>
                      <a:endParaRPr lang="fr-FR" sz="1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spcBef>
                          <a:spcPts val="100"/>
                        </a:spcBef>
                        <a:spcAft>
                          <a:spcPts val="100"/>
                        </a:spcAft>
                      </a:pPr>
                      <a:r>
                        <a:rPr lang="fr-FR" sz="1800">
                          <a:solidFill>
                            <a:schemeClr val="bg1"/>
                          </a:solidFill>
                          <a:effectLst/>
                          <a:latin typeface="Arial" panose="020B0604020202020204" pitchFamily="34" charset="0"/>
                          <a:cs typeface="Arial" panose="020B0604020202020204" pitchFamily="34" charset="0"/>
                        </a:rPr>
                        <a:t>Gestion commerciale</a:t>
                      </a:r>
                      <a:endParaRPr lang="fr-FR" sz="180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369942184"/>
                  </a:ext>
                </a:extLst>
              </a:tr>
              <a:tr h="574040">
                <a:tc>
                  <a:txBody>
                    <a:bodyPr/>
                    <a:lstStyle/>
                    <a:p>
                      <a:pPr>
                        <a:spcBef>
                          <a:spcPts val="100"/>
                        </a:spcBef>
                        <a:spcAft>
                          <a:spcPts val="100"/>
                        </a:spcAft>
                      </a:pPr>
                      <a:r>
                        <a:rPr lang="fr-FR" sz="1800" dirty="0">
                          <a:solidFill>
                            <a:schemeClr val="bg1"/>
                          </a:solidFill>
                          <a:effectLst/>
                          <a:latin typeface="Arial" panose="020B0604020202020204" pitchFamily="34" charset="0"/>
                          <a:cs typeface="Arial" panose="020B0604020202020204" pitchFamily="34" charset="0"/>
                        </a:rPr>
                        <a:t>Réceptions produits</a:t>
                      </a:r>
                      <a:endParaRPr lang="fr-FR" sz="1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spcBef>
                          <a:spcPts val="100"/>
                        </a:spcBef>
                        <a:spcAft>
                          <a:spcPts val="100"/>
                        </a:spcAft>
                      </a:pPr>
                      <a:r>
                        <a:rPr lang="fr-FR" sz="1800" dirty="0">
                          <a:solidFill>
                            <a:schemeClr val="bg1"/>
                          </a:solidFill>
                          <a:effectLst/>
                          <a:latin typeface="Arial" panose="020B0604020202020204" pitchFamily="34" charset="0"/>
                          <a:cs typeface="Arial" panose="020B0604020202020204" pitchFamily="34" charset="0"/>
                        </a:rPr>
                        <a:t>Transfert de la commande en bon de livraison</a:t>
                      </a:r>
                    </a:p>
                    <a:p>
                      <a:pPr>
                        <a:spcBef>
                          <a:spcPts val="100"/>
                        </a:spcBef>
                        <a:spcAft>
                          <a:spcPts val="100"/>
                        </a:spcAft>
                      </a:pPr>
                      <a:r>
                        <a:rPr lang="fr-FR" sz="1800" dirty="0">
                          <a:solidFill>
                            <a:schemeClr val="bg1"/>
                          </a:solidFill>
                          <a:effectLst/>
                          <a:latin typeface="Arial" panose="020B0604020202020204" pitchFamily="34" charset="0"/>
                          <a:cs typeface="Arial" panose="020B0604020202020204" pitchFamily="34" charset="0"/>
                        </a:rPr>
                        <a:t>Entrées en stock</a:t>
                      </a:r>
                      <a:endParaRPr lang="fr-FR" sz="1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spcBef>
                          <a:spcPts val="100"/>
                        </a:spcBef>
                        <a:spcAft>
                          <a:spcPts val="100"/>
                        </a:spcAft>
                      </a:pPr>
                      <a:r>
                        <a:rPr lang="fr-FR" sz="1800">
                          <a:solidFill>
                            <a:schemeClr val="bg1"/>
                          </a:solidFill>
                          <a:effectLst/>
                          <a:latin typeface="Arial" panose="020B0604020202020204" pitchFamily="34" charset="0"/>
                          <a:cs typeface="Arial" panose="020B0604020202020204" pitchFamily="34" charset="0"/>
                        </a:rPr>
                        <a:t>Gestion commerciale</a:t>
                      </a:r>
                      <a:endParaRPr lang="fr-FR" sz="180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40539948"/>
                  </a:ext>
                </a:extLst>
              </a:tr>
              <a:tr h="574040">
                <a:tc>
                  <a:txBody>
                    <a:bodyPr/>
                    <a:lstStyle/>
                    <a:p>
                      <a:pPr>
                        <a:spcBef>
                          <a:spcPts val="100"/>
                        </a:spcBef>
                        <a:spcAft>
                          <a:spcPts val="100"/>
                        </a:spcAft>
                      </a:pPr>
                      <a:r>
                        <a:rPr lang="fr-FR" sz="1800" dirty="0">
                          <a:solidFill>
                            <a:schemeClr val="bg1"/>
                          </a:solidFill>
                          <a:effectLst/>
                          <a:latin typeface="Arial" panose="020B0604020202020204" pitchFamily="34" charset="0"/>
                          <a:cs typeface="Arial" panose="020B0604020202020204" pitchFamily="34" charset="0"/>
                        </a:rPr>
                        <a:t>Facturation</a:t>
                      </a:r>
                      <a:endParaRPr lang="fr-FR" sz="1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spcBef>
                          <a:spcPts val="100"/>
                        </a:spcBef>
                        <a:spcAft>
                          <a:spcPts val="100"/>
                        </a:spcAft>
                      </a:pPr>
                      <a:r>
                        <a:rPr lang="fr-FR" sz="1800" dirty="0">
                          <a:solidFill>
                            <a:schemeClr val="bg1"/>
                          </a:solidFill>
                          <a:effectLst/>
                          <a:latin typeface="Arial" panose="020B0604020202020204" pitchFamily="34" charset="0"/>
                          <a:cs typeface="Arial" panose="020B0604020202020204" pitchFamily="34" charset="0"/>
                        </a:rPr>
                        <a:t>Transfert du bon de livraison en facture</a:t>
                      </a:r>
                      <a:endParaRPr lang="fr-FR" sz="1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spcBef>
                          <a:spcPts val="100"/>
                        </a:spcBef>
                        <a:spcAft>
                          <a:spcPts val="100"/>
                        </a:spcAft>
                      </a:pPr>
                      <a:r>
                        <a:rPr lang="fr-FR" sz="1800">
                          <a:solidFill>
                            <a:schemeClr val="bg1"/>
                          </a:solidFill>
                          <a:effectLst/>
                          <a:latin typeface="Arial" panose="020B0604020202020204" pitchFamily="34" charset="0"/>
                          <a:cs typeface="Arial" panose="020B0604020202020204" pitchFamily="34" charset="0"/>
                        </a:rPr>
                        <a:t>Gestion commerciale</a:t>
                      </a:r>
                      <a:endParaRPr lang="fr-FR" sz="180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4009080922"/>
                  </a:ext>
                </a:extLst>
              </a:tr>
              <a:tr h="574040">
                <a:tc>
                  <a:txBody>
                    <a:bodyPr/>
                    <a:lstStyle/>
                    <a:p>
                      <a:pPr>
                        <a:spcBef>
                          <a:spcPts val="100"/>
                        </a:spcBef>
                        <a:spcAft>
                          <a:spcPts val="100"/>
                        </a:spcAft>
                      </a:pPr>
                      <a:r>
                        <a:rPr lang="fr-FR" sz="1800" dirty="0">
                          <a:solidFill>
                            <a:schemeClr val="bg1"/>
                          </a:solidFill>
                          <a:effectLst/>
                          <a:latin typeface="Arial" panose="020B0604020202020204" pitchFamily="34" charset="0"/>
                          <a:cs typeface="Arial" panose="020B0604020202020204" pitchFamily="34" charset="0"/>
                        </a:rPr>
                        <a:t>Comptabilisation facture</a:t>
                      </a:r>
                      <a:endParaRPr lang="fr-FR" sz="1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spcBef>
                          <a:spcPts val="100"/>
                        </a:spcBef>
                        <a:spcAft>
                          <a:spcPts val="100"/>
                        </a:spcAft>
                      </a:pPr>
                      <a:r>
                        <a:rPr lang="fr-FR" sz="1800" dirty="0">
                          <a:solidFill>
                            <a:schemeClr val="bg1"/>
                          </a:solidFill>
                          <a:effectLst/>
                          <a:latin typeface="Arial" panose="020B0604020202020204" pitchFamily="34" charset="0"/>
                          <a:cs typeface="Arial" panose="020B0604020202020204" pitchFamily="34" charset="0"/>
                        </a:rPr>
                        <a:t>Enregistrement automatique de la facture</a:t>
                      </a:r>
                      <a:endParaRPr lang="fr-FR" sz="1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spcBef>
                          <a:spcPts val="100"/>
                        </a:spcBef>
                        <a:spcAft>
                          <a:spcPts val="100"/>
                        </a:spcAft>
                      </a:pPr>
                      <a:r>
                        <a:rPr lang="fr-FR" sz="1800">
                          <a:solidFill>
                            <a:schemeClr val="bg1"/>
                          </a:solidFill>
                          <a:effectLst/>
                          <a:latin typeface="Arial" panose="020B0604020202020204" pitchFamily="34" charset="0"/>
                          <a:cs typeface="Arial" panose="020B0604020202020204" pitchFamily="34" charset="0"/>
                        </a:rPr>
                        <a:t>Gestion commerciale + Comptabilité</a:t>
                      </a:r>
                      <a:endParaRPr lang="fr-FR" sz="180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968039367"/>
                  </a:ext>
                </a:extLst>
              </a:tr>
              <a:tr h="574040">
                <a:tc>
                  <a:txBody>
                    <a:bodyPr/>
                    <a:lstStyle/>
                    <a:p>
                      <a:pPr>
                        <a:spcBef>
                          <a:spcPts val="600"/>
                        </a:spcBef>
                        <a:spcAft>
                          <a:spcPts val="600"/>
                        </a:spcAft>
                      </a:pPr>
                      <a:r>
                        <a:rPr lang="fr-FR" sz="1800" dirty="0">
                          <a:solidFill>
                            <a:schemeClr val="bg1"/>
                          </a:solidFill>
                          <a:effectLst/>
                          <a:latin typeface="Arial" panose="020B0604020202020204" pitchFamily="34" charset="0"/>
                          <a:cs typeface="Arial" panose="020B0604020202020204" pitchFamily="34" charset="0"/>
                        </a:rPr>
                        <a:t>Règlement facture</a:t>
                      </a:r>
                      <a:endParaRPr lang="fr-FR" sz="1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spcBef>
                          <a:spcPts val="100"/>
                        </a:spcBef>
                        <a:spcAft>
                          <a:spcPts val="100"/>
                        </a:spcAft>
                      </a:pPr>
                      <a:r>
                        <a:rPr lang="fr-FR" sz="1800">
                          <a:solidFill>
                            <a:schemeClr val="bg1"/>
                          </a:solidFill>
                          <a:effectLst/>
                          <a:latin typeface="Arial" panose="020B0604020202020204" pitchFamily="34" charset="0"/>
                          <a:cs typeface="Arial" panose="020B0604020202020204" pitchFamily="34" charset="0"/>
                        </a:rPr>
                        <a:t>Saisie du règlement</a:t>
                      </a:r>
                      <a:endParaRPr lang="fr-FR" sz="180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spcBef>
                          <a:spcPts val="100"/>
                        </a:spcBef>
                        <a:spcAft>
                          <a:spcPts val="100"/>
                        </a:spcAft>
                      </a:pPr>
                      <a:r>
                        <a:rPr lang="fr-FR" sz="1800" dirty="0">
                          <a:solidFill>
                            <a:schemeClr val="bg1"/>
                          </a:solidFill>
                          <a:effectLst/>
                          <a:latin typeface="Arial" panose="020B0604020202020204" pitchFamily="34" charset="0"/>
                          <a:cs typeface="Arial" panose="020B0604020202020204" pitchFamily="34" charset="0"/>
                        </a:rPr>
                        <a:t>Gestion commerciale</a:t>
                      </a:r>
                      <a:endParaRPr lang="fr-FR" sz="1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604101753"/>
                  </a:ext>
                </a:extLst>
              </a:tr>
              <a:tr h="574040">
                <a:tc>
                  <a:txBody>
                    <a:bodyPr/>
                    <a:lstStyle/>
                    <a:p>
                      <a:pPr>
                        <a:spcBef>
                          <a:spcPts val="600"/>
                        </a:spcBef>
                        <a:spcAft>
                          <a:spcPts val="600"/>
                        </a:spcAft>
                      </a:pPr>
                      <a:r>
                        <a:rPr lang="fr-FR" sz="1800" dirty="0">
                          <a:solidFill>
                            <a:schemeClr val="bg1"/>
                          </a:solidFill>
                          <a:effectLst/>
                          <a:latin typeface="Arial" panose="020B0604020202020204" pitchFamily="34" charset="0"/>
                          <a:cs typeface="Arial" panose="020B0604020202020204" pitchFamily="34" charset="0"/>
                        </a:rPr>
                        <a:t>Comptabilisation règlements</a:t>
                      </a:r>
                      <a:endParaRPr lang="fr-FR" sz="1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spcBef>
                          <a:spcPts val="100"/>
                        </a:spcBef>
                        <a:spcAft>
                          <a:spcPts val="100"/>
                        </a:spcAft>
                      </a:pPr>
                      <a:r>
                        <a:rPr lang="fr-FR" sz="1800">
                          <a:solidFill>
                            <a:schemeClr val="bg1"/>
                          </a:solidFill>
                          <a:effectLst/>
                          <a:latin typeface="Arial" panose="020B0604020202020204" pitchFamily="34" charset="0"/>
                          <a:cs typeface="Arial" panose="020B0604020202020204" pitchFamily="34" charset="0"/>
                        </a:rPr>
                        <a:t>Enregistrement automatique du règlement</a:t>
                      </a:r>
                      <a:endParaRPr lang="fr-FR" sz="180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spcBef>
                          <a:spcPts val="100"/>
                        </a:spcBef>
                        <a:spcAft>
                          <a:spcPts val="100"/>
                        </a:spcAft>
                      </a:pPr>
                      <a:r>
                        <a:rPr lang="fr-FR" sz="1800" dirty="0">
                          <a:solidFill>
                            <a:schemeClr val="bg1"/>
                          </a:solidFill>
                          <a:effectLst/>
                          <a:latin typeface="Arial" panose="020B0604020202020204" pitchFamily="34" charset="0"/>
                          <a:cs typeface="Arial" panose="020B0604020202020204" pitchFamily="34" charset="0"/>
                        </a:rPr>
                        <a:t>Gestion commerciale + Comptabilité</a:t>
                      </a:r>
                      <a:endParaRPr lang="fr-FR" sz="1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578178642"/>
                  </a:ext>
                </a:extLst>
              </a:tr>
              <a:tr h="574040">
                <a:tc>
                  <a:txBody>
                    <a:bodyPr/>
                    <a:lstStyle/>
                    <a:p>
                      <a:pPr>
                        <a:spcBef>
                          <a:spcPts val="100"/>
                        </a:spcBef>
                        <a:spcAft>
                          <a:spcPts val="100"/>
                        </a:spcAft>
                      </a:pPr>
                      <a:r>
                        <a:rPr lang="fr-FR" sz="1800" dirty="0">
                          <a:solidFill>
                            <a:schemeClr val="bg1"/>
                          </a:solidFill>
                          <a:effectLst/>
                          <a:latin typeface="Arial" panose="020B0604020202020204" pitchFamily="34" charset="0"/>
                          <a:cs typeface="Arial" panose="020B0604020202020204" pitchFamily="34" charset="0"/>
                        </a:rPr>
                        <a:t>Édition d’échéancier</a:t>
                      </a:r>
                      <a:endParaRPr lang="fr-FR" sz="1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spcBef>
                          <a:spcPts val="100"/>
                        </a:spcBef>
                        <a:spcAft>
                          <a:spcPts val="100"/>
                        </a:spcAft>
                      </a:pPr>
                      <a:r>
                        <a:rPr lang="fr-FR" sz="1800">
                          <a:solidFill>
                            <a:schemeClr val="bg1"/>
                          </a:solidFill>
                          <a:effectLst/>
                          <a:latin typeface="Arial" panose="020B0604020202020204" pitchFamily="34" charset="0"/>
                          <a:cs typeface="Arial" panose="020B0604020202020204" pitchFamily="34" charset="0"/>
                        </a:rPr>
                        <a:t>Edition d’états financiers, de budgets, etc.</a:t>
                      </a:r>
                      <a:endParaRPr lang="fr-FR" sz="180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spcBef>
                          <a:spcPts val="100"/>
                        </a:spcBef>
                        <a:spcAft>
                          <a:spcPts val="100"/>
                        </a:spcAft>
                      </a:pPr>
                      <a:r>
                        <a:rPr lang="fr-FR" sz="1800" dirty="0">
                          <a:solidFill>
                            <a:schemeClr val="bg1"/>
                          </a:solidFill>
                          <a:effectLst/>
                          <a:latin typeface="Arial" panose="020B0604020202020204" pitchFamily="34" charset="0"/>
                          <a:cs typeface="Arial" panose="020B0604020202020204" pitchFamily="34" charset="0"/>
                        </a:rPr>
                        <a:t>Comptabilité</a:t>
                      </a:r>
                      <a:endParaRPr lang="fr-FR" sz="1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933956053"/>
                  </a:ext>
                </a:extLst>
              </a:tr>
            </a:tbl>
          </a:graphicData>
        </a:graphic>
      </p:graphicFrame>
    </p:spTree>
    <p:extLst>
      <p:ext uri="{BB962C8B-B14F-4D97-AF65-F5344CB8AC3E}">
        <p14:creationId xmlns:p14="http://schemas.microsoft.com/office/powerpoint/2010/main" val="289045094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261</TotalTime>
  <Words>174</Words>
  <Application>Microsoft Office PowerPoint</Application>
  <PresentationFormat>Grand écran</PresentationFormat>
  <Paragraphs>33</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Century Gothic</vt:lpstr>
      <vt:lpstr>Wingdings 3</vt:lpstr>
      <vt:lpstr>Ion</vt:lpstr>
      <vt:lpstr>3. Informatiser le processus</vt:lpstr>
      <vt:lpstr>3. Informatiser le processus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dc:title>
  <dc:creator>Claude Terrier</dc:creator>
  <cp:lastModifiedBy>Claude Terrier</cp:lastModifiedBy>
  <cp:revision>42</cp:revision>
  <dcterms:created xsi:type="dcterms:W3CDTF">2014-01-14T07:42:30Z</dcterms:created>
  <dcterms:modified xsi:type="dcterms:W3CDTF">2023-02-19T22:49:35Z</dcterms:modified>
</cp:coreProperties>
</file>