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5"/>
  </p:notesMasterIdLst>
  <p:sldIdLst>
    <p:sldId id="259" r:id="rId2"/>
    <p:sldId id="258" r:id="rId3"/>
    <p:sldId id="257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5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B0E268-0FDD-4002-9521-8F518C6B571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E08B47E-33E9-4BB8-BAA4-06A8E486C20F}">
      <dgm:prSet phldrT="[Texte]"/>
      <dgm:spPr/>
      <dgm:t>
        <a:bodyPr/>
        <a:lstStyle/>
        <a:p>
          <a:r>
            <a:rPr lang="fr-FR" b="1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Effets de l’amortissement dans les comptes de l’entreprise</a:t>
          </a:r>
          <a:endParaRPr lang="fr-FR" dirty="0">
            <a:solidFill>
              <a:srgbClr val="FF0000"/>
            </a:solidFill>
          </a:endParaRPr>
        </a:p>
      </dgm:t>
    </dgm:pt>
    <dgm:pt modelId="{61793050-B621-46B2-8768-596C84B207AE}" type="parTrans" cxnId="{F449F15A-BC1A-46DD-9B9C-EB55D1141339}">
      <dgm:prSet/>
      <dgm:spPr/>
      <dgm:t>
        <a:bodyPr/>
        <a:lstStyle/>
        <a:p>
          <a:endParaRPr lang="fr-FR"/>
        </a:p>
      </dgm:t>
    </dgm:pt>
    <dgm:pt modelId="{A2713CE4-9382-4569-8CD4-B15942A1BBB6}" type="sibTrans" cxnId="{F449F15A-BC1A-46DD-9B9C-EB55D1141339}">
      <dgm:prSet/>
      <dgm:spPr/>
      <dgm:t>
        <a:bodyPr/>
        <a:lstStyle/>
        <a:p>
          <a:endParaRPr lang="fr-FR"/>
        </a:p>
      </dgm:t>
    </dgm:pt>
    <dgm:pt modelId="{9C804835-80E6-45ED-A88C-9C01F15BA6BC}">
      <dgm:prSet/>
      <dgm:spPr/>
      <dgm:t>
        <a:bodyPr/>
        <a:lstStyle/>
        <a:p>
          <a:r>
            <a:rPr lang="fr-FR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Enregistré en charge (compte 68x) </a:t>
          </a:r>
          <a:r>
            <a:rPr lang="fr-FR" b="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il </a:t>
          </a:r>
          <a:r>
            <a:rPr lang="fr-FR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diminue le résultat et fait baisser l’impôt supporté par l’entreprise.</a:t>
          </a:r>
          <a:endParaRPr lang="fr-FR" dirty="0">
            <a:latin typeface="Arial" panose="020B0604020202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F51A72-6898-41A1-BB56-2F0D55E72148}" type="parTrans" cxnId="{4635C87B-320C-4219-B24B-9A62F3B82F4B}">
      <dgm:prSet/>
      <dgm:spPr/>
      <dgm:t>
        <a:bodyPr/>
        <a:lstStyle/>
        <a:p>
          <a:endParaRPr lang="fr-FR"/>
        </a:p>
      </dgm:t>
    </dgm:pt>
    <dgm:pt modelId="{6BA6FEB4-8D00-477F-A6AE-8FBF6A6A5E68}" type="sibTrans" cxnId="{4635C87B-320C-4219-B24B-9A62F3B82F4B}">
      <dgm:prSet/>
      <dgm:spPr/>
      <dgm:t>
        <a:bodyPr/>
        <a:lstStyle/>
        <a:p>
          <a:endParaRPr lang="fr-FR"/>
        </a:p>
      </dgm:t>
    </dgm:pt>
    <dgm:pt modelId="{6645B5D4-B7DA-4F7C-B8EB-92B26915853F}">
      <dgm:prSet/>
      <dgm:spPr/>
      <dgm:t>
        <a:bodyPr/>
        <a:lstStyle/>
        <a:p>
          <a:r>
            <a:rPr lang="fr-FR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Il diminue progressivement la valeur du bien à l’actif du bilan</a:t>
          </a:r>
          <a:r>
            <a:rPr lang="fr-FR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 : les amortissements inscrits au compte 28 diminuent la valeur d’acquisition, l’immobilisation apparaît alors pour sa valeur nette comptable.</a:t>
          </a:r>
          <a:endParaRPr lang="fr-FR" dirty="0">
            <a:latin typeface="Arial" panose="020B0604020202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22C825-21FD-4703-A86E-CC91B9155048}" type="parTrans" cxnId="{C04BCF05-BBE4-4CF2-B22D-02AD1265B388}">
      <dgm:prSet/>
      <dgm:spPr/>
      <dgm:t>
        <a:bodyPr/>
        <a:lstStyle/>
        <a:p>
          <a:endParaRPr lang="fr-FR"/>
        </a:p>
      </dgm:t>
    </dgm:pt>
    <dgm:pt modelId="{8973778E-880D-4DDF-8363-670509972FDF}" type="sibTrans" cxnId="{C04BCF05-BBE4-4CF2-B22D-02AD1265B388}">
      <dgm:prSet/>
      <dgm:spPr/>
      <dgm:t>
        <a:bodyPr/>
        <a:lstStyle/>
        <a:p>
          <a:endParaRPr lang="fr-FR"/>
        </a:p>
      </dgm:t>
    </dgm:pt>
    <dgm:pt modelId="{A61E99A5-3278-4C4F-AE64-341D0741A090}" type="pres">
      <dgm:prSet presAssocID="{7FB0E268-0FDD-4002-9521-8F518C6B571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4C55D96-5B03-4622-A76A-824021FCFFCA}" type="pres">
      <dgm:prSet presAssocID="{1E08B47E-33E9-4BB8-BAA4-06A8E486C20F}" presName="root" presStyleCnt="0"/>
      <dgm:spPr/>
    </dgm:pt>
    <dgm:pt modelId="{13183264-081B-45B4-B272-A68C7D9164CB}" type="pres">
      <dgm:prSet presAssocID="{1E08B47E-33E9-4BB8-BAA4-06A8E486C20F}" presName="rootComposite" presStyleCnt="0"/>
      <dgm:spPr/>
    </dgm:pt>
    <dgm:pt modelId="{FAAB5FC8-D6CB-4CD4-A881-75781E0A5E9A}" type="pres">
      <dgm:prSet presAssocID="{1E08B47E-33E9-4BB8-BAA4-06A8E486C20F}" presName="rootText" presStyleLbl="node1" presStyleIdx="0" presStyleCnt="1" custScaleX="395888" custScaleY="55067" custLinFactNeighborX="521"/>
      <dgm:spPr/>
    </dgm:pt>
    <dgm:pt modelId="{CD05BE61-D05E-4691-B480-468400FC30A8}" type="pres">
      <dgm:prSet presAssocID="{1E08B47E-33E9-4BB8-BAA4-06A8E486C20F}" presName="rootConnector" presStyleLbl="node1" presStyleIdx="0" presStyleCnt="1"/>
      <dgm:spPr/>
    </dgm:pt>
    <dgm:pt modelId="{52827BD6-B91D-4064-952F-E1F3601408A4}" type="pres">
      <dgm:prSet presAssocID="{1E08B47E-33E9-4BB8-BAA4-06A8E486C20F}" presName="childShape" presStyleCnt="0"/>
      <dgm:spPr/>
    </dgm:pt>
    <dgm:pt modelId="{CB7F0911-92B1-4C9E-AD89-D1A8E3696A80}" type="pres">
      <dgm:prSet presAssocID="{0FF51A72-6898-41A1-BB56-2F0D55E72148}" presName="Name13" presStyleLbl="parChTrans1D2" presStyleIdx="0" presStyleCnt="2"/>
      <dgm:spPr/>
    </dgm:pt>
    <dgm:pt modelId="{C7937A80-31C0-4881-A0D2-11023F7282D5}" type="pres">
      <dgm:prSet presAssocID="{9C804835-80E6-45ED-A88C-9C01F15BA6BC}" presName="childText" presStyleLbl="bgAcc1" presStyleIdx="0" presStyleCnt="2" custScaleX="478505">
        <dgm:presLayoutVars>
          <dgm:bulletEnabled val="1"/>
        </dgm:presLayoutVars>
      </dgm:prSet>
      <dgm:spPr/>
    </dgm:pt>
    <dgm:pt modelId="{C0548770-8560-4134-A761-19399FAB5B67}" type="pres">
      <dgm:prSet presAssocID="{8C22C825-21FD-4703-A86E-CC91B9155048}" presName="Name13" presStyleLbl="parChTrans1D2" presStyleIdx="1" presStyleCnt="2"/>
      <dgm:spPr/>
    </dgm:pt>
    <dgm:pt modelId="{F5D7CFCB-9895-41A4-8332-B77BC6F44EAA}" type="pres">
      <dgm:prSet presAssocID="{6645B5D4-B7DA-4F7C-B8EB-92B26915853F}" presName="childText" presStyleLbl="bgAcc1" presStyleIdx="1" presStyleCnt="2" custScaleX="478505">
        <dgm:presLayoutVars>
          <dgm:bulletEnabled val="1"/>
        </dgm:presLayoutVars>
      </dgm:prSet>
      <dgm:spPr/>
    </dgm:pt>
  </dgm:ptLst>
  <dgm:cxnLst>
    <dgm:cxn modelId="{C17B5C01-97D4-4550-9D6B-82D2488529E2}" type="presOf" srcId="{0FF51A72-6898-41A1-BB56-2F0D55E72148}" destId="{CB7F0911-92B1-4C9E-AD89-D1A8E3696A80}" srcOrd="0" destOrd="0" presId="urn:microsoft.com/office/officeart/2005/8/layout/hierarchy3"/>
    <dgm:cxn modelId="{C04BCF05-BBE4-4CF2-B22D-02AD1265B388}" srcId="{1E08B47E-33E9-4BB8-BAA4-06A8E486C20F}" destId="{6645B5D4-B7DA-4F7C-B8EB-92B26915853F}" srcOrd="1" destOrd="0" parTransId="{8C22C825-21FD-4703-A86E-CC91B9155048}" sibTransId="{8973778E-880D-4DDF-8363-670509972FDF}"/>
    <dgm:cxn modelId="{27602834-0419-4417-8BC5-1867A74A96DF}" type="presOf" srcId="{1E08B47E-33E9-4BB8-BAA4-06A8E486C20F}" destId="{CD05BE61-D05E-4691-B480-468400FC30A8}" srcOrd="1" destOrd="0" presId="urn:microsoft.com/office/officeart/2005/8/layout/hierarchy3"/>
    <dgm:cxn modelId="{1EBAFB51-3EDC-4601-B0E1-6DFA7195358E}" type="presOf" srcId="{1E08B47E-33E9-4BB8-BAA4-06A8E486C20F}" destId="{FAAB5FC8-D6CB-4CD4-A881-75781E0A5E9A}" srcOrd="0" destOrd="0" presId="urn:microsoft.com/office/officeart/2005/8/layout/hierarchy3"/>
    <dgm:cxn modelId="{F449F15A-BC1A-46DD-9B9C-EB55D1141339}" srcId="{7FB0E268-0FDD-4002-9521-8F518C6B5715}" destId="{1E08B47E-33E9-4BB8-BAA4-06A8E486C20F}" srcOrd="0" destOrd="0" parTransId="{61793050-B621-46B2-8768-596C84B207AE}" sibTransId="{A2713CE4-9382-4569-8CD4-B15942A1BBB6}"/>
    <dgm:cxn modelId="{4635C87B-320C-4219-B24B-9A62F3B82F4B}" srcId="{1E08B47E-33E9-4BB8-BAA4-06A8E486C20F}" destId="{9C804835-80E6-45ED-A88C-9C01F15BA6BC}" srcOrd="0" destOrd="0" parTransId="{0FF51A72-6898-41A1-BB56-2F0D55E72148}" sibTransId="{6BA6FEB4-8D00-477F-A6AE-8FBF6A6A5E68}"/>
    <dgm:cxn modelId="{134EC47F-F6E1-420E-B811-1B5A3FAA080E}" type="presOf" srcId="{9C804835-80E6-45ED-A88C-9C01F15BA6BC}" destId="{C7937A80-31C0-4881-A0D2-11023F7282D5}" srcOrd="0" destOrd="0" presId="urn:microsoft.com/office/officeart/2005/8/layout/hierarchy3"/>
    <dgm:cxn modelId="{CBE1F080-2D56-4FB9-8651-9610A33F3A18}" type="presOf" srcId="{8C22C825-21FD-4703-A86E-CC91B9155048}" destId="{C0548770-8560-4134-A761-19399FAB5B67}" srcOrd="0" destOrd="0" presId="urn:microsoft.com/office/officeart/2005/8/layout/hierarchy3"/>
    <dgm:cxn modelId="{3BACCD95-15BC-4445-8E51-2D6B0D047503}" type="presOf" srcId="{7FB0E268-0FDD-4002-9521-8F518C6B5715}" destId="{A61E99A5-3278-4C4F-AE64-341D0741A090}" srcOrd="0" destOrd="0" presId="urn:microsoft.com/office/officeart/2005/8/layout/hierarchy3"/>
    <dgm:cxn modelId="{F957E7B0-B6D4-41AF-937A-0E2B4AEC46FB}" type="presOf" srcId="{6645B5D4-B7DA-4F7C-B8EB-92B26915853F}" destId="{F5D7CFCB-9895-41A4-8332-B77BC6F44EAA}" srcOrd="0" destOrd="0" presId="urn:microsoft.com/office/officeart/2005/8/layout/hierarchy3"/>
    <dgm:cxn modelId="{5271C110-ACBD-451D-958B-6873979C6855}" type="presParOf" srcId="{A61E99A5-3278-4C4F-AE64-341D0741A090}" destId="{64C55D96-5B03-4622-A76A-824021FCFFCA}" srcOrd="0" destOrd="0" presId="urn:microsoft.com/office/officeart/2005/8/layout/hierarchy3"/>
    <dgm:cxn modelId="{91114C50-B6E5-4859-8CCE-A5DDBC85CF2F}" type="presParOf" srcId="{64C55D96-5B03-4622-A76A-824021FCFFCA}" destId="{13183264-081B-45B4-B272-A68C7D9164CB}" srcOrd="0" destOrd="0" presId="urn:microsoft.com/office/officeart/2005/8/layout/hierarchy3"/>
    <dgm:cxn modelId="{E09444A4-0A92-415A-ADF3-A979CEC459C9}" type="presParOf" srcId="{13183264-081B-45B4-B272-A68C7D9164CB}" destId="{FAAB5FC8-D6CB-4CD4-A881-75781E0A5E9A}" srcOrd="0" destOrd="0" presId="urn:microsoft.com/office/officeart/2005/8/layout/hierarchy3"/>
    <dgm:cxn modelId="{966F3923-6B66-49BE-BC3A-6A3478A6142D}" type="presParOf" srcId="{13183264-081B-45B4-B272-A68C7D9164CB}" destId="{CD05BE61-D05E-4691-B480-468400FC30A8}" srcOrd="1" destOrd="0" presId="urn:microsoft.com/office/officeart/2005/8/layout/hierarchy3"/>
    <dgm:cxn modelId="{A82B953D-29CE-4F13-B110-5CA9A7C9E5E5}" type="presParOf" srcId="{64C55D96-5B03-4622-A76A-824021FCFFCA}" destId="{52827BD6-B91D-4064-952F-E1F3601408A4}" srcOrd="1" destOrd="0" presId="urn:microsoft.com/office/officeart/2005/8/layout/hierarchy3"/>
    <dgm:cxn modelId="{52F86554-EE02-49CC-B0B1-4F8F40AE2BBA}" type="presParOf" srcId="{52827BD6-B91D-4064-952F-E1F3601408A4}" destId="{CB7F0911-92B1-4C9E-AD89-D1A8E3696A80}" srcOrd="0" destOrd="0" presId="urn:microsoft.com/office/officeart/2005/8/layout/hierarchy3"/>
    <dgm:cxn modelId="{7127F815-40CE-4A88-959E-BD7CB3714386}" type="presParOf" srcId="{52827BD6-B91D-4064-952F-E1F3601408A4}" destId="{C7937A80-31C0-4881-A0D2-11023F7282D5}" srcOrd="1" destOrd="0" presId="urn:microsoft.com/office/officeart/2005/8/layout/hierarchy3"/>
    <dgm:cxn modelId="{CCE2710F-47ED-445F-9E13-213F81A9FF51}" type="presParOf" srcId="{52827BD6-B91D-4064-952F-E1F3601408A4}" destId="{C0548770-8560-4134-A761-19399FAB5B67}" srcOrd="2" destOrd="0" presId="urn:microsoft.com/office/officeart/2005/8/layout/hierarchy3"/>
    <dgm:cxn modelId="{729F99D1-8883-416A-8033-2475C9B7622A}" type="presParOf" srcId="{52827BD6-B91D-4064-952F-E1F3601408A4}" destId="{F5D7CFCB-9895-41A4-8332-B77BC6F44E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AB5FC8-D6CB-4CD4-A881-75781E0A5E9A}">
      <dsp:nvSpPr>
        <dsp:cNvPr id="0" name=""/>
        <dsp:cNvSpPr/>
      </dsp:nvSpPr>
      <dsp:spPr>
        <a:xfrm>
          <a:off x="16128" y="453143"/>
          <a:ext cx="9370179" cy="6516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b="1" kern="1200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Effets de l’amortissement dans les comptes de l’entreprise</a:t>
          </a:r>
          <a:endParaRPr lang="fr-FR" sz="2500" kern="1200" dirty="0">
            <a:solidFill>
              <a:srgbClr val="FF0000"/>
            </a:solidFill>
          </a:endParaRPr>
        </a:p>
      </dsp:txBody>
      <dsp:txXfrm>
        <a:off x="35215" y="472230"/>
        <a:ext cx="9332005" cy="613509"/>
      </dsp:txXfrm>
    </dsp:sp>
    <dsp:sp modelId="{CB7F0911-92B1-4C9E-AD89-D1A8E3696A80}">
      <dsp:nvSpPr>
        <dsp:cNvPr id="0" name=""/>
        <dsp:cNvSpPr/>
      </dsp:nvSpPr>
      <dsp:spPr>
        <a:xfrm>
          <a:off x="953146" y="1104827"/>
          <a:ext cx="924686" cy="887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7578"/>
              </a:lnTo>
              <a:lnTo>
                <a:pt x="924686" y="88757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937A80-31C0-4881-A0D2-11023F7282D5}">
      <dsp:nvSpPr>
        <dsp:cNvPr id="0" name=""/>
        <dsp:cNvSpPr/>
      </dsp:nvSpPr>
      <dsp:spPr>
        <a:xfrm>
          <a:off x="1877833" y="1400687"/>
          <a:ext cx="9060497" cy="1183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b="1" kern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Enregistré en charge (compte 68x) </a:t>
          </a:r>
          <a:r>
            <a:rPr lang="fr-FR" sz="2200" b="0" kern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il </a:t>
          </a:r>
          <a:r>
            <a:rPr lang="fr-FR" sz="2200" kern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diminue le résultat et fait baisser l’impôt supporté par l’entreprise.</a:t>
          </a:r>
          <a:endParaRPr lang="fr-FR" sz="2200" kern="1200" dirty="0">
            <a:latin typeface="Arial" panose="020B0604020202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12495" y="1435349"/>
        <a:ext cx="8991173" cy="1114114"/>
      </dsp:txXfrm>
    </dsp:sp>
    <dsp:sp modelId="{C0548770-8560-4134-A761-19399FAB5B67}">
      <dsp:nvSpPr>
        <dsp:cNvPr id="0" name=""/>
        <dsp:cNvSpPr/>
      </dsp:nvSpPr>
      <dsp:spPr>
        <a:xfrm>
          <a:off x="953146" y="1104827"/>
          <a:ext cx="924686" cy="2366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6876"/>
              </a:lnTo>
              <a:lnTo>
                <a:pt x="924686" y="236687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D7CFCB-9895-41A4-8332-B77BC6F44EAA}">
      <dsp:nvSpPr>
        <dsp:cNvPr id="0" name=""/>
        <dsp:cNvSpPr/>
      </dsp:nvSpPr>
      <dsp:spPr>
        <a:xfrm>
          <a:off x="1877833" y="2879984"/>
          <a:ext cx="9060497" cy="1183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b="1" kern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Il diminue progressivement la valeur du bien à l’actif du bilan</a:t>
          </a:r>
          <a:r>
            <a:rPr lang="fr-FR" sz="2200" kern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 : les amortissements inscrits au compte 28 diminuent la valeur d’acquisition, l’immobilisation apparaît alors pour sa valeur nette comptable.</a:t>
          </a:r>
          <a:endParaRPr lang="fr-FR" sz="2200" kern="1200" dirty="0">
            <a:latin typeface="Arial" panose="020B0604020202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12495" y="2914646"/>
        <a:ext cx="8991173" cy="11141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F58AD5-CF4A-AF41-B3D5-4D638D7BF7F9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42CB7-3D9F-0B4C-9C19-6D7F3F2BA5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5365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4739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938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1630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5414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6643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4417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7687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0404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639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953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3464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1638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9360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0490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3304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4643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1225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2277B-6D0B-4CF9-B8A4-AC1FBBF06B23}" type="datetimeFigureOut">
              <a:rPr lang="fr-FR" smtClean="0"/>
              <a:t>11/02/2023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10A30-0CDE-43F7-9DC8-E96FA2DD1C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44416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7592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fr-FR" sz="3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Chap. 12 – Gérer les immobilisations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49022"/>
            <a:ext cx="11518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Identifier les conséquences comptables des amortissements</a:t>
            </a:r>
            <a:endParaRPr lang="fr-FR" dirty="0">
              <a:solidFill>
                <a:srgbClr val="FFFF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771624F-A8C8-4F07-94AE-8C27D3115C84}"/>
              </a:ext>
            </a:extLst>
          </p:cNvPr>
          <p:cNvSpPr/>
          <p:nvPr/>
        </p:nvSpPr>
        <p:spPr>
          <a:xfrm>
            <a:off x="59267" y="1176815"/>
            <a:ext cx="11518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FR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6.1. Sur le bilan</a:t>
            </a:r>
            <a:endParaRPr lang="fr-FR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14A3FA-F4AF-465C-9872-76D7C4BA5296}"/>
              </a:ext>
            </a:extLst>
          </p:cNvPr>
          <p:cNvSpPr/>
          <p:nvPr/>
        </p:nvSpPr>
        <p:spPr>
          <a:xfrm>
            <a:off x="815975" y="2158911"/>
            <a:ext cx="1011025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>
              <a:spcBef>
                <a:spcPts val="600"/>
              </a:spcBef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L’immobilisation apparait dans le bilan pour sa valeur brute d’acquisition et pour sa valeur nette. </a:t>
            </a:r>
          </a:p>
          <a:p>
            <a:pPr algn="ctr" hangingPunct="0">
              <a:spcBef>
                <a:spcPts val="600"/>
              </a:spcBef>
              <a:spcAft>
                <a:spcPts val="0"/>
              </a:spcAft>
            </a:pPr>
            <a:endParaRPr lang="fr-FR" sz="2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hangingPunct="0">
              <a:spcBef>
                <a:spcPts val="600"/>
              </a:spcBef>
              <a:spcAft>
                <a:spcPts val="0"/>
              </a:spcAft>
            </a:pP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différence provient de l’amortissement qui constate la dépréciation du bien depuis son acquisition.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BF609B32-8E97-69A6-9141-EE66349A33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49" y="4605900"/>
            <a:ext cx="11482109" cy="937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946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72996"/>
            <a:ext cx="10160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FR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6.1. Sur le bilan</a:t>
            </a:r>
            <a:endParaRPr lang="fr-FR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Image 1" descr="Capture d’écra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325" y="1415736"/>
            <a:ext cx="9863918" cy="52719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D0B0BFA-6BD3-6483-3411-BDBCCC1B3EDA}"/>
              </a:ext>
            </a:extLst>
          </p:cNvPr>
          <p:cNvSpPr/>
          <p:nvPr/>
        </p:nvSpPr>
        <p:spPr>
          <a:xfrm>
            <a:off x="-51515" y="115665"/>
            <a:ext cx="11518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Identifier les conséquences comptables des amortissements</a:t>
            </a:r>
            <a:endParaRPr lang="fr-FR" dirty="0">
              <a:solidFill>
                <a:srgbClr val="FFFF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7272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4393" y="642665"/>
            <a:ext cx="10160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FR" sz="2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6.2. Sur le résultat</a:t>
            </a:r>
            <a:endParaRPr lang="fr-FR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315340702"/>
              </p:ext>
            </p:extLst>
          </p:nvPr>
        </p:nvGraphicFramePr>
        <p:xfrm>
          <a:off x="781171" y="1500996"/>
          <a:ext cx="10942128" cy="45165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4C72E73F-8016-3A9C-D233-F8B2DE2D153C}"/>
              </a:ext>
            </a:extLst>
          </p:cNvPr>
          <p:cNvSpPr/>
          <p:nvPr/>
        </p:nvSpPr>
        <p:spPr>
          <a:xfrm>
            <a:off x="51515" y="76796"/>
            <a:ext cx="115189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Identifier les conséquences comptables des amortissements</a:t>
            </a:r>
            <a:endParaRPr lang="fr-FR" dirty="0">
              <a:solidFill>
                <a:srgbClr val="FFFF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196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TC104033921[[fn=Damas]]</Template>
  <TotalTime>57</TotalTime>
  <Words>136</Words>
  <Application>Microsoft Office PowerPoint</Application>
  <PresentationFormat>Grand écran</PresentationFormat>
  <Paragraphs>13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Bookman Old Style</vt:lpstr>
      <vt:lpstr>Calibri</vt:lpstr>
      <vt:lpstr>Rockwell</vt:lpstr>
      <vt:lpstr>Damask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Claude Terrier</dc:creator>
  <cp:lastModifiedBy>Claude Terrier</cp:lastModifiedBy>
  <cp:revision>17</cp:revision>
  <dcterms:created xsi:type="dcterms:W3CDTF">2014-06-17T06:47:14Z</dcterms:created>
  <dcterms:modified xsi:type="dcterms:W3CDTF">2023-02-11T13:07:17Z</dcterms:modified>
</cp:coreProperties>
</file>