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5"/>
  </p:notesMasterIdLst>
  <p:sldIdLst>
    <p:sldId id="266" r:id="rId2"/>
    <p:sldId id="267" r:id="rId3"/>
    <p:sldId id="263" r:id="rId4"/>
    <p:sldId id="265" r:id="rId5"/>
    <p:sldId id="268" r:id="rId6"/>
    <p:sldId id="275" r:id="rId7"/>
    <p:sldId id="261" r:id="rId8"/>
    <p:sldId id="262" r:id="rId9"/>
    <p:sldId id="276" r:id="rId10"/>
    <p:sldId id="271" r:id="rId11"/>
    <p:sldId id="272" r:id="rId12"/>
    <p:sldId id="277" r:id="rId13"/>
    <p:sldId id="27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D325A-B8A6-4A60-B392-4A6AD860852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fr-FR"/>
        </a:p>
      </dgm:t>
    </dgm:pt>
    <dgm:pt modelId="{FD16DF32-3791-43D8-A2F7-67E25376FD74}">
      <dgm:prSet phldrT="[Texte]" custT="1"/>
      <dgm:spPr/>
      <dgm:t>
        <a:bodyPr/>
        <a:lstStyle/>
        <a:p>
          <a:r>
            <a:rPr lang="fr-FR" sz="2000" b="1" dirty="0">
              <a:solidFill>
                <a:schemeClr val="bg1"/>
              </a:solidFill>
              <a:latin typeface="Arial" panose="020B0604020202020204" pitchFamily="34" charset="0"/>
              <a:cs typeface="Arial" panose="020B0604020202020204" pitchFamily="34" charset="0"/>
            </a:rPr>
            <a:t>Durée prévisionnelle</a:t>
          </a:r>
        </a:p>
      </dgm:t>
    </dgm:pt>
    <dgm:pt modelId="{CD3744DD-6483-487C-8207-A944C64AC91C}" type="parTrans" cxnId="{C777EA02-9DDB-4294-B74E-87DA44C3F19C}">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E968A848-5AB5-4A31-8FB9-093F1B12F04F}" type="sibTrans" cxnId="{C777EA02-9DDB-4294-B74E-87DA44C3F19C}">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F32293E6-7245-4512-BA6F-780CDEDA68ED}">
      <dgm:prSet custT="1"/>
      <dgm:spPr/>
      <dgm:t>
        <a:bodyPr/>
        <a:lstStyle/>
        <a:p>
          <a:r>
            <a:rPr lang="fr-FR" sz="2000" b="1" dirty="0">
              <a:solidFill>
                <a:schemeClr val="bg1"/>
              </a:solidFill>
              <a:latin typeface="Arial" panose="020B0604020202020204" pitchFamily="34" charset="0"/>
              <a:cs typeface="Arial" panose="020B0604020202020204" pitchFamily="34" charset="0"/>
            </a:rPr>
            <a:t>Durée </a:t>
          </a:r>
          <a:r>
            <a:rPr lang="fr-FR" sz="2000" dirty="0">
              <a:solidFill>
                <a:schemeClr val="bg1"/>
              </a:solidFill>
              <a:latin typeface="Arial" panose="020B0604020202020204" pitchFamily="34" charset="0"/>
              <a:cs typeface="Arial" panose="020B0604020202020204" pitchFamily="34" charset="0"/>
            </a:rPr>
            <a:t>: utilisation de manière linéaire sur la durée d’utilisation, de manière décroissante ou croissante</a:t>
          </a:r>
        </a:p>
      </dgm:t>
    </dgm:pt>
    <dgm:pt modelId="{D1787538-A74B-4111-A817-34991061D8BB}" type="parTrans" cxnId="{16707AE8-5B9A-45C1-954F-81ECA878A1EA}">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5DFD8692-AF19-476F-B3F4-B326EDBC0D8E}" type="sibTrans" cxnId="{16707AE8-5B9A-45C1-954F-81ECA878A1EA}">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E1EA8450-3876-4DB9-90DA-27D62244561C}">
      <dgm:prSet custT="1"/>
      <dgm:spPr/>
      <dgm:t>
        <a:bodyPr/>
        <a:lstStyle/>
        <a:p>
          <a:r>
            <a:rPr lang="fr-FR" sz="2000" b="1" dirty="0">
              <a:solidFill>
                <a:schemeClr val="bg1"/>
              </a:solidFill>
              <a:latin typeface="Arial" panose="020B0604020202020204" pitchFamily="34" charset="0"/>
              <a:cs typeface="Arial" panose="020B0604020202020204" pitchFamily="34" charset="0"/>
            </a:rPr>
            <a:t>Unités d’œuvres</a:t>
          </a:r>
          <a:r>
            <a:rPr lang="fr-FR" sz="2000" dirty="0">
              <a:solidFill>
                <a:schemeClr val="bg1"/>
              </a:solidFill>
              <a:latin typeface="Arial" panose="020B0604020202020204" pitchFamily="34" charset="0"/>
              <a:cs typeface="Arial" panose="020B0604020202020204" pitchFamily="34" charset="0"/>
            </a:rPr>
            <a:t> : nombre de kilomètres parcourus par un véhicule, nombre de pièces fabriquées par une machine, nombre d’heures de fonctionnement d’un matériel...</a:t>
          </a:r>
        </a:p>
      </dgm:t>
    </dgm:pt>
    <dgm:pt modelId="{3ACDC233-DA5D-4947-979F-D14F1ABD93F4}" type="parTrans" cxnId="{11BF4C17-D54B-4E3F-84AB-88FA5DF445CF}">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B4C66E03-4493-41D6-95E3-A23732C84C2F}" type="sibTrans" cxnId="{11BF4C17-D54B-4E3F-84AB-88FA5DF445CF}">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B5359497-6227-424F-A66D-0F1D0F26C354}" type="pres">
      <dgm:prSet presAssocID="{438D325A-B8A6-4A60-B392-4A6AD860852E}" presName="hierChild1" presStyleCnt="0">
        <dgm:presLayoutVars>
          <dgm:orgChart val="1"/>
          <dgm:chPref val="1"/>
          <dgm:dir/>
          <dgm:animOne val="branch"/>
          <dgm:animLvl val="lvl"/>
          <dgm:resizeHandles/>
        </dgm:presLayoutVars>
      </dgm:prSet>
      <dgm:spPr/>
    </dgm:pt>
    <dgm:pt modelId="{315A0DBF-6DC1-47BE-84E6-9BD120A4F276}" type="pres">
      <dgm:prSet presAssocID="{FD16DF32-3791-43D8-A2F7-67E25376FD74}" presName="hierRoot1" presStyleCnt="0">
        <dgm:presLayoutVars>
          <dgm:hierBranch val="init"/>
        </dgm:presLayoutVars>
      </dgm:prSet>
      <dgm:spPr/>
    </dgm:pt>
    <dgm:pt modelId="{967B3BBC-6037-46DD-BF0C-79788674443F}" type="pres">
      <dgm:prSet presAssocID="{FD16DF32-3791-43D8-A2F7-67E25376FD74}" presName="rootComposite1" presStyleCnt="0"/>
      <dgm:spPr/>
    </dgm:pt>
    <dgm:pt modelId="{7BF64AF3-FFFC-43C9-AC16-5DB3E84EB481}" type="pres">
      <dgm:prSet presAssocID="{FD16DF32-3791-43D8-A2F7-67E25376FD74}" presName="rootText1" presStyleLbl="node0" presStyleIdx="0" presStyleCnt="1" custScaleX="46044" custScaleY="78979">
        <dgm:presLayoutVars>
          <dgm:chPref val="3"/>
        </dgm:presLayoutVars>
      </dgm:prSet>
      <dgm:spPr/>
    </dgm:pt>
    <dgm:pt modelId="{46059660-074A-4AB2-8BB3-1CF89777F7F2}" type="pres">
      <dgm:prSet presAssocID="{FD16DF32-3791-43D8-A2F7-67E25376FD74}" presName="rootConnector1" presStyleLbl="node1" presStyleIdx="0" presStyleCnt="0"/>
      <dgm:spPr/>
    </dgm:pt>
    <dgm:pt modelId="{383B0C42-8B5D-4564-BF9C-C552C10E10A8}" type="pres">
      <dgm:prSet presAssocID="{FD16DF32-3791-43D8-A2F7-67E25376FD74}" presName="hierChild2" presStyleCnt="0"/>
      <dgm:spPr/>
    </dgm:pt>
    <dgm:pt modelId="{D477227B-8FE0-426D-89B4-2CB2E4985407}" type="pres">
      <dgm:prSet presAssocID="{D1787538-A74B-4111-A817-34991061D8BB}" presName="Name64" presStyleLbl="parChTrans1D2" presStyleIdx="0" presStyleCnt="2"/>
      <dgm:spPr/>
    </dgm:pt>
    <dgm:pt modelId="{7BAF27BA-D664-45A0-94C0-836A245E1292}" type="pres">
      <dgm:prSet presAssocID="{F32293E6-7245-4512-BA6F-780CDEDA68ED}" presName="hierRoot2" presStyleCnt="0">
        <dgm:presLayoutVars>
          <dgm:hierBranch val="init"/>
        </dgm:presLayoutVars>
      </dgm:prSet>
      <dgm:spPr/>
    </dgm:pt>
    <dgm:pt modelId="{302D664D-335C-4328-BB15-34DE4CD3B720}" type="pres">
      <dgm:prSet presAssocID="{F32293E6-7245-4512-BA6F-780CDEDA68ED}" presName="rootComposite" presStyleCnt="0"/>
      <dgm:spPr/>
    </dgm:pt>
    <dgm:pt modelId="{A8EBCB54-7998-4FF0-A931-F4A377A03C3A}" type="pres">
      <dgm:prSet presAssocID="{F32293E6-7245-4512-BA6F-780CDEDA68ED}" presName="rootText" presStyleLbl="node2" presStyleIdx="0" presStyleCnt="2" custScaleX="161458" custScaleY="66071" custLinFactNeighborX="314">
        <dgm:presLayoutVars>
          <dgm:chPref val="3"/>
        </dgm:presLayoutVars>
      </dgm:prSet>
      <dgm:spPr/>
    </dgm:pt>
    <dgm:pt modelId="{09DF8451-F7E6-42C5-9D0E-3BE3A5D403FE}" type="pres">
      <dgm:prSet presAssocID="{F32293E6-7245-4512-BA6F-780CDEDA68ED}" presName="rootConnector" presStyleLbl="node2" presStyleIdx="0" presStyleCnt="2"/>
      <dgm:spPr/>
    </dgm:pt>
    <dgm:pt modelId="{0790B14B-1223-4B7E-AD37-3CB6078749D4}" type="pres">
      <dgm:prSet presAssocID="{F32293E6-7245-4512-BA6F-780CDEDA68ED}" presName="hierChild4" presStyleCnt="0"/>
      <dgm:spPr/>
    </dgm:pt>
    <dgm:pt modelId="{530B1C98-988D-408E-9AE7-1C1D3E645BC9}" type="pres">
      <dgm:prSet presAssocID="{F32293E6-7245-4512-BA6F-780CDEDA68ED}" presName="hierChild5" presStyleCnt="0"/>
      <dgm:spPr/>
    </dgm:pt>
    <dgm:pt modelId="{DB61D0F9-C36C-487C-95A5-8892E93050DE}" type="pres">
      <dgm:prSet presAssocID="{3ACDC233-DA5D-4947-979F-D14F1ABD93F4}" presName="Name64" presStyleLbl="parChTrans1D2" presStyleIdx="1" presStyleCnt="2"/>
      <dgm:spPr/>
    </dgm:pt>
    <dgm:pt modelId="{0B1F7A39-80DA-4262-A597-9E9B3A5739F5}" type="pres">
      <dgm:prSet presAssocID="{E1EA8450-3876-4DB9-90DA-27D62244561C}" presName="hierRoot2" presStyleCnt="0">
        <dgm:presLayoutVars>
          <dgm:hierBranch val="init"/>
        </dgm:presLayoutVars>
      </dgm:prSet>
      <dgm:spPr/>
    </dgm:pt>
    <dgm:pt modelId="{EF836A34-8399-47C6-9B41-8EBC21DB6E08}" type="pres">
      <dgm:prSet presAssocID="{E1EA8450-3876-4DB9-90DA-27D62244561C}" presName="rootComposite" presStyleCnt="0"/>
      <dgm:spPr/>
    </dgm:pt>
    <dgm:pt modelId="{3CACF1A3-D085-4E2F-A527-29F862C861AC}" type="pres">
      <dgm:prSet presAssocID="{E1EA8450-3876-4DB9-90DA-27D62244561C}" presName="rootText" presStyleLbl="node2" presStyleIdx="1" presStyleCnt="2" custScaleX="161458">
        <dgm:presLayoutVars>
          <dgm:chPref val="3"/>
        </dgm:presLayoutVars>
      </dgm:prSet>
      <dgm:spPr/>
    </dgm:pt>
    <dgm:pt modelId="{2421C942-03AE-4618-96B7-0F062C82BE20}" type="pres">
      <dgm:prSet presAssocID="{E1EA8450-3876-4DB9-90DA-27D62244561C}" presName="rootConnector" presStyleLbl="node2" presStyleIdx="1" presStyleCnt="2"/>
      <dgm:spPr/>
    </dgm:pt>
    <dgm:pt modelId="{F67921FE-AF38-49E1-B5A5-FBBA6A768A41}" type="pres">
      <dgm:prSet presAssocID="{E1EA8450-3876-4DB9-90DA-27D62244561C}" presName="hierChild4" presStyleCnt="0"/>
      <dgm:spPr/>
    </dgm:pt>
    <dgm:pt modelId="{6F902F15-5FEF-48ED-B3DF-F5A75D9DCF81}" type="pres">
      <dgm:prSet presAssocID="{E1EA8450-3876-4DB9-90DA-27D62244561C}" presName="hierChild5" presStyleCnt="0"/>
      <dgm:spPr/>
    </dgm:pt>
    <dgm:pt modelId="{80242D09-AE26-40BC-B84E-EA413AE2239F}" type="pres">
      <dgm:prSet presAssocID="{FD16DF32-3791-43D8-A2F7-67E25376FD74}" presName="hierChild3" presStyleCnt="0"/>
      <dgm:spPr/>
    </dgm:pt>
  </dgm:ptLst>
  <dgm:cxnLst>
    <dgm:cxn modelId="{C777EA02-9DDB-4294-B74E-87DA44C3F19C}" srcId="{438D325A-B8A6-4A60-B392-4A6AD860852E}" destId="{FD16DF32-3791-43D8-A2F7-67E25376FD74}" srcOrd="0" destOrd="0" parTransId="{CD3744DD-6483-487C-8207-A944C64AC91C}" sibTransId="{E968A848-5AB5-4A31-8FB9-093F1B12F04F}"/>
    <dgm:cxn modelId="{6FFB9F08-4AB9-466A-B80B-034A2B0C5225}" type="presOf" srcId="{D1787538-A74B-4111-A817-34991061D8BB}" destId="{D477227B-8FE0-426D-89B4-2CB2E4985407}" srcOrd="0" destOrd="0" presId="urn:microsoft.com/office/officeart/2009/3/layout/HorizontalOrganizationChart"/>
    <dgm:cxn modelId="{11BF4C17-D54B-4E3F-84AB-88FA5DF445CF}" srcId="{FD16DF32-3791-43D8-A2F7-67E25376FD74}" destId="{E1EA8450-3876-4DB9-90DA-27D62244561C}" srcOrd="1" destOrd="0" parTransId="{3ACDC233-DA5D-4947-979F-D14F1ABD93F4}" sibTransId="{B4C66E03-4493-41D6-95E3-A23732C84C2F}"/>
    <dgm:cxn modelId="{3D944B45-D285-4AFC-834F-39E8257D0DA2}" type="presOf" srcId="{E1EA8450-3876-4DB9-90DA-27D62244561C}" destId="{3CACF1A3-D085-4E2F-A527-29F862C861AC}" srcOrd="0" destOrd="0" presId="urn:microsoft.com/office/officeart/2009/3/layout/HorizontalOrganizationChart"/>
    <dgm:cxn modelId="{0A045677-68F9-4B75-BB89-3FD8C222930C}" type="presOf" srcId="{438D325A-B8A6-4A60-B392-4A6AD860852E}" destId="{B5359497-6227-424F-A66D-0F1D0F26C354}" srcOrd="0" destOrd="0" presId="urn:microsoft.com/office/officeart/2009/3/layout/HorizontalOrganizationChart"/>
    <dgm:cxn modelId="{DA6B8179-4456-4B33-B1A9-31A64CA4A339}" type="presOf" srcId="{FD16DF32-3791-43D8-A2F7-67E25376FD74}" destId="{46059660-074A-4AB2-8BB3-1CF89777F7F2}" srcOrd="1" destOrd="0" presId="urn:microsoft.com/office/officeart/2009/3/layout/HorizontalOrganizationChart"/>
    <dgm:cxn modelId="{0C42A791-E06B-449C-BC00-62E1104A2014}" type="presOf" srcId="{FD16DF32-3791-43D8-A2F7-67E25376FD74}" destId="{7BF64AF3-FFFC-43C9-AC16-5DB3E84EB481}" srcOrd="0" destOrd="0" presId="urn:microsoft.com/office/officeart/2009/3/layout/HorizontalOrganizationChart"/>
    <dgm:cxn modelId="{E316B999-55D6-44D6-B922-CCFCF7CBCCF8}" type="presOf" srcId="{F32293E6-7245-4512-BA6F-780CDEDA68ED}" destId="{09DF8451-F7E6-42C5-9D0E-3BE3A5D403FE}" srcOrd="1" destOrd="0" presId="urn:microsoft.com/office/officeart/2009/3/layout/HorizontalOrganizationChart"/>
    <dgm:cxn modelId="{F52916AA-DEEB-4716-9F33-A3CBB3CB66AE}" type="presOf" srcId="{E1EA8450-3876-4DB9-90DA-27D62244561C}" destId="{2421C942-03AE-4618-96B7-0F062C82BE20}" srcOrd="1" destOrd="0" presId="urn:microsoft.com/office/officeart/2009/3/layout/HorizontalOrganizationChart"/>
    <dgm:cxn modelId="{A59C04C3-2A67-497B-81FF-CE0ECE278B1F}" type="presOf" srcId="{3ACDC233-DA5D-4947-979F-D14F1ABD93F4}" destId="{DB61D0F9-C36C-487C-95A5-8892E93050DE}" srcOrd="0" destOrd="0" presId="urn:microsoft.com/office/officeart/2009/3/layout/HorizontalOrganizationChart"/>
    <dgm:cxn modelId="{7029EFC3-BA01-4CAC-8E02-07DA6772512A}" type="presOf" srcId="{F32293E6-7245-4512-BA6F-780CDEDA68ED}" destId="{A8EBCB54-7998-4FF0-A931-F4A377A03C3A}" srcOrd="0" destOrd="0" presId="urn:microsoft.com/office/officeart/2009/3/layout/HorizontalOrganizationChart"/>
    <dgm:cxn modelId="{16707AE8-5B9A-45C1-954F-81ECA878A1EA}" srcId="{FD16DF32-3791-43D8-A2F7-67E25376FD74}" destId="{F32293E6-7245-4512-BA6F-780CDEDA68ED}" srcOrd="0" destOrd="0" parTransId="{D1787538-A74B-4111-A817-34991061D8BB}" sibTransId="{5DFD8692-AF19-476F-B3F4-B326EDBC0D8E}"/>
    <dgm:cxn modelId="{777F03EA-5908-488B-B3D0-A592EAD592A7}" type="presParOf" srcId="{B5359497-6227-424F-A66D-0F1D0F26C354}" destId="{315A0DBF-6DC1-47BE-84E6-9BD120A4F276}" srcOrd="0" destOrd="0" presId="urn:microsoft.com/office/officeart/2009/3/layout/HorizontalOrganizationChart"/>
    <dgm:cxn modelId="{3D76BC42-6BB0-4083-A2C6-02DE6A60466D}" type="presParOf" srcId="{315A0DBF-6DC1-47BE-84E6-9BD120A4F276}" destId="{967B3BBC-6037-46DD-BF0C-79788674443F}" srcOrd="0" destOrd="0" presId="urn:microsoft.com/office/officeart/2009/3/layout/HorizontalOrganizationChart"/>
    <dgm:cxn modelId="{A9EFEF93-A3E9-4517-A77E-903E70896B6F}" type="presParOf" srcId="{967B3BBC-6037-46DD-BF0C-79788674443F}" destId="{7BF64AF3-FFFC-43C9-AC16-5DB3E84EB481}" srcOrd="0" destOrd="0" presId="urn:microsoft.com/office/officeart/2009/3/layout/HorizontalOrganizationChart"/>
    <dgm:cxn modelId="{47B4DCB5-D23A-423E-9970-7E0B7197F403}" type="presParOf" srcId="{967B3BBC-6037-46DD-BF0C-79788674443F}" destId="{46059660-074A-4AB2-8BB3-1CF89777F7F2}" srcOrd="1" destOrd="0" presId="urn:microsoft.com/office/officeart/2009/3/layout/HorizontalOrganizationChart"/>
    <dgm:cxn modelId="{50EC5944-F636-4FBB-A8B1-49D1CF335BE1}" type="presParOf" srcId="{315A0DBF-6DC1-47BE-84E6-9BD120A4F276}" destId="{383B0C42-8B5D-4564-BF9C-C552C10E10A8}" srcOrd="1" destOrd="0" presId="urn:microsoft.com/office/officeart/2009/3/layout/HorizontalOrganizationChart"/>
    <dgm:cxn modelId="{BADE17FF-B503-4B26-94D5-2E2A8388182C}" type="presParOf" srcId="{383B0C42-8B5D-4564-BF9C-C552C10E10A8}" destId="{D477227B-8FE0-426D-89B4-2CB2E4985407}" srcOrd="0" destOrd="0" presId="urn:microsoft.com/office/officeart/2009/3/layout/HorizontalOrganizationChart"/>
    <dgm:cxn modelId="{DF14FCDF-309C-4D66-AB5E-53B72052AA2F}" type="presParOf" srcId="{383B0C42-8B5D-4564-BF9C-C552C10E10A8}" destId="{7BAF27BA-D664-45A0-94C0-836A245E1292}" srcOrd="1" destOrd="0" presId="urn:microsoft.com/office/officeart/2009/3/layout/HorizontalOrganizationChart"/>
    <dgm:cxn modelId="{D141F5DA-90F2-417F-B131-99D6A4394680}" type="presParOf" srcId="{7BAF27BA-D664-45A0-94C0-836A245E1292}" destId="{302D664D-335C-4328-BB15-34DE4CD3B720}" srcOrd="0" destOrd="0" presId="urn:microsoft.com/office/officeart/2009/3/layout/HorizontalOrganizationChart"/>
    <dgm:cxn modelId="{370C9AA9-B7D0-426D-8A1C-54D95FE5F6EC}" type="presParOf" srcId="{302D664D-335C-4328-BB15-34DE4CD3B720}" destId="{A8EBCB54-7998-4FF0-A931-F4A377A03C3A}" srcOrd="0" destOrd="0" presId="urn:microsoft.com/office/officeart/2009/3/layout/HorizontalOrganizationChart"/>
    <dgm:cxn modelId="{579048D9-6546-4101-BD6F-B98D29AA929D}" type="presParOf" srcId="{302D664D-335C-4328-BB15-34DE4CD3B720}" destId="{09DF8451-F7E6-42C5-9D0E-3BE3A5D403FE}" srcOrd="1" destOrd="0" presId="urn:microsoft.com/office/officeart/2009/3/layout/HorizontalOrganizationChart"/>
    <dgm:cxn modelId="{F30C386C-40D6-4606-9B4C-F5BE5E282315}" type="presParOf" srcId="{7BAF27BA-D664-45A0-94C0-836A245E1292}" destId="{0790B14B-1223-4B7E-AD37-3CB6078749D4}" srcOrd="1" destOrd="0" presId="urn:microsoft.com/office/officeart/2009/3/layout/HorizontalOrganizationChart"/>
    <dgm:cxn modelId="{2F2BDA7B-CD45-4D67-9D39-EB57501D322E}" type="presParOf" srcId="{7BAF27BA-D664-45A0-94C0-836A245E1292}" destId="{530B1C98-988D-408E-9AE7-1C1D3E645BC9}" srcOrd="2" destOrd="0" presId="urn:microsoft.com/office/officeart/2009/3/layout/HorizontalOrganizationChart"/>
    <dgm:cxn modelId="{3C1FA0F3-7221-4354-908A-3A82F7FFAD35}" type="presParOf" srcId="{383B0C42-8B5D-4564-BF9C-C552C10E10A8}" destId="{DB61D0F9-C36C-487C-95A5-8892E93050DE}" srcOrd="2" destOrd="0" presId="urn:microsoft.com/office/officeart/2009/3/layout/HorizontalOrganizationChart"/>
    <dgm:cxn modelId="{1BA4F758-974A-49A9-A7E0-4E2714E84AB4}" type="presParOf" srcId="{383B0C42-8B5D-4564-BF9C-C552C10E10A8}" destId="{0B1F7A39-80DA-4262-A597-9E9B3A5739F5}" srcOrd="3" destOrd="0" presId="urn:microsoft.com/office/officeart/2009/3/layout/HorizontalOrganizationChart"/>
    <dgm:cxn modelId="{15FA2FA5-7CB4-4042-A37E-DB2F473B23B6}" type="presParOf" srcId="{0B1F7A39-80DA-4262-A597-9E9B3A5739F5}" destId="{EF836A34-8399-47C6-9B41-8EBC21DB6E08}" srcOrd="0" destOrd="0" presId="urn:microsoft.com/office/officeart/2009/3/layout/HorizontalOrganizationChart"/>
    <dgm:cxn modelId="{70C7E814-4794-4BB1-979E-0461E6B581B9}" type="presParOf" srcId="{EF836A34-8399-47C6-9B41-8EBC21DB6E08}" destId="{3CACF1A3-D085-4E2F-A527-29F862C861AC}" srcOrd="0" destOrd="0" presId="urn:microsoft.com/office/officeart/2009/3/layout/HorizontalOrganizationChart"/>
    <dgm:cxn modelId="{7A1A3AE9-0048-450D-9DB8-3B8838CC5BED}" type="presParOf" srcId="{EF836A34-8399-47C6-9B41-8EBC21DB6E08}" destId="{2421C942-03AE-4618-96B7-0F062C82BE20}" srcOrd="1" destOrd="0" presId="urn:microsoft.com/office/officeart/2009/3/layout/HorizontalOrganizationChart"/>
    <dgm:cxn modelId="{45C80D96-5D6B-4C5C-811A-409C88770D0F}" type="presParOf" srcId="{0B1F7A39-80DA-4262-A597-9E9B3A5739F5}" destId="{F67921FE-AF38-49E1-B5A5-FBBA6A768A41}" srcOrd="1" destOrd="0" presId="urn:microsoft.com/office/officeart/2009/3/layout/HorizontalOrganizationChart"/>
    <dgm:cxn modelId="{64C781F5-8774-4281-B571-C302A8AA6EF2}" type="presParOf" srcId="{0B1F7A39-80DA-4262-A597-9E9B3A5739F5}" destId="{6F902F15-5FEF-48ED-B3DF-F5A75D9DCF81}" srcOrd="2" destOrd="0" presId="urn:microsoft.com/office/officeart/2009/3/layout/HorizontalOrganizationChart"/>
    <dgm:cxn modelId="{1FD622A4-422C-4807-9BFD-ED3CCDD02531}" type="presParOf" srcId="{315A0DBF-6DC1-47BE-84E6-9BD120A4F276}" destId="{80242D09-AE26-40BC-B84E-EA413AE2239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61D0F9-C36C-487C-95A5-8892E93050DE}">
      <dsp:nvSpPr>
        <dsp:cNvPr id="0" name=""/>
        <dsp:cNvSpPr/>
      </dsp:nvSpPr>
      <dsp:spPr>
        <a:xfrm>
          <a:off x="2483914" y="1297085"/>
          <a:ext cx="821219" cy="670354"/>
        </a:xfrm>
        <a:custGeom>
          <a:avLst/>
          <a:gdLst/>
          <a:ahLst/>
          <a:cxnLst/>
          <a:rect l="0" t="0" r="0" b="0"/>
          <a:pathLst>
            <a:path>
              <a:moveTo>
                <a:pt x="0" y="0"/>
              </a:moveTo>
              <a:lnTo>
                <a:pt x="410609" y="0"/>
              </a:lnTo>
              <a:lnTo>
                <a:pt x="410609" y="670354"/>
              </a:lnTo>
              <a:lnTo>
                <a:pt x="821219" y="67035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77227B-8FE0-426D-89B4-2CB2E4985407}">
      <dsp:nvSpPr>
        <dsp:cNvPr id="0" name=""/>
        <dsp:cNvSpPr/>
      </dsp:nvSpPr>
      <dsp:spPr>
        <a:xfrm>
          <a:off x="2483914" y="414273"/>
          <a:ext cx="834112" cy="882811"/>
        </a:xfrm>
        <a:custGeom>
          <a:avLst/>
          <a:gdLst/>
          <a:ahLst/>
          <a:cxnLst/>
          <a:rect l="0" t="0" r="0" b="0"/>
          <a:pathLst>
            <a:path>
              <a:moveTo>
                <a:pt x="0" y="882811"/>
              </a:moveTo>
              <a:lnTo>
                <a:pt x="423502" y="882811"/>
              </a:lnTo>
              <a:lnTo>
                <a:pt x="423502" y="0"/>
              </a:lnTo>
              <a:lnTo>
                <a:pt x="834112"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F64AF3-FFFC-43C9-AC16-5DB3E84EB481}">
      <dsp:nvSpPr>
        <dsp:cNvPr id="0" name=""/>
        <dsp:cNvSpPr/>
      </dsp:nvSpPr>
      <dsp:spPr>
        <a:xfrm>
          <a:off x="593302" y="802534"/>
          <a:ext cx="1890611" cy="98910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Durée prévisionnelle</a:t>
          </a:r>
        </a:p>
      </dsp:txBody>
      <dsp:txXfrm>
        <a:off x="593302" y="802534"/>
        <a:ext cx="1890611" cy="989101"/>
      </dsp:txXfrm>
    </dsp:sp>
    <dsp:sp modelId="{A8EBCB54-7998-4FF0-A931-F4A377A03C3A}">
      <dsp:nvSpPr>
        <dsp:cNvPr id="0" name=""/>
        <dsp:cNvSpPr/>
      </dsp:nvSpPr>
      <dsp:spPr>
        <a:xfrm>
          <a:off x="3318027" y="550"/>
          <a:ext cx="6629623" cy="82744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Durée </a:t>
          </a:r>
          <a:r>
            <a:rPr lang="fr-FR" sz="2000" kern="1200" dirty="0">
              <a:solidFill>
                <a:schemeClr val="bg1"/>
              </a:solidFill>
              <a:latin typeface="Arial" panose="020B0604020202020204" pitchFamily="34" charset="0"/>
              <a:cs typeface="Arial" panose="020B0604020202020204" pitchFamily="34" charset="0"/>
            </a:rPr>
            <a:t>: utilisation de manière linéaire sur la durée d’utilisation, de manière décroissante ou croissante</a:t>
          </a:r>
        </a:p>
      </dsp:txBody>
      <dsp:txXfrm>
        <a:off x="3318027" y="550"/>
        <a:ext cx="6629623" cy="827446"/>
      </dsp:txXfrm>
    </dsp:sp>
    <dsp:sp modelId="{3CACF1A3-D085-4E2F-A527-29F862C861AC}">
      <dsp:nvSpPr>
        <dsp:cNvPr id="0" name=""/>
        <dsp:cNvSpPr/>
      </dsp:nvSpPr>
      <dsp:spPr>
        <a:xfrm>
          <a:off x="3305134" y="1341259"/>
          <a:ext cx="6629623" cy="12523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Unités d’œuvres</a:t>
          </a:r>
          <a:r>
            <a:rPr lang="fr-FR" sz="2000" kern="1200" dirty="0">
              <a:solidFill>
                <a:schemeClr val="bg1"/>
              </a:solidFill>
              <a:latin typeface="Arial" panose="020B0604020202020204" pitchFamily="34" charset="0"/>
              <a:cs typeface="Arial" panose="020B0604020202020204" pitchFamily="34" charset="0"/>
            </a:rPr>
            <a:t> : nombre de kilomètres parcourus par un véhicule, nombre de pièces fabriquées par une machine, nombre d’heures de fonctionnement d’un matériel...</a:t>
          </a:r>
        </a:p>
      </dsp:txBody>
      <dsp:txXfrm>
        <a:off x="3305134" y="1341259"/>
        <a:ext cx="6629623" cy="1252359"/>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8C5705-2E36-B44C-BEC1-B6379DED4933}" type="datetimeFigureOut">
              <a:rPr lang="fr-FR" smtClean="0"/>
              <a:t>11/02/2023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B74C2A-45FE-AB4F-9AAB-7274AD9BEAD9}" type="slidenum">
              <a:rPr lang="fr-FR" smtClean="0"/>
              <a:t>‹N°›</a:t>
            </a:fld>
            <a:endParaRPr lang="fr-FR"/>
          </a:p>
        </p:txBody>
      </p:sp>
    </p:spTree>
    <p:extLst>
      <p:ext uri="{BB962C8B-B14F-4D97-AF65-F5344CB8AC3E}">
        <p14:creationId xmlns:p14="http://schemas.microsoft.com/office/powerpoint/2010/main" val="5926184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11/02/2023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11/02/2023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11/02/2023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11/02/2023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11/02/2023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11/02/2023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11/02/2023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11/02/2023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11/02/2023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11/02/2023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11/02/2023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11/02/2023</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3150" y="549509"/>
            <a:ext cx="10160000" cy="523220"/>
          </a:xfrm>
          <a:prstGeom prst="rect">
            <a:avLst/>
          </a:prstGeom>
        </p:spPr>
        <p:txBody>
          <a:bodyPr wrap="square">
            <a:spAutoFit/>
          </a:bodyPr>
          <a:lstStyle/>
          <a:p>
            <a:pPr>
              <a:spcBef>
                <a:spcPts val="1200"/>
              </a:spcBef>
              <a:spcAft>
                <a:spcPts val="600"/>
              </a:spcAft>
            </a:pPr>
            <a:r>
              <a:rPr lang="fr-FR" sz="2800" b="1" dirty="0">
                <a:latin typeface="Arial" panose="020B0604020202020204" pitchFamily="34" charset="0"/>
                <a:ea typeface="Calibri" panose="020F0502020204030204" pitchFamily="34" charset="0"/>
                <a:cs typeface="Times New Roman" panose="02020603050405020304" pitchFamily="18" charset="0"/>
              </a:rPr>
              <a:t>5.1. Modalités d’amortissement des immobilisations</a:t>
            </a:r>
            <a:endParaRPr lang="fr-FR"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76377" y="1397479"/>
            <a:ext cx="8367623" cy="369332"/>
          </a:xfrm>
          <a:prstGeom prst="rect">
            <a:avLst/>
          </a:prstGeom>
        </p:spPr>
        <p:txBody>
          <a:bodyPr wrap="square">
            <a:spAutoFit/>
          </a:bodyPr>
          <a:lstStyle/>
          <a:p>
            <a:pPr hangingPunct="0">
              <a:spcBef>
                <a:spcPts val="1200"/>
              </a:spcBef>
              <a:spcAft>
                <a:spcPts val="300"/>
              </a:spcAft>
            </a:pPr>
            <a:endParaRPr lang="fr-FR" dirty="0">
              <a:latin typeface="Arial" panose="020B0604020202020204" pitchFamily="34" charset="0"/>
              <a:ea typeface="Times New Roman" panose="02020603050405020304" pitchFamily="18" charset="0"/>
              <a:cs typeface="Arial" panose="020B0604020202020204" pitchFamily="34" charset="0"/>
            </a:endParaRPr>
          </a:p>
        </p:txBody>
      </p:sp>
      <p:sp>
        <p:nvSpPr>
          <p:cNvPr id="8" name="Rectangle 7">
            <a:extLst>
              <a:ext uri="{FF2B5EF4-FFF2-40B4-BE49-F238E27FC236}">
                <a16:creationId xmlns:a16="http://schemas.microsoft.com/office/drawing/2014/main" id="{F599A380-05B7-4C1F-9E05-A1B4F56E1016}"/>
              </a:ext>
            </a:extLst>
          </p:cNvPr>
          <p:cNvSpPr/>
          <p:nvPr/>
        </p:nvSpPr>
        <p:spPr>
          <a:xfrm>
            <a:off x="0" y="0"/>
            <a:ext cx="10160000" cy="523220"/>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5. Amortir les biens immobilisés</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72554B17-0193-4B74-A796-C56A64610B49}"/>
              </a:ext>
            </a:extLst>
          </p:cNvPr>
          <p:cNvSpPr/>
          <p:nvPr/>
        </p:nvSpPr>
        <p:spPr>
          <a:xfrm>
            <a:off x="297533" y="1512306"/>
            <a:ext cx="11303529" cy="4457631"/>
          </a:xfrm>
          <a:prstGeom prst="rect">
            <a:avLst/>
          </a:prstGeom>
        </p:spPr>
        <p:txBody>
          <a:bodyPr wrap="square">
            <a:spAutoFit/>
          </a:bodyPr>
          <a:lstStyle/>
          <a:p>
            <a:pPr algn="just" hangingPunct="0">
              <a:spcBef>
                <a:spcPts val="1200"/>
              </a:spcBef>
              <a:spcAft>
                <a:spcPts val="0"/>
              </a:spcAft>
            </a:pPr>
            <a:r>
              <a:rPr lang="fr-FR" sz="2200" dirty="0">
                <a:latin typeface="Arial" panose="020B0604020202020204" pitchFamily="34" charset="0"/>
                <a:ea typeface="Times New Roman" panose="02020603050405020304" pitchFamily="18" charset="0"/>
                <a:cs typeface="Times New Roman" panose="02020603050405020304" pitchFamily="18" charset="0"/>
              </a:rPr>
              <a:t>Le bilan doit présenter une image réaliste des éléments qui composent son patrimoine. </a:t>
            </a:r>
          </a:p>
          <a:p>
            <a:pPr marL="342900" indent="-342900" algn="just" hangingPunct="0">
              <a:spcBef>
                <a:spcPts val="1200"/>
              </a:spcBef>
              <a:spcAft>
                <a:spcPts val="0"/>
              </a:spcAft>
              <a:buFont typeface="Symbol" panose="05050102010706020507" pitchFamily="18" charset="2"/>
              <a:buChar char="Þ"/>
            </a:pPr>
            <a:r>
              <a:rPr lang="fr-FR" sz="2200" dirty="0">
                <a:latin typeface="Arial" panose="020B0604020202020204" pitchFamily="34" charset="0"/>
                <a:ea typeface="Times New Roman" panose="02020603050405020304" pitchFamily="18" charset="0"/>
                <a:cs typeface="Times New Roman" panose="02020603050405020304" pitchFamily="18" charset="0"/>
              </a:rPr>
              <a:t>Or chaque année les biens immobilisés (machine, véhicule, etc.) perdent de la valeur du fait de l’usure ou de l’obsolescence technologique. </a:t>
            </a:r>
          </a:p>
          <a:p>
            <a:pPr marL="342900" indent="-342900" algn="just" hangingPunct="0">
              <a:spcBef>
                <a:spcPts val="1200"/>
              </a:spcBef>
              <a:spcAft>
                <a:spcPts val="0"/>
              </a:spcAft>
              <a:buFont typeface="Symbol" panose="05050102010706020507" pitchFamily="18" charset="2"/>
              <a:buChar char="Þ"/>
            </a:pPr>
            <a:r>
              <a:rPr lang="fr-FR" sz="2200" dirty="0">
                <a:latin typeface="Arial" panose="020B0604020202020204" pitchFamily="34" charset="0"/>
                <a:ea typeface="Times New Roman" panose="02020603050405020304" pitchFamily="18" charset="0"/>
                <a:cs typeface="Times New Roman" panose="02020603050405020304" pitchFamily="18" charset="0"/>
              </a:rPr>
              <a:t>Les amortissements sont des charges calculées chaque année. Ils constatent cette dépréciation et diminuent leurs valeurs dans le bilan, pour que leurs évaluations soient plus réalistes. </a:t>
            </a:r>
          </a:p>
          <a:p>
            <a:pPr algn="just" hangingPunct="0">
              <a:spcBef>
                <a:spcPts val="1200"/>
              </a:spcBef>
              <a:spcAft>
                <a:spcPts val="200"/>
              </a:spcAft>
            </a:pPr>
            <a:r>
              <a:rPr lang="fr-FR" sz="2200" dirty="0">
                <a:latin typeface="Arial" panose="020B0604020202020204" pitchFamily="34" charset="0"/>
                <a:ea typeface="Times New Roman" panose="02020603050405020304" pitchFamily="18" charset="0"/>
                <a:cs typeface="Times New Roman" panose="02020603050405020304" pitchFamily="18" charset="0"/>
              </a:rPr>
              <a:t>Les amortissements concernent uniquement les immobilisations qui perdent de la valeur d’une année sur l’autre, </a:t>
            </a:r>
            <a:r>
              <a:rPr lang="fr-FR" sz="2200" dirty="0">
                <a:latin typeface="Arial" panose="020B0604020202020204" pitchFamily="34" charset="0"/>
                <a:ea typeface="Times New Roman" panose="02020603050405020304" pitchFamily="18" charset="0"/>
                <a:cs typeface="Arial" panose="020B0604020202020204" pitchFamily="34" charset="0"/>
              </a:rPr>
              <a:t>ce qui exclut les immobilisations qui ne perdent pas de valeur : </a:t>
            </a:r>
            <a:r>
              <a:rPr lang="fr-FR" sz="2200" b="1" dirty="0">
                <a:latin typeface="Arial" panose="020B0604020202020204" pitchFamily="34" charset="0"/>
                <a:ea typeface="Times New Roman" panose="02020603050405020304" pitchFamily="18" charset="0"/>
                <a:cs typeface="Arial" panose="020B0604020202020204" pitchFamily="34" charset="0"/>
              </a:rPr>
              <a:t>fonds de commerce, terrain, droit au bail, participation…</a:t>
            </a:r>
            <a:endParaRPr lang="fr-FR" sz="2200" b="1" dirty="0">
              <a:latin typeface="Arial" panose="020B0604020202020204" pitchFamily="34" charset="0"/>
              <a:ea typeface="Times New Roman" panose="02020603050405020304" pitchFamily="18" charset="0"/>
              <a:cs typeface="Times New Roman" panose="02020603050405020304" pitchFamily="18" charset="0"/>
            </a:endParaRPr>
          </a:p>
          <a:p>
            <a:pPr algn="just" hangingPunct="0">
              <a:spcBef>
                <a:spcPts val="1200"/>
              </a:spcBef>
              <a:spcAft>
                <a:spcPts val="200"/>
              </a:spcAft>
            </a:pPr>
            <a:r>
              <a:rPr lang="fr-FR" sz="2200" dirty="0">
                <a:latin typeface="Arial" panose="020B0604020202020204" pitchFamily="34" charset="0"/>
                <a:ea typeface="Times New Roman" panose="02020603050405020304" pitchFamily="18" charset="0"/>
                <a:cs typeface="Arial" panose="020B0604020202020204" pitchFamily="34" charset="0"/>
              </a:rPr>
              <a:t>L'amortissement constitue une charge (comptes 68) qui diminue le bénéfice de l'entreprise. </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465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114" y="89793"/>
            <a:ext cx="11766430"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5.4. Amortissement dégressif </a:t>
            </a:r>
          </a:p>
        </p:txBody>
      </p:sp>
      <p:sp>
        <p:nvSpPr>
          <p:cNvPr id="4" name="Rectangle 3">
            <a:extLst>
              <a:ext uri="{FF2B5EF4-FFF2-40B4-BE49-F238E27FC236}">
                <a16:creationId xmlns:a16="http://schemas.microsoft.com/office/drawing/2014/main" id="{B7FA78C7-01C2-4AB8-8F7A-6B3B21B1723B}"/>
              </a:ext>
            </a:extLst>
          </p:cNvPr>
          <p:cNvSpPr/>
          <p:nvPr/>
        </p:nvSpPr>
        <p:spPr>
          <a:xfrm>
            <a:off x="469474" y="835982"/>
            <a:ext cx="11323281" cy="4508927"/>
          </a:xfrm>
          <a:prstGeom prst="rect">
            <a:avLst/>
          </a:prstGeom>
        </p:spPr>
        <p:txBody>
          <a:bodyPr wrap="square">
            <a:spAutoFit/>
          </a:bodyPr>
          <a:lstStyle/>
          <a:p>
            <a:pPr algn="just" hangingPunct="0">
              <a:spcBef>
                <a:spcPts val="1800"/>
              </a:spcBef>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Le mode dégressif </a:t>
            </a:r>
            <a:r>
              <a:rPr lang="fr-FR" sz="2200" dirty="0" err="1">
                <a:latin typeface="Arial" panose="020B0604020202020204" pitchFamily="34" charset="0"/>
                <a:ea typeface="Times New Roman" panose="02020603050405020304" pitchFamily="18" charset="0"/>
                <a:cs typeface="Arial" panose="020B0604020202020204" pitchFamily="34" charset="0"/>
              </a:rPr>
              <a:t>accélére</a:t>
            </a:r>
            <a:r>
              <a:rPr lang="fr-FR" sz="2200" dirty="0">
                <a:latin typeface="Arial" panose="020B0604020202020204" pitchFamily="34" charset="0"/>
                <a:ea typeface="Times New Roman" panose="02020603050405020304" pitchFamily="18" charset="0"/>
                <a:cs typeface="Arial" panose="020B0604020202020204" pitchFamily="34" charset="0"/>
              </a:rPr>
              <a:t> l’amortissement sur les premières années. Il permet d’amortir plus vite le bien sur les premières années. De ce fait, les charges d’amortissement sont plus élevées, le résultat comptable baisse et le gain d’impôt réalisé est plus rapide. </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hangingPunct="0">
              <a:spcBef>
                <a:spcPts val="1800"/>
              </a:spcBef>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Le mode dégressif est facultatif, mais il est intéressant pour l’entreprise du fait de cet avantage fiscal.</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hangingPunct="0">
              <a:spcBef>
                <a:spcPts val="1800"/>
              </a:spcBef>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Il est autorisé par le droit fiscal seulement sous certaines conditions :</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hangingPunct="0">
              <a:spcBef>
                <a:spcPts val="600"/>
              </a:spcBef>
              <a:spcAft>
                <a:spcPts val="0"/>
              </a:spcAft>
              <a:buFont typeface="Symbol" panose="05050102010706020507" pitchFamily="18" charset="2"/>
              <a:buChar char=""/>
            </a:pPr>
            <a:r>
              <a:rPr lang="fr-FR" sz="2200" b="1" dirty="0">
                <a:latin typeface="Arial" panose="020B0604020202020204" pitchFamily="34" charset="0"/>
                <a:ea typeface="Times New Roman" panose="02020603050405020304" pitchFamily="18" charset="0"/>
                <a:cs typeface="Arial" panose="020B0604020202020204" pitchFamily="34" charset="0"/>
              </a:rPr>
              <a:t>Le bien doit être acquis à l’état neuf, </a:t>
            </a:r>
            <a:r>
              <a:rPr lang="fr-FR" sz="2200" dirty="0">
                <a:latin typeface="Arial" panose="020B0604020202020204" pitchFamily="34" charset="0"/>
                <a:ea typeface="Times New Roman" panose="02020603050405020304" pitchFamily="18" charset="0"/>
                <a:cs typeface="Arial" panose="020B0604020202020204" pitchFamily="34" charset="0"/>
              </a:rPr>
              <a:t>ce qui exclus les biens acquis d’occasion.</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hangingPunct="0">
              <a:spcBef>
                <a:spcPts val="600"/>
              </a:spcBef>
              <a:spcAft>
                <a:spcPts val="0"/>
              </a:spcAft>
              <a:buFont typeface="Symbol" panose="05050102010706020507" pitchFamily="18" charset="2"/>
              <a:buChar char=""/>
            </a:pPr>
            <a:r>
              <a:rPr lang="fr-FR" sz="2200" b="1" dirty="0">
                <a:latin typeface="Arial" panose="020B0604020202020204" pitchFamily="34" charset="0"/>
                <a:ea typeface="Times New Roman" panose="02020603050405020304" pitchFamily="18" charset="0"/>
                <a:cs typeface="Arial" panose="020B0604020202020204" pitchFamily="34" charset="0"/>
              </a:rPr>
              <a:t>La durée vie du bien doit être supérieure à 3 ans.</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hangingPunct="0">
              <a:spcBef>
                <a:spcPts val="600"/>
              </a:spcBef>
              <a:spcAft>
                <a:spcPts val="0"/>
              </a:spcAft>
              <a:buFont typeface="Symbol" panose="05050102010706020507" pitchFamily="18" charset="2"/>
              <a:buChar char=""/>
            </a:pPr>
            <a:r>
              <a:rPr lang="fr-FR" sz="2200" b="1" dirty="0">
                <a:latin typeface="Arial" panose="020B0604020202020204" pitchFamily="34" charset="0"/>
                <a:ea typeface="Times New Roman" panose="02020603050405020304" pitchFamily="18" charset="0"/>
                <a:cs typeface="Arial" panose="020B0604020202020204" pitchFamily="34" charset="0"/>
              </a:rPr>
              <a:t>Le bien ne doit pas faire l’objet d’une catégorie exclue du mode dégressif</a:t>
            </a:r>
            <a:r>
              <a:rPr lang="fr-FR" sz="2200" dirty="0">
                <a:latin typeface="Arial" panose="020B0604020202020204" pitchFamily="34" charset="0"/>
                <a:ea typeface="Times New Roman" panose="02020603050405020304" pitchFamily="18" charset="0"/>
                <a:cs typeface="Arial" panose="020B0604020202020204" pitchFamily="34" charset="0"/>
              </a:rPr>
              <a:t> (véhicules de tourisme, camionnettes de moins de 2 tonnes de charges utiles, matériels purement commerciaux, immeubles…).</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40364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EDA90F8-B43D-44DC-8102-111850507FD0}"/>
              </a:ext>
            </a:extLst>
          </p:cNvPr>
          <p:cNvSpPr/>
          <p:nvPr/>
        </p:nvSpPr>
        <p:spPr>
          <a:xfrm>
            <a:off x="119114" y="89793"/>
            <a:ext cx="11766430"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5.4. Amortissement dégressif </a:t>
            </a:r>
          </a:p>
        </p:txBody>
      </p:sp>
      <p:graphicFrame>
        <p:nvGraphicFramePr>
          <p:cNvPr id="3" name="Tableau 2">
            <a:extLst>
              <a:ext uri="{FF2B5EF4-FFF2-40B4-BE49-F238E27FC236}">
                <a16:creationId xmlns:a16="http://schemas.microsoft.com/office/drawing/2014/main" id="{B8B351B8-AA82-4D67-93A7-BED9EA374479}"/>
              </a:ext>
            </a:extLst>
          </p:cNvPr>
          <p:cNvGraphicFramePr>
            <a:graphicFrameLocks noGrp="1"/>
          </p:cNvGraphicFramePr>
          <p:nvPr>
            <p:extLst>
              <p:ext uri="{D42A27DB-BD31-4B8C-83A1-F6EECF244321}">
                <p14:modId xmlns:p14="http://schemas.microsoft.com/office/powerpoint/2010/main" val="1938440654"/>
              </p:ext>
            </p:extLst>
          </p:nvPr>
        </p:nvGraphicFramePr>
        <p:xfrm>
          <a:off x="603411" y="2040467"/>
          <a:ext cx="10666453" cy="2902863"/>
        </p:xfrm>
        <a:graphic>
          <a:graphicData uri="http://schemas.openxmlformats.org/drawingml/2006/table">
            <a:tbl>
              <a:tblPr firstRow="1" firstCol="1" bandRow="1">
                <a:tableStyleId>{5C22544A-7EE6-4342-B048-85BDC9FD1C3A}</a:tableStyleId>
              </a:tblPr>
              <a:tblGrid>
                <a:gridCol w="6878887">
                  <a:extLst>
                    <a:ext uri="{9D8B030D-6E8A-4147-A177-3AD203B41FA5}">
                      <a16:colId xmlns:a16="http://schemas.microsoft.com/office/drawing/2014/main" val="2462117866"/>
                    </a:ext>
                  </a:extLst>
                </a:gridCol>
                <a:gridCol w="2433584">
                  <a:extLst>
                    <a:ext uri="{9D8B030D-6E8A-4147-A177-3AD203B41FA5}">
                      <a16:colId xmlns:a16="http://schemas.microsoft.com/office/drawing/2014/main" val="2657255531"/>
                    </a:ext>
                  </a:extLst>
                </a:gridCol>
                <a:gridCol w="1353982">
                  <a:extLst>
                    <a:ext uri="{9D8B030D-6E8A-4147-A177-3AD203B41FA5}">
                      <a16:colId xmlns:a16="http://schemas.microsoft.com/office/drawing/2014/main" val="348177391"/>
                    </a:ext>
                  </a:extLst>
                </a:gridCol>
              </a:tblGrid>
              <a:tr h="2902863">
                <a:tc>
                  <a:txBody>
                    <a:bodyPr/>
                    <a:lstStyle/>
                    <a:p>
                      <a:pPr hangingPunct="0">
                        <a:spcBef>
                          <a:spcPts val="300"/>
                        </a:spcBef>
                        <a:spcAft>
                          <a:spcPts val="600"/>
                        </a:spcAft>
                      </a:pPr>
                      <a:r>
                        <a:rPr lang="fr-FR" sz="1800">
                          <a:solidFill>
                            <a:schemeClr val="bg1"/>
                          </a:solidFill>
                          <a:effectLst/>
                          <a:latin typeface="Arial" panose="020B0604020202020204" pitchFamily="34" charset="0"/>
                          <a:cs typeface="Arial" panose="020B0604020202020204" pitchFamily="34" charset="0"/>
                        </a:rPr>
                        <a:t>Exemple : machine à remplir des canettes, </a:t>
                      </a:r>
                    </a:p>
                    <a:p>
                      <a:pPr marL="342900" lvl="0" indent="-342900" hangingPunct="0">
                        <a:spcBef>
                          <a:spcPts val="600"/>
                        </a:spcBef>
                        <a:spcAft>
                          <a:spcPts val="0"/>
                        </a:spcAft>
                        <a:buFont typeface="Arial" panose="020B0604020202020204" pitchFamily="34" charset="0"/>
                        <a:buChar char="-"/>
                      </a:pPr>
                      <a:r>
                        <a:rPr lang="fr-FR" sz="1800">
                          <a:solidFill>
                            <a:schemeClr val="bg1"/>
                          </a:solidFill>
                          <a:effectLst/>
                          <a:latin typeface="Arial" panose="020B0604020202020204" pitchFamily="34" charset="0"/>
                          <a:cs typeface="Arial" panose="020B0604020202020204" pitchFamily="34" charset="0"/>
                        </a:rPr>
                        <a:t>Valeur acquisition : 21 200 €</a:t>
                      </a:r>
                    </a:p>
                    <a:p>
                      <a:pPr marL="342900" lvl="0" indent="-342900" hangingPunct="0">
                        <a:spcBef>
                          <a:spcPts val="600"/>
                        </a:spcBef>
                        <a:spcAft>
                          <a:spcPts val="0"/>
                        </a:spcAft>
                        <a:buFont typeface="Arial" panose="020B0604020202020204" pitchFamily="34" charset="0"/>
                        <a:buChar char="-"/>
                      </a:pPr>
                      <a:r>
                        <a:rPr lang="fr-FR" sz="1800">
                          <a:solidFill>
                            <a:schemeClr val="bg1"/>
                          </a:solidFill>
                          <a:effectLst/>
                          <a:latin typeface="Arial" panose="020B0604020202020204" pitchFamily="34" charset="0"/>
                          <a:cs typeface="Arial" panose="020B0604020202020204" pitchFamily="34" charset="0"/>
                        </a:rPr>
                        <a:t>Date de l’achat : le 20/02/20xx, </a:t>
                      </a:r>
                    </a:p>
                    <a:p>
                      <a:pPr marL="342900" lvl="0" indent="-342900" hangingPunct="0">
                        <a:spcBef>
                          <a:spcPts val="600"/>
                        </a:spcBef>
                        <a:spcAft>
                          <a:spcPts val="0"/>
                        </a:spcAft>
                        <a:buFont typeface="Arial" panose="020B0604020202020204" pitchFamily="34" charset="0"/>
                        <a:buChar char="-"/>
                      </a:pPr>
                      <a:r>
                        <a:rPr lang="fr-FR" sz="1800">
                          <a:solidFill>
                            <a:schemeClr val="bg1"/>
                          </a:solidFill>
                          <a:effectLst/>
                          <a:latin typeface="Arial" panose="020B0604020202020204" pitchFamily="34" charset="0"/>
                          <a:cs typeface="Arial" panose="020B0604020202020204" pitchFamily="34" charset="0"/>
                        </a:rPr>
                        <a:t>Date de mise en service dans le service production : le 15/04/20xx, </a:t>
                      </a:r>
                    </a:p>
                    <a:p>
                      <a:pPr marL="342900" lvl="0" indent="-342900" hangingPunct="0">
                        <a:spcBef>
                          <a:spcPts val="600"/>
                        </a:spcBef>
                        <a:spcAft>
                          <a:spcPts val="0"/>
                        </a:spcAft>
                        <a:buFont typeface="Arial" panose="020B0604020202020204" pitchFamily="34" charset="0"/>
                        <a:buChar char="-"/>
                      </a:pPr>
                      <a:r>
                        <a:rPr lang="fr-FR" sz="1800">
                          <a:solidFill>
                            <a:schemeClr val="bg1"/>
                          </a:solidFill>
                          <a:effectLst/>
                          <a:latin typeface="Arial" panose="020B0604020202020204" pitchFamily="34" charset="0"/>
                          <a:cs typeface="Arial" panose="020B0604020202020204" pitchFamily="34" charset="0"/>
                        </a:rPr>
                        <a:t>Durée d’utilisation prévisionnelle : 5 ans</a:t>
                      </a:r>
                    </a:p>
                    <a:p>
                      <a:pPr marL="342900" lvl="0" indent="-342900" hangingPunct="0">
                        <a:spcBef>
                          <a:spcPts val="600"/>
                        </a:spcBef>
                        <a:spcAft>
                          <a:spcPts val="0"/>
                        </a:spcAft>
                        <a:buFont typeface="Arial" panose="020B0604020202020204" pitchFamily="34" charset="0"/>
                        <a:buChar char="-"/>
                      </a:pPr>
                      <a:r>
                        <a:rPr lang="fr-FR" sz="1800">
                          <a:solidFill>
                            <a:schemeClr val="bg1"/>
                          </a:solidFill>
                          <a:effectLst/>
                          <a:latin typeface="Arial" panose="020B0604020202020204" pitchFamily="34" charset="0"/>
                          <a:cs typeface="Arial" panose="020B0604020202020204" pitchFamily="34" charset="0"/>
                        </a:rPr>
                        <a:t>Prix de revente estimé au terme des 5 ans : 2 000 €.  </a:t>
                      </a:r>
                      <a:endParaRPr lang="fr-FR" sz="18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Prix d'achat net HT</a:t>
                      </a:r>
                    </a:p>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Frais d'installation </a:t>
                      </a:r>
                    </a:p>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Tests</a:t>
                      </a:r>
                    </a:p>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Frais de transport</a:t>
                      </a:r>
                    </a:p>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Net HT </a:t>
                      </a:r>
                    </a:p>
                    <a:p>
                      <a:pPr fontAlgn="auto" hangingPunct="1">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TVA 20 %</a:t>
                      </a:r>
                    </a:p>
                    <a:p>
                      <a:pPr hangingPunct="0">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TTC à payer</a:t>
                      </a:r>
                      <a:endParaRPr lang="fr-FR" sz="18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19 800,00</a:t>
                      </a: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500,00</a:t>
                      </a: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300,00     </a:t>
                      </a:r>
                    </a:p>
                    <a:p>
                      <a:pPr algn="r" fontAlgn="auto" hangingPunct="1">
                        <a:spcBef>
                          <a:spcPts val="600"/>
                        </a:spcBef>
                        <a:spcAft>
                          <a:spcPts val="0"/>
                        </a:spcAft>
                      </a:pPr>
                      <a:r>
                        <a:rPr lang="fr-FR" sz="1800" u="sng" dirty="0">
                          <a:solidFill>
                            <a:schemeClr val="bg1"/>
                          </a:solidFill>
                          <a:effectLst/>
                          <a:latin typeface="Arial" panose="020B0604020202020204" pitchFamily="34" charset="0"/>
                          <a:cs typeface="Arial" panose="020B0604020202020204" pitchFamily="34" charset="0"/>
                        </a:rPr>
                        <a:t>600,00</a:t>
                      </a:r>
                      <a:endParaRPr lang="fr-FR" sz="1800" dirty="0">
                        <a:solidFill>
                          <a:schemeClr val="bg1"/>
                        </a:solidFill>
                        <a:effectLst/>
                        <a:latin typeface="Arial" panose="020B0604020202020204" pitchFamily="34" charset="0"/>
                        <a:cs typeface="Arial" panose="020B0604020202020204" pitchFamily="34" charset="0"/>
                      </a:endParaRP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21 200,00</a:t>
                      </a:r>
                    </a:p>
                    <a:p>
                      <a:pPr algn="r" fontAlgn="auto" hangingPunct="1">
                        <a:spcBef>
                          <a:spcPts val="600"/>
                        </a:spcBef>
                        <a:spcAft>
                          <a:spcPts val="0"/>
                        </a:spcAft>
                      </a:pPr>
                      <a:r>
                        <a:rPr lang="fr-FR" sz="1800" u="sng" dirty="0">
                          <a:solidFill>
                            <a:schemeClr val="bg1"/>
                          </a:solidFill>
                          <a:effectLst/>
                          <a:latin typeface="Arial" panose="020B0604020202020204" pitchFamily="34" charset="0"/>
                          <a:cs typeface="Arial" panose="020B0604020202020204" pitchFamily="34" charset="0"/>
                        </a:rPr>
                        <a:t>  4 240,00</a:t>
                      </a:r>
                      <a:endParaRPr lang="fr-FR" sz="1800" dirty="0">
                        <a:solidFill>
                          <a:schemeClr val="bg1"/>
                        </a:solidFill>
                        <a:effectLst/>
                        <a:latin typeface="Arial" panose="020B0604020202020204" pitchFamily="34" charset="0"/>
                        <a:cs typeface="Arial" panose="020B0604020202020204" pitchFamily="34" charset="0"/>
                      </a:endParaRPr>
                    </a:p>
                    <a:p>
                      <a:pPr algn="r" hangingPunct="0">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25 440,00</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7511442"/>
                  </a:ext>
                </a:extLst>
              </a:tr>
            </a:tbl>
          </a:graphicData>
        </a:graphic>
      </p:graphicFrame>
    </p:spTree>
    <p:extLst>
      <p:ext uri="{BB962C8B-B14F-4D97-AF65-F5344CB8AC3E}">
        <p14:creationId xmlns:p14="http://schemas.microsoft.com/office/powerpoint/2010/main" val="27821969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EDA90F8-B43D-44DC-8102-111850507FD0}"/>
              </a:ext>
            </a:extLst>
          </p:cNvPr>
          <p:cNvSpPr/>
          <p:nvPr/>
        </p:nvSpPr>
        <p:spPr>
          <a:xfrm>
            <a:off x="106235" y="0"/>
            <a:ext cx="11766430"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5.4. Amortissement dégressif </a:t>
            </a:r>
          </a:p>
        </p:txBody>
      </p:sp>
      <p:graphicFrame>
        <p:nvGraphicFramePr>
          <p:cNvPr id="2" name="Tableau 1">
            <a:extLst>
              <a:ext uri="{FF2B5EF4-FFF2-40B4-BE49-F238E27FC236}">
                <a16:creationId xmlns:a16="http://schemas.microsoft.com/office/drawing/2014/main" id="{B9CE0FD6-79F2-4AB2-8C0D-014644B0A6AC}"/>
              </a:ext>
            </a:extLst>
          </p:cNvPr>
          <p:cNvGraphicFramePr>
            <a:graphicFrameLocks noGrp="1"/>
          </p:cNvGraphicFramePr>
          <p:nvPr>
            <p:extLst>
              <p:ext uri="{D42A27DB-BD31-4B8C-83A1-F6EECF244321}">
                <p14:modId xmlns:p14="http://schemas.microsoft.com/office/powerpoint/2010/main" val="3552033656"/>
              </p:ext>
            </p:extLst>
          </p:nvPr>
        </p:nvGraphicFramePr>
        <p:xfrm>
          <a:off x="254000" y="613013"/>
          <a:ext cx="11512997" cy="5521622"/>
        </p:xfrm>
        <a:graphic>
          <a:graphicData uri="http://schemas.openxmlformats.org/drawingml/2006/table">
            <a:tbl>
              <a:tblPr firstRow="1" firstCol="1" bandRow="1">
                <a:tableStyleId>{5C22544A-7EE6-4342-B048-85BDC9FD1C3A}</a:tableStyleId>
              </a:tblPr>
              <a:tblGrid>
                <a:gridCol w="1802327">
                  <a:extLst>
                    <a:ext uri="{9D8B030D-6E8A-4147-A177-3AD203B41FA5}">
                      <a16:colId xmlns:a16="http://schemas.microsoft.com/office/drawing/2014/main" val="4064406387"/>
                    </a:ext>
                  </a:extLst>
                </a:gridCol>
                <a:gridCol w="2788043">
                  <a:extLst>
                    <a:ext uri="{9D8B030D-6E8A-4147-A177-3AD203B41FA5}">
                      <a16:colId xmlns:a16="http://schemas.microsoft.com/office/drawing/2014/main" val="2784784091"/>
                    </a:ext>
                  </a:extLst>
                </a:gridCol>
                <a:gridCol w="1057487">
                  <a:extLst>
                    <a:ext uri="{9D8B030D-6E8A-4147-A177-3AD203B41FA5}">
                      <a16:colId xmlns:a16="http://schemas.microsoft.com/office/drawing/2014/main" val="830232078"/>
                    </a:ext>
                  </a:extLst>
                </a:gridCol>
                <a:gridCol w="1473922">
                  <a:extLst>
                    <a:ext uri="{9D8B030D-6E8A-4147-A177-3AD203B41FA5}">
                      <a16:colId xmlns:a16="http://schemas.microsoft.com/office/drawing/2014/main" val="2790257619"/>
                    </a:ext>
                  </a:extLst>
                </a:gridCol>
                <a:gridCol w="2498024">
                  <a:extLst>
                    <a:ext uri="{9D8B030D-6E8A-4147-A177-3AD203B41FA5}">
                      <a16:colId xmlns:a16="http://schemas.microsoft.com/office/drawing/2014/main" val="593702857"/>
                    </a:ext>
                  </a:extLst>
                </a:gridCol>
                <a:gridCol w="1893194">
                  <a:extLst>
                    <a:ext uri="{9D8B030D-6E8A-4147-A177-3AD203B41FA5}">
                      <a16:colId xmlns:a16="http://schemas.microsoft.com/office/drawing/2014/main" val="3711454581"/>
                    </a:ext>
                  </a:extLst>
                </a:gridCol>
              </a:tblGrid>
              <a:tr h="194709">
                <a:tc>
                  <a:txBody>
                    <a:bodyPr/>
                    <a:lstStyle/>
                    <a:p>
                      <a:pPr hangingPunct="0">
                        <a:spcBef>
                          <a:spcPts val="300"/>
                        </a:spcBef>
                        <a:spcAft>
                          <a:spcPts val="300"/>
                        </a:spcAft>
                      </a:pPr>
                      <a:r>
                        <a:rPr lang="fr-FR" sz="1200">
                          <a:solidFill>
                            <a:schemeClr val="bg1"/>
                          </a:solidFill>
                          <a:effectLst/>
                          <a:latin typeface="Arial" panose="020B0604020202020204" pitchFamily="34" charset="0"/>
                          <a:cs typeface="Arial" panose="020B0604020202020204" pitchFamily="34" charset="0"/>
                        </a:rPr>
                        <a:t> </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algn="ctr" hangingPunct="0">
                        <a:spcBef>
                          <a:spcPts val="300"/>
                        </a:spcBef>
                        <a:spcAft>
                          <a:spcPts val="300"/>
                        </a:spcAft>
                      </a:pPr>
                      <a:r>
                        <a:rPr lang="fr-FR" sz="1200">
                          <a:solidFill>
                            <a:schemeClr val="bg1"/>
                          </a:solidFill>
                          <a:effectLst/>
                          <a:latin typeface="Arial" panose="020B0604020202020204" pitchFamily="34" charset="0"/>
                          <a:cs typeface="Arial" panose="020B0604020202020204" pitchFamily="34" charset="0"/>
                        </a:rPr>
                        <a:t>Remarques</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algn="ctr" hangingPunct="0">
                        <a:spcBef>
                          <a:spcPts val="300"/>
                        </a:spcBef>
                        <a:spcAft>
                          <a:spcPts val="300"/>
                        </a:spcAft>
                      </a:pPr>
                      <a:r>
                        <a:rPr lang="fr-FR" sz="1200">
                          <a:solidFill>
                            <a:schemeClr val="bg1"/>
                          </a:solidFill>
                          <a:effectLst/>
                          <a:latin typeface="Arial" panose="020B0604020202020204" pitchFamily="34" charset="0"/>
                          <a:cs typeface="Arial" panose="020B0604020202020204" pitchFamily="34" charset="0"/>
                        </a:rPr>
                        <a:t>Calculs</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1600538460"/>
                  </a:ext>
                </a:extLst>
              </a:tr>
              <a:tr h="252000">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Valeur d’acquisition</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fontAlgn="auto" hangingPunct="1">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 21 200 €</a:t>
                      </a:r>
                      <a:endParaRPr lang="fr-FR" sz="12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4028377798"/>
                  </a:ext>
                </a:extLst>
              </a:tr>
              <a:tr h="252000">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Valeur résiduelle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Prix de revente prévisible dans 5 ans</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0 € (le fisc n’autorise pas la déduction de la valeur résiduelle)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2463262376"/>
                  </a:ext>
                </a:extLst>
              </a:tr>
              <a:tr h="252000">
                <a:tc>
                  <a:txBody>
                    <a:bodyPr/>
                    <a:lstStyle/>
                    <a:p>
                      <a:pPr hangingPunct="0">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Base amortissement</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Valeur d’acquisition – valeur résiduelle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 21 200 - 2 000 = 19 200 €</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1963564344"/>
                  </a:ext>
                </a:extLst>
              </a:tr>
              <a:tr h="252000">
                <a:tc>
                  <a:txBody>
                    <a:bodyPr/>
                    <a:lstStyle/>
                    <a:p>
                      <a:pPr hangingPunct="0">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Durée amortissement </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Durée d’utilisation du bien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 5 ans</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272405644"/>
                  </a:ext>
                </a:extLst>
              </a:tr>
              <a:tr h="252000">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Taux linéaire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1 / durée de vie du bien</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1 / 5 ans = 20 % par an</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3020413625"/>
                  </a:ext>
                </a:extLst>
              </a:tr>
              <a:tr h="222278">
                <a:tc rowSpan="5">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Taux linéaire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600"/>
                        </a:spcAft>
                      </a:pPr>
                      <a:r>
                        <a:rPr lang="fr-FR" sz="1200" dirty="0">
                          <a:solidFill>
                            <a:schemeClr val="bg1"/>
                          </a:solidFill>
                          <a:effectLst/>
                          <a:latin typeface="Arial" panose="020B0604020202020204" pitchFamily="34" charset="0"/>
                          <a:cs typeface="Arial" panose="020B0604020202020204" pitchFamily="34" charset="0"/>
                        </a:rPr>
                        <a:t>= taux linéaire x coefficient dégressif</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rowSpan="5" gridSpan="2">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20 % x 1,75 = 35 %</a:t>
                      </a:r>
                      <a:endParaRPr lang="fr-FR" sz="1200" b="1" dirty="0">
                        <a:solidFill>
                          <a:schemeClr val="bg1"/>
                        </a:solidFill>
                        <a:effectLst/>
                        <a:latin typeface="Arial" panose="020B0604020202020204" pitchFamily="34" charset="0"/>
                        <a:cs typeface="Arial" panose="020B0604020202020204" pitchFamily="34" charset="0"/>
                      </a:endParaRPr>
                    </a:p>
                  </a:txBody>
                  <a:tcPr marL="30926" marR="30926" marT="15463" marB="15463" anchor="ctr"/>
                </a:tc>
                <a:tc rowSpan="5" hMerge="1">
                  <a:txBody>
                    <a:bodyPr/>
                    <a:lstStyle/>
                    <a:p>
                      <a:endParaRPr lang="fr-FR"/>
                    </a:p>
                  </a:txBody>
                  <a:tcPr/>
                </a:tc>
                <a:extLst>
                  <a:ext uri="{0D108BD9-81ED-4DB2-BD59-A6C34878D82A}">
                    <a16:rowId xmlns:a16="http://schemas.microsoft.com/office/drawing/2014/main" val="1122268487"/>
                  </a:ext>
                </a:extLst>
              </a:tr>
              <a:tr h="296370">
                <a:tc vMerge="1">
                  <a:txBody>
                    <a:bodyPr/>
                    <a:lstStyle/>
                    <a:p>
                      <a:endParaRPr lang="fr-FR" dirty="0"/>
                    </a:p>
                  </a:txBody>
                  <a:tcPr marL="15034" marR="15034" marT="0" marB="0" anchor="ctr"/>
                </a:tc>
                <a:tc>
                  <a:txBody>
                    <a:bodyPr/>
                    <a:lstStyle/>
                    <a:p>
                      <a:pPr algn="ctr" hangingPunct="0">
                        <a:spcBef>
                          <a:spcPts val="600"/>
                        </a:spcBef>
                        <a:spcAft>
                          <a:spcPts val="0"/>
                        </a:spcAft>
                        <a:tabLst>
                          <a:tab pos="135890" algn="l"/>
                        </a:tabLst>
                      </a:pPr>
                      <a:r>
                        <a:rPr lang="fr-FR" sz="1200" b="1" dirty="0">
                          <a:solidFill>
                            <a:schemeClr val="bg1"/>
                          </a:solidFill>
                          <a:effectLst/>
                          <a:latin typeface="Arial" panose="020B0604020202020204" pitchFamily="34" charset="0"/>
                          <a:cs typeface="Arial" panose="020B0604020202020204" pitchFamily="34" charset="0"/>
                        </a:rPr>
                        <a:t>      Durée vie du bien </a:t>
                      </a:r>
                      <a:endParaRPr lang="fr-FR"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nchor="ctr">
                    <a:solidFill>
                      <a:schemeClr val="tx2">
                        <a:lumMod val="75000"/>
                      </a:schemeClr>
                    </a:solidFill>
                  </a:tcPr>
                </a:tc>
                <a:tc gridSpan="2">
                  <a:txBody>
                    <a:bodyPr/>
                    <a:lstStyle/>
                    <a:p>
                      <a:pPr algn="ctr" hangingPunct="0">
                        <a:spcBef>
                          <a:spcPts val="600"/>
                        </a:spcBef>
                        <a:spcAft>
                          <a:spcPts val="0"/>
                        </a:spcAft>
                      </a:pPr>
                      <a:r>
                        <a:rPr lang="fr-FR" sz="1200" b="1" dirty="0" err="1">
                          <a:solidFill>
                            <a:schemeClr val="bg1"/>
                          </a:solidFill>
                          <a:effectLst/>
                          <a:latin typeface="Arial" panose="020B0604020202020204" pitchFamily="34" charset="0"/>
                          <a:cs typeface="Arial" panose="020B0604020202020204" pitchFamily="34" charset="0"/>
                        </a:rPr>
                        <a:t>Coéf</a:t>
                      </a:r>
                      <a:r>
                        <a:rPr lang="fr-FR" sz="1200" b="1" dirty="0">
                          <a:solidFill>
                            <a:schemeClr val="bg1"/>
                          </a:solidFill>
                          <a:effectLst/>
                          <a:latin typeface="Arial" panose="020B0604020202020204" pitchFamily="34" charset="0"/>
                          <a:cs typeface="Arial" panose="020B0604020202020204" pitchFamily="34" charset="0"/>
                        </a:rPr>
                        <a:t>. dégressif </a:t>
                      </a:r>
                      <a:endParaRPr lang="fr-FR" sz="1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nchor="ctr">
                    <a:solidFill>
                      <a:schemeClr val="tx2">
                        <a:lumMod val="75000"/>
                      </a:schemeClr>
                    </a:solidFill>
                  </a:tcPr>
                </a:tc>
                <a:tc hMerge="1">
                  <a:txBody>
                    <a:bodyPr/>
                    <a:lstStyle/>
                    <a:p>
                      <a:endParaRPr lang="fr-FR"/>
                    </a:p>
                  </a:txBody>
                  <a:tcPr/>
                </a:tc>
                <a:tc gridSpan="2" vMerge="1">
                  <a:txBody>
                    <a:bodyPr/>
                    <a:lstStyle/>
                    <a:p>
                      <a:pPr hangingPunct="0">
                        <a:spcBef>
                          <a:spcPts val="600"/>
                        </a:spcBef>
                        <a:spcAft>
                          <a:spcPts val="0"/>
                        </a:spcAft>
                      </a:pPr>
                      <a:endParaRPr lang="fr-FR" sz="1400" b="1" dirty="0">
                        <a:solidFill>
                          <a:schemeClr val="bg1"/>
                        </a:solidFill>
                        <a:effectLst/>
                        <a:latin typeface="Arial" panose="020B0604020202020204" pitchFamily="34" charset="0"/>
                        <a:cs typeface="Arial" panose="020B0604020202020204" pitchFamily="34" charset="0"/>
                      </a:endParaRPr>
                    </a:p>
                  </a:txBody>
                  <a:tcPr marL="30926" marR="30926" marT="15463" marB="15463" anchor="ctr"/>
                </a:tc>
                <a:tc hMerge="1" vMerge="1">
                  <a:txBody>
                    <a:bodyPr/>
                    <a:lstStyle/>
                    <a:p>
                      <a:endParaRPr lang="fr-FR"/>
                    </a:p>
                  </a:txBody>
                  <a:tcPr/>
                </a:tc>
                <a:extLst>
                  <a:ext uri="{0D108BD9-81ED-4DB2-BD59-A6C34878D82A}">
                    <a16:rowId xmlns:a16="http://schemas.microsoft.com/office/drawing/2014/main" val="2644560492"/>
                  </a:ext>
                </a:extLst>
              </a:tr>
              <a:tr h="197579">
                <a:tc vMerge="1">
                  <a:txBody>
                    <a:bodyPr/>
                    <a:lstStyle/>
                    <a:p>
                      <a:endParaRPr lang="fr-FR" dirty="0"/>
                    </a:p>
                  </a:txBody>
                  <a:tcPr marL="15034" marR="15034" marT="0" marB="0"/>
                </a:tc>
                <a:tc>
                  <a:txBody>
                    <a:bodyPr/>
                    <a:lstStyle/>
                    <a:p>
                      <a:pPr algn="ctr" hangingPunct="0">
                        <a:spcBef>
                          <a:spcPts val="600"/>
                        </a:spcBef>
                        <a:spcAft>
                          <a:spcPts val="0"/>
                        </a:spcAft>
                        <a:tabLst>
                          <a:tab pos="449580" algn="l"/>
                        </a:tabLst>
                      </a:pPr>
                      <a:r>
                        <a:rPr lang="fr-FR" sz="1200" dirty="0">
                          <a:solidFill>
                            <a:schemeClr val="bg1"/>
                          </a:solidFill>
                          <a:effectLst/>
                          <a:latin typeface="Arial" panose="020B0604020202020204" pitchFamily="34" charset="0"/>
                          <a:cs typeface="Arial" panose="020B0604020202020204" pitchFamily="34" charset="0"/>
                        </a:rPr>
                        <a:t>3 ou 4 ans</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gridSpan="2">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1,25</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hMerge="1">
                  <a:txBody>
                    <a:bodyPr/>
                    <a:lstStyle/>
                    <a:p>
                      <a:endParaRPr lang="fr-FR"/>
                    </a:p>
                  </a:txBody>
                  <a:tcPr/>
                </a:tc>
                <a:tc gridSpan="2" vMerge="1">
                  <a:txBody>
                    <a:bodyPr/>
                    <a:lstStyle/>
                    <a:p>
                      <a:endParaRPr lang="fr-FR" sz="1400" dirty="0">
                        <a:solidFill>
                          <a:schemeClr val="bg1"/>
                        </a:solidFill>
                        <a:latin typeface="Arial" panose="020B0604020202020204" pitchFamily="34" charset="0"/>
                        <a:cs typeface="Arial" panose="020B0604020202020204" pitchFamily="34" charset="0"/>
                      </a:endParaRPr>
                    </a:p>
                  </a:txBody>
                  <a:tcPr marL="30926" marR="30926" marT="15463" marB="15463"/>
                </a:tc>
                <a:tc hMerge="1" vMerge="1">
                  <a:txBody>
                    <a:bodyPr/>
                    <a:lstStyle/>
                    <a:p>
                      <a:endParaRPr lang="fr-FR"/>
                    </a:p>
                  </a:txBody>
                  <a:tcPr/>
                </a:tc>
                <a:extLst>
                  <a:ext uri="{0D108BD9-81ED-4DB2-BD59-A6C34878D82A}">
                    <a16:rowId xmlns:a16="http://schemas.microsoft.com/office/drawing/2014/main" val="249967391"/>
                  </a:ext>
                </a:extLst>
              </a:tr>
              <a:tr h="197579">
                <a:tc vMerge="1">
                  <a:txBody>
                    <a:bodyPr/>
                    <a:lstStyle/>
                    <a:p>
                      <a:endParaRPr lang="fr-FR" dirty="0"/>
                    </a:p>
                  </a:txBody>
                  <a:tcPr marL="15034" marR="15034" marT="0" marB="0"/>
                </a:tc>
                <a:tc>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5 ou 6 ans</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gridSpan="2">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1,75</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hMerge="1">
                  <a:txBody>
                    <a:bodyPr/>
                    <a:lstStyle/>
                    <a:p>
                      <a:endParaRPr lang="fr-FR"/>
                    </a:p>
                  </a:txBody>
                  <a:tcPr/>
                </a:tc>
                <a:tc gridSpan="2" vMerge="1">
                  <a:txBody>
                    <a:bodyPr/>
                    <a:lstStyle/>
                    <a:p>
                      <a:endParaRPr lang="fr-FR" sz="1400" dirty="0">
                        <a:solidFill>
                          <a:schemeClr val="bg1"/>
                        </a:solidFill>
                        <a:latin typeface="Arial" panose="020B0604020202020204" pitchFamily="34" charset="0"/>
                        <a:cs typeface="Arial" panose="020B0604020202020204" pitchFamily="34" charset="0"/>
                      </a:endParaRPr>
                    </a:p>
                  </a:txBody>
                  <a:tcPr marL="30926" marR="30926" marT="15463" marB="15463"/>
                </a:tc>
                <a:tc hMerge="1" vMerge="1">
                  <a:txBody>
                    <a:bodyPr/>
                    <a:lstStyle/>
                    <a:p>
                      <a:endParaRPr lang="fr-FR"/>
                    </a:p>
                  </a:txBody>
                  <a:tcPr/>
                </a:tc>
                <a:extLst>
                  <a:ext uri="{0D108BD9-81ED-4DB2-BD59-A6C34878D82A}">
                    <a16:rowId xmlns:a16="http://schemas.microsoft.com/office/drawing/2014/main" val="1762211412"/>
                  </a:ext>
                </a:extLst>
              </a:tr>
              <a:tr h="194709">
                <a:tc vMerge="1">
                  <a:txBody>
                    <a:bodyPr/>
                    <a:lstStyle/>
                    <a:p>
                      <a:endParaRPr lang="fr-FR" dirty="0"/>
                    </a:p>
                  </a:txBody>
                  <a:tcPr marL="15034" marR="15034" marT="0" marB="0"/>
                </a:tc>
                <a:tc>
                  <a:txBody>
                    <a:bodyPr/>
                    <a:lstStyle/>
                    <a:p>
                      <a:pPr algn="ctr" hangingPunct="0">
                        <a:spcBef>
                          <a:spcPts val="600"/>
                        </a:spcBef>
                        <a:spcAft>
                          <a:spcPts val="0"/>
                        </a:spcAft>
                        <a:tabLst>
                          <a:tab pos="449580" algn="l"/>
                        </a:tabLst>
                      </a:pPr>
                      <a:r>
                        <a:rPr lang="fr-FR" sz="1200" dirty="0">
                          <a:solidFill>
                            <a:schemeClr val="bg1"/>
                          </a:solidFill>
                          <a:effectLst/>
                          <a:latin typeface="Arial" panose="020B0604020202020204" pitchFamily="34" charset="0"/>
                          <a:cs typeface="Arial" panose="020B0604020202020204" pitchFamily="34" charset="0"/>
                        </a:rPr>
                        <a:t>&gt; à 6 ans</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gridSpan="2">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2,25</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15034" marR="15034" marT="0" marB="0">
                    <a:solidFill>
                      <a:schemeClr val="tx2">
                        <a:lumMod val="75000"/>
                      </a:schemeClr>
                    </a:solidFill>
                  </a:tcPr>
                </a:tc>
                <a:tc hMerge="1">
                  <a:txBody>
                    <a:bodyPr/>
                    <a:lstStyle/>
                    <a:p>
                      <a:endParaRPr lang="fr-FR"/>
                    </a:p>
                  </a:txBody>
                  <a:tcPr/>
                </a:tc>
                <a:tc gridSpan="2" vMerge="1">
                  <a:txBody>
                    <a:bodyPr/>
                    <a:lstStyle/>
                    <a:p>
                      <a:pPr hangingPunct="0">
                        <a:spcBef>
                          <a:spcPts val="600"/>
                        </a:spcBef>
                        <a:spcAft>
                          <a:spcPts val="0"/>
                        </a:spcAft>
                      </a:pPr>
                      <a:endParaRPr lang="fr-FR" sz="14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vMerge="1">
                  <a:txBody>
                    <a:bodyPr/>
                    <a:lstStyle/>
                    <a:p>
                      <a:endParaRPr lang="fr-FR"/>
                    </a:p>
                  </a:txBody>
                  <a:tcPr/>
                </a:tc>
                <a:extLst>
                  <a:ext uri="{0D108BD9-81ED-4DB2-BD59-A6C34878D82A}">
                    <a16:rowId xmlns:a16="http://schemas.microsoft.com/office/drawing/2014/main" val="3480497814"/>
                  </a:ext>
                </a:extLst>
              </a:tr>
              <a:tr h="584126">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a:t>
                      </a:r>
                      <a:r>
                        <a:rPr lang="fr-FR" sz="1200" baseline="30000" dirty="0">
                          <a:solidFill>
                            <a:schemeClr val="bg1"/>
                          </a:solidFill>
                          <a:effectLst/>
                          <a:latin typeface="Arial" panose="020B0604020202020204" pitchFamily="34" charset="0"/>
                          <a:cs typeface="Arial" panose="020B0604020202020204" pitchFamily="34" charset="0"/>
                        </a:rPr>
                        <a:t>re</a:t>
                      </a:r>
                      <a:r>
                        <a:rPr lang="fr-FR" sz="1200" dirty="0">
                          <a:solidFill>
                            <a:schemeClr val="bg1"/>
                          </a:solidFill>
                          <a:effectLst/>
                          <a:latin typeface="Arial" panose="020B0604020202020204" pitchFamily="34" charset="0"/>
                          <a:cs typeface="Arial" panose="020B0604020202020204" pitchFamily="34" charset="0"/>
                        </a:rPr>
                        <a:t> annuité</a:t>
                      </a:r>
                      <a:endParaRPr lang="fr-FR"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3195" marR="23195" marT="0" marB="0" anchor="ctr"/>
                </a:tc>
                <a:tc gridSpan="3">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La 1</a:t>
                      </a:r>
                      <a:r>
                        <a:rPr lang="fr-FR" sz="1200" baseline="30000" dirty="0">
                          <a:solidFill>
                            <a:schemeClr val="bg1"/>
                          </a:solidFill>
                          <a:effectLst/>
                          <a:latin typeface="Arial" panose="020B0604020202020204" pitchFamily="34" charset="0"/>
                          <a:cs typeface="Arial" panose="020B0604020202020204" pitchFamily="34" charset="0"/>
                        </a:rPr>
                        <a:t>ère</a:t>
                      </a:r>
                      <a:r>
                        <a:rPr lang="fr-FR" sz="1200" dirty="0">
                          <a:solidFill>
                            <a:schemeClr val="bg1"/>
                          </a:solidFill>
                          <a:effectLst/>
                          <a:latin typeface="Arial" panose="020B0604020202020204" pitchFamily="34" charset="0"/>
                          <a:cs typeface="Arial" panose="020B0604020202020204" pitchFamily="34" charset="0"/>
                        </a:rPr>
                        <a:t> annuité est calculée prorata </a:t>
                      </a:r>
                      <a:r>
                        <a:rPr lang="fr-FR" sz="1200" dirty="0" err="1">
                          <a:solidFill>
                            <a:schemeClr val="bg1"/>
                          </a:solidFill>
                          <a:effectLst/>
                          <a:latin typeface="Arial" panose="020B0604020202020204" pitchFamily="34" charset="0"/>
                          <a:cs typeface="Arial" panose="020B0604020202020204" pitchFamily="34" charset="0"/>
                        </a:rPr>
                        <a:t>temporis</a:t>
                      </a:r>
                      <a:r>
                        <a:rPr lang="fr-FR" sz="1200" dirty="0">
                          <a:solidFill>
                            <a:schemeClr val="bg1"/>
                          </a:solidFill>
                          <a:effectLst/>
                          <a:latin typeface="Arial" panose="020B0604020202020204" pitchFamily="34" charset="0"/>
                          <a:cs typeface="Arial" panose="020B0604020202020204" pitchFamily="34" charset="0"/>
                        </a:rPr>
                        <a:t> (proportionnelle au temps passé dans l’entreprise à partir du 1</a:t>
                      </a:r>
                      <a:r>
                        <a:rPr lang="fr-FR" sz="1200" baseline="30000" dirty="0">
                          <a:solidFill>
                            <a:schemeClr val="bg1"/>
                          </a:solidFill>
                          <a:effectLst/>
                          <a:latin typeface="Arial" panose="020B0604020202020204" pitchFamily="34" charset="0"/>
                          <a:cs typeface="Arial" panose="020B0604020202020204" pitchFamily="34" charset="0"/>
                        </a:rPr>
                        <a:t>er</a:t>
                      </a:r>
                      <a:r>
                        <a:rPr lang="fr-FR" sz="1200" dirty="0">
                          <a:solidFill>
                            <a:schemeClr val="bg1"/>
                          </a:solidFill>
                          <a:effectLst/>
                          <a:latin typeface="Arial" panose="020B0604020202020204" pitchFamily="34" charset="0"/>
                          <a:cs typeface="Arial" panose="020B0604020202020204" pitchFamily="34" charset="0"/>
                        </a:rPr>
                        <a:t> jour du mois de la mise en service.</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a:t>
                      </a:r>
                      <a:r>
                        <a:rPr lang="fr-FR" sz="1200" baseline="30000" dirty="0">
                          <a:solidFill>
                            <a:schemeClr val="bg1"/>
                          </a:solidFill>
                          <a:effectLst/>
                          <a:latin typeface="Arial" panose="020B0604020202020204" pitchFamily="34" charset="0"/>
                          <a:cs typeface="Arial" panose="020B0604020202020204" pitchFamily="34" charset="0"/>
                        </a:rPr>
                        <a:t>ère</a:t>
                      </a:r>
                      <a:r>
                        <a:rPr lang="fr-FR" sz="1200" dirty="0">
                          <a:solidFill>
                            <a:schemeClr val="bg1"/>
                          </a:solidFill>
                          <a:effectLst/>
                          <a:latin typeface="Arial" panose="020B0604020202020204" pitchFamily="34" charset="0"/>
                          <a:cs typeface="Arial" panose="020B0604020202020204" pitchFamily="34" charset="0"/>
                        </a:rPr>
                        <a:t> annuité </a:t>
                      </a:r>
                    </a:p>
                    <a:p>
                      <a:pPr marL="342900" lvl="0" indent="-342900" hangingPunct="0">
                        <a:spcBef>
                          <a:spcPts val="0"/>
                        </a:spcBef>
                        <a:spcAft>
                          <a:spcPts val="0"/>
                        </a:spcAft>
                        <a:buFont typeface="Arial" panose="020B0604020202020204" pitchFamily="34" charset="0"/>
                        <a:buChar char="-"/>
                      </a:pPr>
                      <a:r>
                        <a:rPr lang="fr-FR" sz="1200" dirty="0">
                          <a:solidFill>
                            <a:schemeClr val="bg1"/>
                          </a:solidFill>
                          <a:effectLst/>
                          <a:latin typeface="Arial" panose="020B0604020202020204" pitchFamily="34" charset="0"/>
                          <a:cs typeface="Arial" panose="020B0604020202020204" pitchFamily="34" charset="0"/>
                        </a:rPr>
                        <a:t>Durée : du 01/4 au 31/12 = 9 mois </a:t>
                      </a:r>
                    </a:p>
                    <a:p>
                      <a:pPr marL="342900" lvl="0" indent="-342900" hangingPunct="0">
                        <a:spcBef>
                          <a:spcPts val="0"/>
                        </a:spcBef>
                        <a:spcAft>
                          <a:spcPts val="0"/>
                        </a:spcAft>
                        <a:buFont typeface="Arial" panose="020B0604020202020204" pitchFamily="34" charset="0"/>
                        <a:buChar char="-"/>
                      </a:pPr>
                      <a:r>
                        <a:rPr lang="fr-FR" sz="1200" dirty="0">
                          <a:solidFill>
                            <a:schemeClr val="bg1"/>
                          </a:solidFill>
                          <a:effectLst/>
                          <a:latin typeface="Arial" panose="020B0604020202020204" pitchFamily="34" charset="0"/>
                          <a:cs typeface="Arial" panose="020B0604020202020204" pitchFamily="34" charset="0"/>
                        </a:rPr>
                        <a:t>Annuité = 19 200 x 35 % x (9/12) = 5 040 €</a:t>
                      </a:r>
                    </a:p>
                  </a:txBody>
                  <a:tcPr marL="23195" marR="23195" marT="0" marB="0" anchor="ctr"/>
                </a:tc>
                <a:tc hMerge="1">
                  <a:txBody>
                    <a:bodyPr/>
                    <a:lstStyle/>
                    <a:p>
                      <a:endParaRPr lang="fr-FR"/>
                    </a:p>
                  </a:txBody>
                  <a:tcPr/>
                </a:tc>
                <a:extLst>
                  <a:ext uri="{0D108BD9-81ED-4DB2-BD59-A6C34878D82A}">
                    <a16:rowId xmlns:a16="http://schemas.microsoft.com/office/drawing/2014/main" val="1492320124"/>
                  </a:ext>
                </a:extLst>
              </a:tr>
              <a:tr h="425271">
                <a:tc>
                  <a:txBody>
                    <a:bodyPr/>
                    <a:lstStyle/>
                    <a:p>
                      <a:pPr hangingPunct="0">
                        <a:spcBef>
                          <a:spcPts val="600"/>
                        </a:spcBef>
                        <a:spcAft>
                          <a:spcPts val="0"/>
                        </a:spcAft>
                      </a:pPr>
                      <a:r>
                        <a:rPr lang="fr-FR" sz="1200">
                          <a:solidFill>
                            <a:schemeClr val="bg1"/>
                          </a:solidFill>
                          <a:effectLst/>
                          <a:latin typeface="Arial" panose="020B0604020202020204" pitchFamily="34" charset="0"/>
                          <a:cs typeface="Arial" panose="020B0604020202020204" pitchFamily="34" charset="0"/>
                        </a:rPr>
                        <a:t>Annuités normales</a:t>
                      </a:r>
                      <a:endParaRPr lang="fr-FR" sz="1200" b="1">
                        <a:solidFill>
                          <a:schemeClr val="bg1"/>
                        </a:solidFill>
                        <a:effectLst/>
                        <a:latin typeface="Arial" panose="020B0604020202020204" pitchFamily="34" charset="0"/>
                        <a:cs typeface="Arial" panose="020B0604020202020204" pitchFamily="34" charset="0"/>
                      </a:endParaRPr>
                    </a:p>
                  </a:txBody>
                  <a:tcPr marL="23195" marR="23195" marT="0" marB="0" anchor="ctr"/>
                </a:tc>
                <a:tc gridSpan="3">
                  <a:txBody>
                    <a:bodyPr/>
                    <a:lstStyle/>
                    <a:p>
                      <a:pPr hangingPunct="0">
                        <a:spcBef>
                          <a:spcPts val="600"/>
                        </a:spcBef>
                        <a:spcAft>
                          <a:spcPts val="600"/>
                        </a:spcAft>
                      </a:pPr>
                      <a:r>
                        <a:rPr lang="fr-FR" sz="1200" dirty="0">
                          <a:solidFill>
                            <a:schemeClr val="bg1"/>
                          </a:solidFill>
                          <a:effectLst/>
                          <a:latin typeface="Arial" panose="020B0604020202020204" pitchFamily="34" charset="0"/>
                          <a:cs typeface="Arial" panose="020B0604020202020204" pitchFamily="34" charset="0"/>
                        </a:rPr>
                        <a:t>L’annuité est calculée en appliquant le taux dégressif à la valeur nette comptable du début de période.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gridSpan="2">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3718866555"/>
                  </a:ext>
                </a:extLst>
              </a:tr>
              <a:tr h="683393">
                <a:tc rowSpan="7">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Annuités de fin</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gridSpan="5">
                  <a:txBody>
                    <a:bodyPr/>
                    <a:lstStyle/>
                    <a:p>
                      <a:pPr hangingPunct="0">
                        <a:spcBef>
                          <a:spcPts val="0"/>
                        </a:spcBef>
                        <a:spcAft>
                          <a:spcPts val="0"/>
                        </a:spcAft>
                      </a:pPr>
                      <a:r>
                        <a:rPr lang="fr-FR" sz="1200" dirty="0">
                          <a:solidFill>
                            <a:schemeClr val="bg1"/>
                          </a:solidFill>
                          <a:effectLst/>
                          <a:latin typeface="Arial" panose="020B0604020202020204" pitchFamily="34" charset="0"/>
                          <a:cs typeface="Arial" panose="020B0604020202020204" pitchFamily="34" charset="0"/>
                        </a:rPr>
                        <a:t>Le calcul précédent ne permet d’aboutir à 0. Dès lors, pour arriver à zéro, il faut modifier le mode de calcul en cours de vie du bien. </a:t>
                      </a:r>
                    </a:p>
                    <a:p>
                      <a:pPr hangingPunct="0">
                        <a:spcBef>
                          <a:spcPts val="0"/>
                        </a:spcBef>
                        <a:spcAft>
                          <a:spcPts val="0"/>
                        </a:spcAft>
                      </a:pPr>
                      <a:r>
                        <a:rPr lang="fr-FR" sz="1200" dirty="0">
                          <a:solidFill>
                            <a:schemeClr val="bg1"/>
                          </a:solidFill>
                          <a:effectLst/>
                          <a:latin typeface="Arial" panose="020B0604020202020204" pitchFamily="34" charset="0"/>
                          <a:cs typeface="Arial" panose="020B0604020202020204" pitchFamily="34" charset="0"/>
                        </a:rPr>
                        <a:t>Lorsque le taux dégressif devient inférieur au taux linéaire obtenu en divisant 100 par le nombre d’année restant à amortir le taux à retenir est le plus important des 2</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tc hMerge="1">
                  <a:txBody>
                    <a:bodyPr/>
                    <a:lstStyle/>
                    <a:p>
                      <a:endParaRPr lang="fr-FR"/>
                    </a:p>
                  </a:txBody>
                  <a:tcPr/>
                </a:tc>
                <a:tc hMerge="1">
                  <a:txBody>
                    <a:bodyPr/>
                    <a:lstStyle/>
                    <a:p>
                      <a:endParaRPr lang="fr-FR" sz="1200" dirty="0">
                        <a:solidFill>
                          <a:schemeClr val="bg1"/>
                        </a:solidFill>
                        <a:latin typeface="Arial" panose="020B0604020202020204" pitchFamily="34" charset="0"/>
                        <a:cs typeface="Arial" panose="020B0604020202020204" pitchFamily="34" charset="0"/>
                      </a:endParaRPr>
                    </a:p>
                  </a:txBody>
                  <a:tcPr marL="23195" marR="23195" marT="0" marB="0" anchor="ctr"/>
                </a:tc>
                <a:tc hMerge="1">
                  <a:txBody>
                    <a:bodyPr/>
                    <a:lstStyle/>
                    <a:p>
                      <a:endParaRPr lang="fr-FR"/>
                    </a:p>
                  </a:txBody>
                  <a:tcPr/>
                </a:tc>
                <a:extLst>
                  <a:ext uri="{0D108BD9-81ED-4DB2-BD59-A6C34878D82A}">
                    <a16:rowId xmlns:a16="http://schemas.microsoft.com/office/drawing/2014/main" val="2917503025"/>
                  </a:ext>
                </a:extLst>
              </a:tr>
              <a:tr h="292063">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endParaRPr lang="fr-FR" sz="1200"/>
                    </a:p>
                  </a:txBody>
                  <a:tcPr marL="23195" marR="23195" marT="0" marB="0">
                    <a:solidFill>
                      <a:schemeClr val="tx2">
                        <a:lumMod val="75000"/>
                      </a:schemeClr>
                    </a:solidFill>
                  </a:tcPr>
                </a:tc>
                <a:tc>
                  <a:txBody>
                    <a:bodyPr/>
                    <a:lstStyle/>
                    <a:p>
                      <a:pPr marL="0" marR="0" lvl="0" indent="0" algn="ctr" defTabSz="914400" rtl="0" eaLnBrk="1" fontAlgn="auto" latinLnBrk="0" hangingPunct="0">
                        <a:lnSpc>
                          <a:spcPct val="100000"/>
                        </a:lnSpc>
                        <a:spcBef>
                          <a:spcPts val="600"/>
                        </a:spcBef>
                        <a:spcAft>
                          <a:spcPts val="0"/>
                        </a:spcAft>
                        <a:buClrTx/>
                        <a:buSzTx/>
                        <a:buFontTx/>
                        <a:buNone/>
                        <a:tabLst/>
                        <a:defRPr/>
                      </a:pPr>
                      <a:r>
                        <a:rPr lang="fr-FR" sz="1200" b="1" dirty="0">
                          <a:solidFill>
                            <a:schemeClr val="bg1"/>
                          </a:solidFill>
                          <a:effectLst/>
                          <a:latin typeface="Arial" panose="020B0604020202020204" pitchFamily="34" charset="0"/>
                          <a:cs typeface="Arial" panose="020B0604020202020204" pitchFamily="34" charset="0"/>
                        </a:rPr>
                        <a:t>Taux dégressif</a:t>
                      </a:r>
                    </a:p>
                  </a:txBody>
                  <a:tcPr marL="23195" marR="23195" marT="0" marB="0" anchor="ctr">
                    <a:solidFill>
                      <a:schemeClr val="tx2">
                        <a:lumMod val="75000"/>
                      </a:schemeClr>
                    </a:solidFill>
                  </a:tcPr>
                </a:tc>
                <a:tc>
                  <a:txBody>
                    <a:bodyPr/>
                    <a:lstStyle/>
                    <a:p>
                      <a:pPr hangingPunct="0">
                        <a:spcBef>
                          <a:spcPts val="600"/>
                        </a:spcBef>
                        <a:spcAft>
                          <a:spcPts val="0"/>
                        </a:spcAft>
                      </a:pPr>
                      <a:r>
                        <a:rPr lang="fr-FR" sz="1200" b="1" dirty="0">
                          <a:solidFill>
                            <a:schemeClr val="bg1"/>
                          </a:solidFill>
                          <a:effectLst/>
                          <a:latin typeface="Arial" panose="020B0604020202020204" pitchFamily="34" charset="0"/>
                          <a:cs typeface="Arial" panose="020B0604020202020204" pitchFamily="34" charset="0"/>
                        </a:rPr>
                        <a:t>Taux linéaire sur fin de période</a:t>
                      </a:r>
                    </a:p>
                  </a:txBody>
                  <a:tcPr marL="23195" marR="23195" marT="0" marB="0" anchor="ctr">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2351715324"/>
                  </a:ext>
                </a:extLst>
              </a:tr>
              <a:tr h="194709">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pPr algn="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N+1</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algn="ctr" hangingPunct="0">
                        <a:spcBef>
                          <a:spcPts val="600"/>
                        </a:spcBef>
                        <a:spcAft>
                          <a:spcPts val="0"/>
                        </a:spcAft>
                      </a:pPr>
                      <a:r>
                        <a:rPr lang="fr-FR" sz="1200" dirty="0">
                          <a:solidFill>
                            <a:schemeClr val="bg1"/>
                          </a:solidFill>
                          <a:effectLst/>
                          <a:highlight>
                            <a:srgbClr val="FFFF00"/>
                          </a:highlight>
                          <a:latin typeface="Arial" panose="020B0604020202020204" pitchFamily="34" charset="0"/>
                          <a:cs typeface="Arial" panose="020B0604020202020204" pitchFamily="34" charset="0"/>
                        </a:rPr>
                        <a:t>35 %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100/5 = 20 %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2444167798"/>
                  </a:ext>
                </a:extLst>
              </a:tr>
              <a:tr h="194709">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pPr algn="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N+2</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algn="ctr" hangingPunct="0">
                        <a:spcBef>
                          <a:spcPts val="600"/>
                        </a:spcBef>
                        <a:spcAft>
                          <a:spcPts val="0"/>
                        </a:spcAft>
                      </a:pPr>
                      <a:r>
                        <a:rPr lang="fr-FR" sz="1200" dirty="0">
                          <a:solidFill>
                            <a:schemeClr val="bg1"/>
                          </a:solidFill>
                          <a:effectLst/>
                          <a:highlight>
                            <a:srgbClr val="FFFF00"/>
                          </a:highlight>
                          <a:latin typeface="Arial" panose="020B0604020202020204" pitchFamily="34" charset="0"/>
                          <a:cs typeface="Arial" panose="020B0604020202020204" pitchFamily="34" charset="0"/>
                        </a:rPr>
                        <a:t>35 %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100/4 = 25 %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1642736106"/>
                  </a:ext>
                </a:extLst>
              </a:tr>
              <a:tr h="194709">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pPr algn="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N+3</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algn="ctr" hangingPunct="0">
                        <a:spcBef>
                          <a:spcPts val="600"/>
                        </a:spcBef>
                        <a:spcAft>
                          <a:spcPts val="0"/>
                        </a:spcAft>
                      </a:pPr>
                      <a:r>
                        <a:rPr lang="fr-FR" sz="1200" dirty="0">
                          <a:solidFill>
                            <a:schemeClr val="bg1"/>
                          </a:solidFill>
                          <a:effectLst/>
                          <a:highlight>
                            <a:srgbClr val="FFFF00"/>
                          </a:highlight>
                          <a:latin typeface="Arial" panose="020B0604020202020204" pitchFamily="34" charset="0"/>
                          <a:cs typeface="Arial" panose="020B0604020202020204" pitchFamily="34" charset="0"/>
                        </a:rPr>
                        <a:t>35 %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100/3 = 33,33 %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4146399051"/>
                  </a:ext>
                </a:extLst>
              </a:tr>
              <a:tr h="194709">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pPr algn="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N+4</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35 %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100/2 = </a:t>
                      </a:r>
                      <a:r>
                        <a:rPr lang="fr-FR" sz="1200" dirty="0">
                          <a:solidFill>
                            <a:schemeClr val="bg1"/>
                          </a:solidFill>
                          <a:effectLst/>
                          <a:highlight>
                            <a:srgbClr val="FFFF00"/>
                          </a:highlight>
                          <a:latin typeface="Arial" panose="020B0604020202020204" pitchFamily="34" charset="0"/>
                          <a:cs typeface="Arial" panose="020B0604020202020204" pitchFamily="34" charset="0"/>
                        </a:rPr>
                        <a:t>50 %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2870128048"/>
                  </a:ext>
                </a:extLst>
              </a:tr>
              <a:tr h="194709">
                <a:tc vMerge="1">
                  <a:txBody>
                    <a:bodyPr/>
                    <a:lstStyle/>
                    <a:p>
                      <a:endParaRPr lang="fr-FR" dirty="0"/>
                    </a:p>
                  </a:txBody>
                  <a:tcPr marL="23195" marR="23195" marT="0" marB="0"/>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tc>
                <a:tc>
                  <a:txBody>
                    <a:bodyPr/>
                    <a:lstStyle/>
                    <a:p>
                      <a:pPr algn="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N+5</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algn="ct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35 %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r>
                        <a:rPr lang="fr-FR" sz="1200" dirty="0">
                          <a:solidFill>
                            <a:schemeClr val="bg1"/>
                          </a:solidFill>
                          <a:effectLst/>
                          <a:latin typeface="Arial" panose="020B0604020202020204" pitchFamily="34" charset="0"/>
                          <a:cs typeface="Arial" panose="020B0604020202020204" pitchFamily="34" charset="0"/>
                        </a:rPr>
                        <a:t>100/1 = </a:t>
                      </a:r>
                      <a:r>
                        <a:rPr lang="fr-FR" sz="1200" dirty="0">
                          <a:solidFill>
                            <a:schemeClr val="bg1"/>
                          </a:solidFill>
                          <a:effectLst/>
                          <a:highlight>
                            <a:srgbClr val="FFFF00"/>
                          </a:highlight>
                          <a:latin typeface="Arial" panose="020B0604020202020204" pitchFamily="34" charset="0"/>
                          <a:cs typeface="Arial" panose="020B0604020202020204" pitchFamily="34" charset="0"/>
                        </a:rPr>
                        <a:t>100 %</a:t>
                      </a: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tx2">
                        <a:lumMod val="75000"/>
                      </a:schemeClr>
                    </a:solidFill>
                  </a:tcPr>
                </a:tc>
                <a:tc>
                  <a:txBody>
                    <a:bodyPr/>
                    <a:lstStyle/>
                    <a:p>
                      <a:pPr hangingPunct="0">
                        <a:spcBef>
                          <a:spcPts val="600"/>
                        </a:spcBef>
                        <a:spcAft>
                          <a:spcPts val="0"/>
                        </a:spcAft>
                      </a:pPr>
                      <a:endParaRPr lang="fr-FR" sz="1200" b="1" dirty="0">
                        <a:solidFill>
                          <a:schemeClr val="bg1"/>
                        </a:solidFill>
                        <a:effectLst/>
                        <a:latin typeface="Arial" panose="020B0604020202020204" pitchFamily="34" charset="0"/>
                        <a:cs typeface="Arial" panose="020B0604020202020204" pitchFamily="34" charset="0"/>
                      </a:endParaRPr>
                    </a:p>
                  </a:txBody>
                  <a:tcPr marL="23195" marR="23195" marT="0" marB="0">
                    <a:solidFill>
                      <a:schemeClr val="accent2">
                        <a:lumMod val="40000"/>
                        <a:lumOff val="60000"/>
                      </a:schemeClr>
                    </a:solidFill>
                  </a:tcPr>
                </a:tc>
                <a:extLst>
                  <a:ext uri="{0D108BD9-81ED-4DB2-BD59-A6C34878D82A}">
                    <a16:rowId xmlns:a16="http://schemas.microsoft.com/office/drawing/2014/main" val="4073154864"/>
                  </a:ext>
                </a:extLst>
              </a:tr>
            </a:tbl>
          </a:graphicData>
        </a:graphic>
      </p:graphicFrame>
    </p:spTree>
    <p:extLst>
      <p:ext uri="{BB962C8B-B14F-4D97-AF65-F5344CB8AC3E}">
        <p14:creationId xmlns:p14="http://schemas.microsoft.com/office/powerpoint/2010/main" val="3316254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EDA90F8-B43D-44DC-8102-111850507FD0}"/>
              </a:ext>
            </a:extLst>
          </p:cNvPr>
          <p:cNvSpPr/>
          <p:nvPr/>
        </p:nvSpPr>
        <p:spPr>
          <a:xfrm>
            <a:off x="119114" y="89793"/>
            <a:ext cx="11766430"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5.4. Amortissement dégressif </a:t>
            </a:r>
          </a:p>
        </p:txBody>
      </p:sp>
      <p:graphicFrame>
        <p:nvGraphicFramePr>
          <p:cNvPr id="2" name="Tableau 1">
            <a:extLst>
              <a:ext uri="{FF2B5EF4-FFF2-40B4-BE49-F238E27FC236}">
                <a16:creationId xmlns:a16="http://schemas.microsoft.com/office/drawing/2014/main" id="{7A493EE1-6DFD-4DFE-87A1-4073D9B6CCD7}"/>
              </a:ext>
            </a:extLst>
          </p:cNvPr>
          <p:cNvGraphicFramePr>
            <a:graphicFrameLocks noGrp="1"/>
          </p:cNvGraphicFramePr>
          <p:nvPr>
            <p:extLst>
              <p:ext uri="{D42A27DB-BD31-4B8C-83A1-F6EECF244321}">
                <p14:modId xmlns:p14="http://schemas.microsoft.com/office/powerpoint/2010/main" val="3685880024"/>
              </p:ext>
            </p:extLst>
          </p:nvPr>
        </p:nvGraphicFramePr>
        <p:xfrm>
          <a:off x="119114" y="1130459"/>
          <a:ext cx="11494840" cy="4033457"/>
        </p:xfrm>
        <a:graphic>
          <a:graphicData uri="http://schemas.openxmlformats.org/drawingml/2006/table">
            <a:tbl>
              <a:tblPr firstRow="1" firstCol="1" bandRow="1">
                <a:tableStyleId>{5C22544A-7EE6-4342-B048-85BDC9FD1C3A}</a:tableStyleId>
              </a:tblPr>
              <a:tblGrid>
                <a:gridCol w="749464">
                  <a:extLst>
                    <a:ext uri="{9D8B030D-6E8A-4147-A177-3AD203B41FA5}">
                      <a16:colId xmlns:a16="http://schemas.microsoft.com/office/drawing/2014/main" val="471790120"/>
                    </a:ext>
                  </a:extLst>
                </a:gridCol>
                <a:gridCol w="1777102">
                  <a:extLst>
                    <a:ext uri="{9D8B030D-6E8A-4147-A177-3AD203B41FA5}">
                      <a16:colId xmlns:a16="http://schemas.microsoft.com/office/drawing/2014/main" val="1393597516"/>
                    </a:ext>
                  </a:extLst>
                </a:gridCol>
                <a:gridCol w="1315009">
                  <a:extLst>
                    <a:ext uri="{9D8B030D-6E8A-4147-A177-3AD203B41FA5}">
                      <a16:colId xmlns:a16="http://schemas.microsoft.com/office/drawing/2014/main" val="1250558431"/>
                    </a:ext>
                  </a:extLst>
                </a:gridCol>
                <a:gridCol w="4259988">
                  <a:extLst>
                    <a:ext uri="{9D8B030D-6E8A-4147-A177-3AD203B41FA5}">
                      <a16:colId xmlns:a16="http://schemas.microsoft.com/office/drawing/2014/main" val="1101854701"/>
                    </a:ext>
                  </a:extLst>
                </a:gridCol>
                <a:gridCol w="1783999">
                  <a:extLst>
                    <a:ext uri="{9D8B030D-6E8A-4147-A177-3AD203B41FA5}">
                      <a16:colId xmlns:a16="http://schemas.microsoft.com/office/drawing/2014/main" val="2282498769"/>
                    </a:ext>
                  </a:extLst>
                </a:gridCol>
                <a:gridCol w="1609278">
                  <a:extLst>
                    <a:ext uri="{9D8B030D-6E8A-4147-A177-3AD203B41FA5}">
                      <a16:colId xmlns:a16="http://schemas.microsoft.com/office/drawing/2014/main" val="2916051037"/>
                    </a:ext>
                  </a:extLst>
                </a:gridCol>
              </a:tblGrid>
              <a:tr h="608189">
                <a:tc gridSpan="6">
                  <a:txBody>
                    <a:bodyPr/>
                    <a:lstStyle/>
                    <a:p>
                      <a:pPr algn="ctr" fontAlgn="auto" hangingPunct="1">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Tableau (ou plan) d'amortissement dégressif de la machine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51984827"/>
                  </a:ext>
                </a:extLst>
              </a:tr>
              <a:tr h="618186">
                <a:tc>
                  <a:txBody>
                    <a:bodyPr/>
                    <a:lstStyle/>
                    <a:p>
                      <a:pPr algn="ctr" fontAlgn="auto" hangingPunct="1">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Date</a:t>
                      </a:r>
                      <a:endParaRPr lang="fr-F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b="1" dirty="0">
                          <a:effectLst/>
                          <a:latin typeface="Arial" panose="020B0604020202020204" pitchFamily="34" charset="0"/>
                          <a:cs typeface="Arial" panose="020B0604020202020204" pitchFamily="34" charset="0"/>
                        </a:rPr>
                        <a:t>Base amortissement</a:t>
                      </a:r>
                      <a:endParaRPr lang="fr-FR" sz="17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b="1" dirty="0">
                          <a:effectLst/>
                          <a:latin typeface="Arial" panose="020B0604020202020204" pitchFamily="34" charset="0"/>
                          <a:cs typeface="Arial" panose="020B0604020202020204" pitchFamily="34" charset="0"/>
                        </a:rPr>
                        <a:t>Taux à appliquer</a:t>
                      </a:r>
                      <a:endParaRPr lang="fr-FR" sz="17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b="1" dirty="0">
                          <a:effectLst/>
                          <a:latin typeface="Arial" panose="020B0604020202020204" pitchFamily="34" charset="0"/>
                          <a:cs typeface="Arial" panose="020B0604020202020204" pitchFamily="34" charset="0"/>
                        </a:rPr>
                        <a:t>Annuités</a:t>
                      </a:r>
                      <a:endParaRPr lang="fr-FR" sz="17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b="1" dirty="0">
                          <a:effectLst/>
                          <a:latin typeface="Arial" panose="020B0604020202020204" pitchFamily="34" charset="0"/>
                          <a:cs typeface="Arial" panose="020B0604020202020204" pitchFamily="34" charset="0"/>
                        </a:rPr>
                        <a:t>Cumul amortissements</a:t>
                      </a:r>
                      <a:endParaRPr lang="fr-FR" sz="17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b="1" dirty="0">
                          <a:effectLst/>
                          <a:latin typeface="Arial" panose="020B0604020202020204" pitchFamily="34" charset="0"/>
                          <a:cs typeface="Arial" panose="020B0604020202020204" pitchFamily="34" charset="0"/>
                        </a:rPr>
                        <a:t>Valeur nette comptable</a:t>
                      </a:r>
                      <a:endParaRPr lang="fr-FR" sz="17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4005511555"/>
                  </a:ext>
                </a:extLst>
              </a:tr>
              <a:tr h="432000">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21 200,00</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35 %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l"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21200 x 35 % x (9 mois/12) = 5 565,00</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5 565,00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a:effectLst/>
                          <a:latin typeface="Arial" panose="020B0604020202020204" pitchFamily="34" charset="0"/>
                          <a:cs typeface="Arial" panose="020B0604020202020204" pitchFamily="34" charset="0"/>
                        </a:rPr>
                        <a:t>15 635,00</a:t>
                      </a:r>
                      <a:endParaRPr lang="fr-FR" sz="17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260335663"/>
                  </a:ext>
                </a:extLst>
              </a:tr>
              <a:tr h="432000">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N+1</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dirty="0">
                          <a:effectLst/>
                          <a:latin typeface="Arial" panose="020B0604020202020204" pitchFamily="34" charset="0"/>
                          <a:cs typeface="Arial" panose="020B0604020202020204" pitchFamily="34" charset="0"/>
                        </a:rPr>
                        <a:t>15 635,00</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35 %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l"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15 635,00 x 35 % = 5 472,25</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11 037,25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a:effectLst/>
                          <a:latin typeface="Arial" panose="020B0604020202020204" pitchFamily="34" charset="0"/>
                          <a:cs typeface="Arial" panose="020B0604020202020204" pitchFamily="34" charset="0"/>
                        </a:rPr>
                        <a:t>10 162,75</a:t>
                      </a:r>
                      <a:endParaRPr lang="fr-FR" sz="17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098164053"/>
                  </a:ext>
                </a:extLst>
              </a:tr>
              <a:tr h="432000">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N+2</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dirty="0">
                          <a:effectLst/>
                          <a:latin typeface="Arial" panose="020B0604020202020204" pitchFamily="34" charset="0"/>
                          <a:cs typeface="Arial" panose="020B0604020202020204" pitchFamily="34" charset="0"/>
                        </a:rPr>
                        <a:t>10 162,75</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hangingPunct="0">
                        <a:spcBef>
                          <a:spcPts val="600"/>
                        </a:spcBef>
                        <a:spcAft>
                          <a:spcPts val="0"/>
                        </a:spcAft>
                      </a:pPr>
                      <a:r>
                        <a:rPr lang="fr-FR" sz="1700" dirty="0">
                          <a:effectLst/>
                          <a:latin typeface="Arial" panose="020B0604020202020204" pitchFamily="34" charset="0"/>
                          <a:cs typeface="Arial" panose="020B0604020202020204" pitchFamily="34" charset="0"/>
                        </a:rPr>
                        <a:t>35 %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l" hangingPunct="0">
                        <a:spcBef>
                          <a:spcPts val="600"/>
                        </a:spcBef>
                        <a:spcAft>
                          <a:spcPts val="0"/>
                        </a:spcAft>
                      </a:pPr>
                      <a:r>
                        <a:rPr lang="fr-FR" sz="1700" dirty="0">
                          <a:effectLst/>
                          <a:latin typeface="Arial" panose="020B0604020202020204" pitchFamily="34" charset="0"/>
                          <a:cs typeface="Arial" panose="020B0604020202020204" pitchFamily="34" charset="0"/>
                        </a:rPr>
                        <a:t>10 162,75 x 35 % = 3 556,69</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14 594,21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a:effectLst/>
                          <a:latin typeface="Arial" panose="020B0604020202020204" pitchFamily="34" charset="0"/>
                          <a:cs typeface="Arial" panose="020B0604020202020204" pitchFamily="34" charset="0"/>
                        </a:rPr>
                        <a:t>6 605,79</a:t>
                      </a:r>
                      <a:endParaRPr lang="fr-FR" sz="17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886090351"/>
                  </a:ext>
                </a:extLst>
              </a:tr>
              <a:tr h="432000">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N+3</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a:effectLst/>
                          <a:latin typeface="Arial" panose="020B0604020202020204" pitchFamily="34" charset="0"/>
                          <a:cs typeface="Arial" panose="020B0604020202020204" pitchFamily="34" charset="0"/>
                        </a:rPr>
                        <a:t>6 605,79</a:t>
                      </a:r>
                      <a:endParaRPr lang="fr-FR" sz="17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hangingPunct="0">
                        <a:spcBef>
                          <a:spcPts val="600"/>
                        </a:spcBef>
                        <a:spcAft>
                          <a:spcPts val="0"/>
                        </a:spcAft>
                      </a:pPr>
                      <a:r>
                        <a:rPr lang="fr-FR" sz="1700" dirty="0">
                          <a:effectLst/>
                          <a:latin typeface="Arial" panose="020B0604020202020204" pitchFamily="34" charset="0"/>
                          <a:cs typeface="Arial" panose="020B0604020202020204" pitchFamily="34" charset="0"/>
                        </a:rPr>
                        <a:t>50 %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l" hangingPunct="0">
                        <a:spcBef>
                          <a:spcPts val="600"/>
                        </a:spcBef>
                        <a:spcAft>
                          <a:spcPts val="0"/>
                        </a:spcAft>
                      </a:pPr>
                      <a:r>
                        <a:rPr lang="fr-FR" sz="1700" dirty="0">
                          <a:effectLst/>
                          <a:latin typeface="Arial" panose="020B0604020202020204" pitchFamily="34" charset="0"/>
                          <a:cs typeface="Arial" panose="020B0604020202020204" pitchFamily="34" charset="0"/>
                        </a:rPr>
                        <a:t>6 605,79 x 50 % = 3 302,89</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17 897,11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dirty="0">
                          <a:effectLst/>
                          <a:latin typeface="Arial" panose="020B0604020202020204" pitchFamily="34" charset="0"/>
                          <a:cs typeface="Arial" panose="020B0604020202020204" pitchFamily="34" charset="0"/>
                        </a:rPr>
                        <a:t>3 302,89</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849436068"/>
                  </a:ext>
                </a:extLst>
              </a:tr>
              <a:tr h="432000">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N+4</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a:effectLst/>
                          <a:latin typeface="Arial" panose="020B0604020202020204" pitchFamily="34" charset="0"/>
                          <a:cs typeface="Arial" panose="020B0604020202020204" pitchFamily="34" charset="0"/>
                        </a:rPr>
                        <a:t>3 302,89</a:t>
                      </a:r>
                      <a:endParaRPr lang="fr-FR" sz="17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hangingPunct="0">
                        <a:spcBef>
                          <a:spcPts val="600"/>
                        </a:spcBef>
                        <a:spcAft>
                          <a:spcPts val="0"/>
                        </a:spcAft>
                      </a:pPr>
                      <a:r>
                        <a:rPr lang="fr-FR" sz="1700" dirty="0">
                          <a:effectLst/>
                          <a:latin typeface="Arial" panose="020B0604020202020204" pitchFamily="34" charset="0"/>
                          <a:cs typeface="Arial" panose="020B0604020202020204" pitchFamily="34" charset="0"/>
                        </a:rPr>
                        <a:t>100 %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l" hangingPunct="0">
                        <a:spcBef>
                          <a:spcPts val="600"/>
                        </a:spcBef>
                        <a:spcAft>
                          <a:spcPts val="0"/>
                        </a:spcAft>
                      </a:pPr>
                      <a:r>
                        <a:rPr lang="fr-FR" sz="1700" dirty="0">
                          <a:effectLst/>
                          <a:latin typeface="Arial" panose="020B0604020202020204" pitchFamily="34" charset="0"/>
                          <a:cs typeface="Arial" panose="020B0604020202020204" pitchFamily="34" charset="0"/>
                        </a:rPr>
                        <a:t>3 302,89 x 100 % = 3 302,89</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700" dirty="0">
                          <a:effectLst/>
                          <a:latin typeface="Arial" panose="020B0604020202020204" pitchFamily="34" charset="0"/>
                          <a:cs typeface="Arial" panose="020B0604020202020204" pitchFamily="34" charset="0"/>
                        </a:rPr>
                        <a:t>21 200,00 </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1700" dirty="0">
                          <a:effectLst/>
                          <a:latin typeface="Arial" panose="020B0604020202020204" pitchFamily="34" charset="0"/>
                          <a:cs typeface="Arial" panose="020B0604020202020204" pitchFamily="34" charset="0"/>
                        </a:rPr>
                        <a:t>0,00</a:t>
                      </a:r>
                      <a:endParaRPr lang="fr-FR" sz="17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983577657"/>
                  </a:ext>
                </a:extLst>
              </a:tr>
              <a:tr h="647082">
                <a:tc gridSpan="6">
                  <a:txBody>
                    <a:bodyPr/>
                    <a:lstStyle/>
                    <a:p>
                      <a:pPr algn="ctr" hangingPunct="0">
                        <a:spcBef>
                          <a:spcPts val="600"/>
                        </a:spcBef>
                        <a:spcAft>
                          <a:spcPts val="0"/>
                        </a:spcAft>
                      </a:pPr>
                      <a:r>
                        <a:rPr lang="fr-FR" sz="1800" i="1" dirty="0">
                          <a:effectLst/>
                          <a:latin typeface="Arial" panose="020B0604020202020204" pitchFamily="34" charset="0"/>
                          <a:cs typeface="Arial" panose="020B0604020202020204" pitchFamily="34" charset="0"/>
                        </a:rPr>
                        <a:t>La machine se déprécie de manière plus importante les trois premières années, puis à partir de N+3 l’amortissement devient constant.</a:t>
                      </a:r>
                      <a:endParaRPr lang="fr-FR" sz="1800" i="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079481575"/>
                  </a:ext>
                </a:extLst>
              </a:tr>
            </a:tbl>
          </a:graphicData>
        </a:graphic>
      </p:graphicFrame>
    </p:spTree>
    <p:extLst>
      <p:ext uri="{BB962C8B-B14F-4D97-AF65-F5344CB8AC3E}">
        <p14:creationId xmlns:p14="http://schemas.microsoft.com/office/powerpoint/2010/main" val="1414258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029" y="644991"/>
            <a:ext cx="10160000" cy="523220"/>
          </a:xfrm>
          <a:prstGeom prst="rect">
            <a:avLst/>
          </a:prstGeom>
        </p:spPr>
        <p:txBody>
          <a:bodyPr wrap="square">
            <a:spAutoFit/>
          </a:bodyPr>
          <a:lstStyle/>
          <a:p>
            <a:pPr>
              <a:spcBef>
                <a:spcPts val="1200"/>
              </a:spcBef>
              <a:spcAft>
                <a:spcPts val="600"/>
              </a:spcAft>
            </a:pPr>
            <a:r>
              <a:rPr lang="fr-FR" sz="2800" b="1" dirty="0">
                <a:latin typeface="Arial" panose="020B0604020202020204" pitchFamily="34" charset="0"/>
                <a:ea typeface="Calibri" panose="020F0502020204030204" pitchFamily="34" charset="0"/>
                <a:cs typeface="Times New Roman" panose="02020603050405020304" pitchFamily="18" charset="0"/>
              </a:rPr>
              <a:t>5.1. Modalités d’amortissement des immobilisations</a:t>
            </a:r>
            <a:endParaRPr lang="fr-FR"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76377" y="1397479"/>
            <a:ext cx="8367623" cy="369332"/>
          </a:xfrm>
          <a:prstGeom prst="rect">
            <a:avLst/>
          </a:prstGeom>
        </p:spPr>
        <p:txBody>
          <a:bodyPr wrap="square">
            <a:spAutoFit/>
          </a:bodyPr>
          <a:lstStyle/>
          <a:p>
            <a:pPr hangingPunct="0">
              <a:spcBef>
                <a:spcPts val="1200"/>
              </a:spcBef>
              <a:spcAft>
                <a:spcPts val="300"/>
              </a:spcAft>
            </a:pPr>
            <a:endParaRPr lang="fr-FR"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3" name="Diagramme 2"/>
          <p:cNvGraphicFramePr/>
          <p:nvPr>
            <p:extLst>
              <p:ext uri="{D42A27DB-BD31-4B8C-83A1-F6EECF244321}">
                <p14:modId xmlns:p14="http://schemas.microsoft.com/office/powerpoint/2010/main" val="3932832752"/>
              </p:ext>
            </p:extLst>
          </p:nvPr>
        </p:nvGraphicFramePr>
        <p:xfrm>
          <a:off x="479960" y="3673461"/>
          <a:ext cx="10528061" cy="2594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a:extLst>
              <a:ext uri="{FF2B5EF4-FFF2-40B4-BE49-F238E27FC236}">
                <a16:creationId xmlns:a16="http://schemas.microsoft.com/office/drawing/2014/main" id="{F599A380-05B7-4C1F-9E05-A1B4F56E1016}"/>
              </a:ext>
            </a:extLst>
          </p:cNvPr>
          <p:cNvSpPr/>
          <p:nvPr/>
        </p:nvSpPr>
        <p:spPr>
          <a:xfrm>
            <a:off x="46029" y="109403"/>
            <a:ext cx="10160000" cy="523220"/>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5. Amortir les biens immobilisés</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644024B8-C275-4305-B5C0-2A751F165C19}"/>
              </a:ext>
            </a:extLst>
          </p:cNvPr>
          <p:cNvSpPr/>
          <p:nvPr/>
        </p:nvSpPr>
        <p:spPr>
          <a:xfrm>
            <a:off x="313267" y="1582145"/>
            <a:ext cx="11450289" cy="1677382"/>
          </a:xfrm>
          <a:prstGeom prst="rect">
            <a:avLst/>
          </a:prstGeom>
        </p:spPr>
        <p:txBody>
          <a:bodyPr wrap="square">
            <a:spAutoFit/>
          </a:bodyPr>
          <a:lstStyle/>
          <a:p>
            <a:pPr algn="ctr" hangingPunct="0">
              <a:spcBef>
                <a:spcPts val="600"/>
              </a:spcBef>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Il existe principalement 3 méthodes d’amortissement : </a:t>
            </a:r>
            <a:r>
              <a:rPr lang="fr-FR" sz="2200" b="1" dirty="0">
                <a:latin typeface="Arial" panose="020B0604020202020204" pitchFamily="34" charset="0"/>
                <a:ea typeface="Times New Roman" panose="02020603050405020304" pitchFamily="18" charset="0"/>
                <a:cs typeface="Arial" panose="020B0604020202020204" pitchFamily="34" charset="0"/>
              </a:rPr>
              <a:t>linéaire</a:t>
            </a:r>
            <a:r>
              <a:rPr lang="fr-FR" sz="2200" dirty="0">
                <a:latin typeface="Arial" panose="020B0604020202020204" pitchFamily="34" charset="0"/>
                <a:ea typeface="Times New Roman" panose="02020603050405020304" pitchFamily="18" charset="0"/>
                <a:cs typeface="Arial" panose="020B0604020202020204" pitchFamily="34" charset="0"/>
              </a:rPr>
              <a:t>, </a:t>
            </a:r>
            <a:r>
              <a:rPr lang="fr-FR" sz="2200" b="1" dirty="0">
                <a:latin typeface="Arial" panose="020B0604020202020204" pitchFamily="34" charset="0"/>
                <a:ea typeface="Times New Roman" panose="02020603050405020304" pitchFamily="18" charset="0"/>
                <a:cs typeface="Arial" panose="020B0604020202020204" pitchFamily="34" charset="0"/>
              </a:rPr>
              <a:t>dégressif </a:t>
            </a:r>
            <a:r>
              <a:rPr lang="fr-FR" sz="2200" dirty="0">
                <a:latin typeface="Arial" panose="020B0604020202020204" pitchFamily="34" charset="0"/>
                <a:ea typeface="Times New Roman" panose="02020603050405020304" pitchFamily="18" charset="0"/>
                <a:cs typeface="Arial" panose="020B0604020202020204" pitchFamily="34" charset="0"/>
              </a:rPr>
              <a:t>et par </a:t>
            </a:r>
            <a:r>
              <a:rPr lang="fr-FR" sz="2200" b="1" dirty="0">
                <a:latin typeface="Arial" panose="020B0604020202020204" pitchFamily="34" charset="0"/>
                <a:ea typeface="Times New Roman" panose="02020603050405020304" pitchFamily="18" charset="0"/>
                <a:cs typeface="Arial" panose="020B0604020202020204" pitchFamily="34" charset="0"/>
              </a:rPr>
              <a:t>unité d’œuvre</a:t>
            </a:r>
            <a:r>
              <a:rPr lang="fr-FR" sz="2200" dirty="0">
                <a:latin typeface="Arial" panose="020B0604020202020204" pitchFamily="34" charset="0"/>
                <a:ea typeface="Times New Roman" panose="02020603050405020304" pitchFamily="18" charset="0"/>
                <a:cs typeface="Arial" panose="020B0604020202020204" pitchFamily="34" charset="0"/>
              </a:rPr>
              <a:t>. </a:t>
            </a:r>
          </a:p>
          <a:p>
            <a:pPr algn="ctr" hangingPunct="0">
              <a:spcBef>
                <a:spcPts val="1800"/>
              </a:spcBef>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Quelle que soit la méthode retenue, l’entreprise doit commencer par évaluer la durée prévisionnelle d’utilisation du bien qui peut être estimée en années ou en unités d’œuvre.</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986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4129" y="661169"/>
            <a:ext cx="10160000" cy="523220"/>
          </a:xfrm>
          <a:prstGeom prst="rect">
            <a:avLst/>
          </a:prstGeom>
        </p:spPr>
        <p:txBody>
          <a:bodyPr wrap="square">
            <a:spAutoFit/>
          </a:bodyPr>
          <a:lstStyle/>
          <a:p>
            <a:pPr>
              <a:spcBef>
                <a:spcPts val="1200"/>
              </a:spcBef>
              <a:spcAft>
                <a:spcPts val="600"/>
              </a:spcAft>
            </a:pPr>
            <a:r>
              <a:rPr lang="fr-FR" sz="2800" b="1" dirty="0">
                <a:latin typeface="Arial" panose="020B0604020202020204" pitchFamily="34" charset="0"/>
                <a:ea typeface="Calibri" panose="020F0502020204030204" pitchFamily="34" charset="0"/>
                <a:cs typeface="Times New Roman" panose="02020603050405020304" pitchFamily="18" charset="0"/>
              </a:rPr>
              <a:t>5.1. Modalités d’amortissement des immobilisations</a:t>
            </a:r>
            <a:endParaRPr lang="fr-FR"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76377" y="1397479"/>
            <a:ext cx="8367623" cy="369332"/>
          </a:xfrm>
          <a:prstGeom prst="rect">
            <a:avLst/>
          </a:prstGeom>
        </p:spPr>
        <p:txBody>
          <a:bodyPr wrap="square">
            <a:spAutoFit/>
          </a:bodyPr>
          <a:lstStyle/>
          <a:p>
            <a:pPr hangingPunct="0">
              <a:spcBef>
                <a:spcPts val="1200"/>
              </a:spcBef>
              <a:spcAft>
                <a:spcPts val="300"/>
              </a:spcAft>
            </a:pPr>
            <a:endParaRPr lang="fr-FR"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164536207"/>
              </p:ext>
            </p:extLst>
          </p:nvPr>
        </p:nvGraphicFramePr>
        <p:xfrm>
          <a:off x="603209" y="2102845"/>
          <a:ext cx="10917749" cy="3096197"/>
        </p:xfrm>
        <a:graphic>
          <a:graphicData uri="http://schemas.openxmlformats.org/drawingml/2006/table">
            <a:tbl>
              <a:tblPr firstRow="1" firstCol="1" bandRow="1">
                <a:tableStyleId>{5C22544A-7EE6-4342-B048-85BDC9FD1C3A}</a:tableStyleId>
              </a:tblPr>
              <a:tblGrid>
                <a:gridCol w="3348201">
                  <a:extLst>
                    <a:ext uri="{9D8B030D-6E8A-4147-A177-3AD203B41FA5}">
                      <a16:colId xmlns:a16="http://schemas.microsoft.com/office/drawing/2014/main" val="2777971743"/>
                    </a:ext>
                  </a:extLst>
                </a:gridCol>
                <a:gridCol w="1649328">
                  <a:extLst>
                    <a:ext uri="{9D8B030D-6E8A-4147-A177-3AD203B41FA5}">
                      <a16:colId xmlns:a16="http://schemas.microsoft.com/office/drawing/2014/main" val="3024088552"/>
                    </a:ext>
                  </a:extLst>
                </a:gridCol>
                <a:gridCol w="3693236">
                  <a:extLst>
                    <a:ext uri="{9D8B030D-6E8A-4147-A177-3AD203B41FA5}">
                      <a16:colId xmlns:a16="http://schemas.microsoft.com/office/drawing/2014/main" val="3066332510"/>
                    </a:ext>
                  </a:extLst>
                </a:gridCol>
                <a:gridCol w="2226984">
                  <a:extLst>
                    <a:ext uri="{9D8B030D-6E8A-4147-A177-3AD203B41FA5}">
                      <a16:colId xmlns:a16="http://schemas.microsoft.com/office/drawing/2014/main" val="4091465453"/>
                    </a:ext>
                  </a:extLst>
                </a:gridCol>
              </a:tblGrid>
              <a:tr h="1224197">
                <a:tc gridSpan="4">
                  <a:txBody>
                    <a:bodyPr/>
                    <a:lstStyle/>
                    <a:p>
                      <a:pPr algn="ctr" hangingPunct="0">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L’entreprise peut retenir les durées résultants d’usages professionnels admis (même si elles sont un peu différentes des durées qui lui sont propres), l’administration fiscale fournit des durées indicatives</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46291263"/>
                  </a:ext>
                </a:extLst>
              </a:tr>
              <a:tr h="468000">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Bâtiments commerciaux</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20 à 50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Mobilier de bureau</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10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40033732"/>
                  </a:ext>
                </a:extLst>
              </a:tr>
              <a:tr h="468000">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Bâtiments industriels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15 à 20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Matériels de bureau</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5 à 10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0683984"/>
                  </a:ext>
                </a:extLst>
              </a:tr>
              <a:tr h="468000">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Matériels et outillages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5 à 10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Matériel informatique</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3 à 5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062976395"/>
                  </a:ext>
                </a:extLst>
              </a:tr>
              <a:tr h="468000">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Véhicules de tourisme</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5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hangingPunct="0">
                        <a:spcBef>
                          <a:spcPts val="1200"/>
                        </a:spcBef>
                        <a:spcAft>
                          <a:spcPts val="1200"/>
                        </a:spcAft>
                      </a:pPr>
                      <a:r>
                        <a:rPr lang="fr-FR" sz="2000" dirty="0">
                          <a:effectLst/>
                          <a:latin typeface="Arial" panose="020B0604020202020204" pitchFamily="34" charset="0"/>
                          <a:cs typeface="Arial" panose="020B0604020202020204" pitchFamily="34" charset="0"/>
                        </a:rPr>
                        <a:t>Véhicules utilitaires, camions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hangingPunct="0">
                        <a:spcBef>
                          <a:spcPts val="1200"/>
                        </a:spcBef>
                        <a:spcAft>
                          <a:spcPts val="1200"/>
                        </a:spcAft>
                      </a:pPr>
                      <a:r>
                        <a:rPr lang="fr-FR" sz="2000" dirty="0">
                          <a:effectLst/>
                          <a:latin typeface="Arial" panose="020B0604020202020204" pitchFamily="34" charset="0"/>
                          <a:cs typeface="Arial" panose="020B0604020202020204" pitchFamily="34" charset="0"/>
                        </a:rPr>
                        <a:t>4 ans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265145499"/>
                  </a:ext>
                </a:extLst>
              </a:tr>
            </a:tbl>
          </a:graphicData>
        </a:graphic>
      </p:graphicFrame>
      <p:sp>
        <p:nvSpPr>
          <p:cNvPr id="8" name="Rectangle 7">
            <a:extLst>
              <a:ext uri="{FF2B5EF4-FFF2-40B4-BE49-F238E27FC236}">
                <a16:creationId xmlns:a16="http://schemas.microsoft.com/office/drawing/2014/main" id="{D9A85A14-41E9-437E-9FD4-4F5B173107BC}"/>
              </a:ext>
            </a:extLst>
          </p:cNvPr>
          <p:cNvSpPr/>
          <p:nvPr/>
        </p:nvSpPr>
        <p:spPr>
          <a:xfrm>
            <a:off x="0" y="0"/>
            <a:ext cx="10160000" cy="523220"/>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5. Amortir les biens immobilisés</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33730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5.2. Plan d’amortissement linéaire </a:t>
            </a:r>
          </a:p>
        </p:txBody>
      </p:sp>
      <p:sp>
        <p:nvSpPr>
          <p:cNvPr id="6" name="Rectangle 5">
            <a:extLst>
              <a:ext uri="{FF2B5EF4-FFF2-40B4-BE49-F238E27FC236}">
                <a16:creationId xmlns:a16="http://schemas.microsoft.com/office/drawing/2014/main" id="{1DC192EB-845B-4B2A-B88B-9BBB3ABAAB00}"/>
              </a:ext>
            </a:extLst>
          </p:cNvPr>
          <p:cNvSpPr/>
          <p:nvPr/>
        </p:nvSpPr>
        <p:spPr>
          <a:xfrm>
            <a:off x="778932" y="1027151"/>
            <a:ext cx="10566401" cy="830997"/>
          </a:xfrm>
          <a:prstGeom prst="rect">
            <a:avLst/>
          </a:prstGeom>
        </p:spPr>
        <p:txBody>
          <a:bodyPr wrap="square">
            <a:spAutoFit/>
          </a:bodyPr>
          <a:lstStyle/>
          <a:p>
            <a:pPr hangingPunct="0">
              <a:spcBef>
                <a:spcPts val="600"/>
              </a:spcBef>
              <a:spcAft>
                <a:spcPts val="600"/>
              </a:spcAft>
            </a:pPr>
            <a:r>
              <a:rPr lang="fr-FR" sz="2400" dirty="0">
                <a:latin typeface="Arial" panose="020B0604020202020204" pitchFamily="34" charset="0"/>
                <a:ea typeface="Times New Roman" panose="02020603050405020304" pitchFamily="18" charset="0"/>
                <a:cs typeface="Arial" panose="020B0604020202020204" pitchFamily="34" charset="0"/>
              </a:rPr>
              <a:t>La répartition de la consommation de l’immobilisation est constante dans le temps, le bien se déprécie de la même manière au cours des exercices.</a:t>
            </a:r>
            <a:endParaRPr lang="fr-FR" sz="2400"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3" name="Tableau 2">
            <a:extLst>
              <a:ext uri="{FF2B5EF4-FFF2-40B4-BE49-F238E27FC236}">
                <a16:creationId xmlns:a16="http://schemas.microsoft.com/office/drawing/2014/main" id="{C1D9D05D-CB07-4157-B025-D8C47243EB9A}"/>
              </a:ext>
            </a:extLst>
          </p:cNvPr>
          <p:cNvGraphicFramePr>
            <a:graphicFrameLocks noGrp="1"/>
          </p:cNvGraphicFramePr>
          <p:nvPr>
            <p:extLst>
              <p:ext uri="{D42A27DB-BD31-4B8C-83A1-F6EECF244321}">
                <p14:modId xmlns:p14="http://schemas.microsoft.com/office/powerpoint/2010/main" val="501434445"/>
              </p:ext>
            </p:extLst>
          </p:nvPr>
        </p:nvGraphicFramePr>
        <p:xfrm>
          <a:off x="423332" y="2258483"/>
          <a:ext cx="11117550" cy="2590800"/>
        </p:xfrm>
        <a:graphic>
          <a:graphicData uri="http://schemas.openxmlformats.org/drawingml/2006/table">
            <a:tbl>
              <a:tblPr firstRow="1" firstCol="1" bandRow="1">
                <a:tableStyleId>{5C22544A-7EE6-4342-B048-85BDC9FD1C3A}</a:tableStyleId>
              </a:tblPr>
              <a:tblGrid>
                <a:gridCol w="7009714">
                  <a:extLst>
                    <a:ext uri="{9D8B030D-6E8A-4147-A177-3AD203B41FA5}">
                      <a16:colId xmlns:a16="http://schemas.microsoft.com/office/drawing/2014/main" val="1274142025"/>
                    </a:ext>
                  </a:extLst>
                </a:gridCol>
                <a:gridCol w="2697556">
                  <a:extLst>
                    <a:ext uri="{9D8B030D-6E8A-4147-A177-3AD203B41FA5}">
                      <a16:colId xmlns:a16="http://schemas.microsoft.com/office/drawing/2014/main" val="2797974908"/>
                    </a:ext>
                  </a:extLst>
                </a:gridCol>
                <a:gridCol w="1410280">
                  <a:extLst>
                    <a:ext uri="{9D8B030D-6E8A-4147-A177-3AD203B41FA5}">
                      <a16:colId xmlns:a16="http://schemas.microsoft.com/office/drawing/2014/main" val="3980523330"/>
                    </a:ext>
                  </a:extLst>
                </a:gridCol>
              </a:tblGrid>
              <a:tr h="824865">
                <a:tc>
                  <a:txBody>
                    <a:bodyPr/>
                    <a:lstStyle/>
                    <a:p>
                      <a:pPr hangingPunct="0">
                        <a:spcBef>
                          <a:spcPts val="300"/>
                        </a:spcBef>
                        <a:spcAft>
                          <a:spcPts val="600"/>
                        </a:spcAft>
                      </a:pPr>
                      <a:r>
                        <a:rPr lang="fr-FR" sz="2000" dirty="0">
                          <a:solidFill>
                            <a:schemeClr val="bg1"/>
                          </a:solidFill>
                          <a:effectLst/>
                          <a:latin typeface="Arial" panose="020B0604020202020204" pitchFamily="34" charset="0"/>
                          <a:cs typeface="Arial" panose="020B0604020202020204" pitchFamily="34" charset="0"/>
                        </a:rPr>
                        <a:t>Exemple : machine à remplir des canettes, </a:t>
                      </a:r>
                    </a:p>
                    <a:p>
                      <a:pPr marL="342900" lvl="0" indent="-342900" hangingPunct="0">
                        <a:spcBef>
                          <a:spcPts val="6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Valeur acquisition : 21 200 €</a:t>
                      </a:r>
                    </a:p>
                    <a:p>
                      <a:pPr marL="342900" lvl="0" indent="-342900" hangingPunct="0">
                        <a:spcBef>
                          <a:spcPts val="6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Date de l’achat : le 20/02/20xx, </a:t>
                      </a:r>
                    </a:p>
                    <a:p>
                      <a:pPr marL="342900" lvl="0" indent="-342900" hangingPunct="0">
                        <a:spcBef>
                          <a:spcPts val="6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Date de mise en service : le 15/04/20xx, </a:t>
                      </a:r>
                    </a:p>
                    <a:p>
                      <a:pPr marL="342900" lvl="0" indent="-342900" hangingPunct="0">
                        <a:spcBef>
                          <a:spcPts val="6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Durée d’utilisation prévisionnelle : 5 ans</a:t>
                      </a:r>
                    </a:p>
                    <a:p>
                      <a:pPr marL="342900" lvl="0" indent="-342900" hangingPunct="0">
                        <a:spcBef>
                          <a:spcPts val="600"/>
                        </a:spcBef>
                        <a:spcAft>
                          <a:spcPts val="0"/>
                        </a:spcAft>
                        <a:buFont typeface="Arial" panose="020B0604020202020204" pitchFamily="34" charset="0"/>
                        <a:buChar char="-"/>
                      </a:pPr>
                      <a:r>
                        <a:rPr lang="fr-FR" sz="2000" dirty="0">
                          <a:solidFill>
                            <a:schemeClr val="bg1"/>
                          </a:solidFill>
                          <a:effectLst/>
                          <a:latin typeface="Arial" panose="020B0604020202020204" pitchFamily="34" charset="0"/>
                          <a:cs typeface="Arial" panose="020B0604020202020204" pitchFamily="34" charset="0"/>
                        </a:rPr>
                        <a:t>Prix de revente estimé au terme des 5 ans : 2 000 €.  </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Prix d'achat net HT</a:t>
                      </a:r>
                    </a:p>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Frais d'installation </a:t>
                      </a:r>
                    </a:p>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Tests</a:t>
                      </a:r>
                    </a:p>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Frais de transport</a:t>
                      </a:r>
                    </a:p>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Net HT </a:t>
                      </a:r>
                    </a:p>
                    <a:p>
                      <a:pPr fontAlgn="auto" hangingPunct="1">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TVA 20 %</a:t>
                      </a:r>
                    </a:p>
                    <a:p>
                      <a:pPr hangingPunct="0">
                        <a:spcBef>
                          <a:spcPts val="600"/>
                        </a:spcBef>
                        <a:spcAft>
                          <a:spcPts val="0"/>
                        </a:spcAft>
                      </a:pPr>
                      <a:r>
                        <a:rPr lang="fr-FR" sz="2000">
                          <a:solidFill>
                            <a:schemeClr val="bg1"/>
                          </a:solidFill>
                          <a:effectLst/>
                          <a:latin typeface="Arial" panose="020B0604020202020204" pitchFamily="34" charset="0"/>
                          <a:cs typeface="Arial" panose="020B0604020202020204" pitchFamily="34" charset="0"/>
                        </a:rPr>
                        <a:t>TTC à payer</a:t>
                      </a:r>
                      <a:endParaRPr lang="fr-FR" sz="20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19 800,00</a:t>
                      </a:r>
                    </a:p>
                    <a:p>
                      <a:pPr algn="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500,00</a:t>
                      </a:r>
                    </a:p>
                    <a:p>
                      <a:pPr algn="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300,00     </a:t>
                      </a:r>
                    </a:p>
                    <a:p>
                      <a:pPr algn="r" fontAlgn="auto" hangingPunct="1">
                        <a:spcBef>
                          <a:spcPts val="600"/>
                        </a:spcBef>
                        <a:spcAft>
                          <a:spcPts val="0"/>
                        </a:spcAft>
                      </a:pPr>
                      <a:r>
                        <a:rPr lang="fr-FR" sz="2000" u="sng" dirty="0">
                          <a:solidFill>
                            <a:schemeClr val="bg1"/>
                          </a:solidFill>
                          <a:effectLst/>
                          <a:latin typeface="Arial" panose="020B0604020202020204" pitchFamily="34" charset="0"/>
                          <a:cs typeface="Arial" panose="020B0604020202020204" pitchFamily="34" charset="0"/>
                        </a:rPr>
                        <a:t>600,00</a:t>
                      </a:r>
                      <a:endParaRPr lang="fr-FR" sz="2000" dirty="0">
                        <a:solidFill>
                          <a:schemeClr val="bg1"/>
                        </a:solidFill>
                        <a:effectLst/>
                        <a:latin typeface="Arial" panose="020B0604020202020204" pitchFamily="34" charset="0"/>
                        <a:cs typeface="Arial" panose="020B0604020202020204" pitchFamily="34" charset="0"/>
                      </a:endParaRPr>
                    </a:p>
                    <a:p>
                      <a:pPr algn="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21 200,00</a:t>
                      </a:r>
                    </a:p>
                    <a:p>
                      <a:pPr algn="r" fontAlgn="auto" hangingPunct="1">
                        <a:spcBef>
                          <a:spcPts val="600"/>
                        </a:spcBef>
                        <a:spcAft>
                          <a:spcPts val="0"/>
                        </a:spcAft>
                      </a:pPr>
                      <a:r>
                        <a:rPr lang="fr-FR" sz="2000" u="sng" dirty="0">
                          <a:solidFill>
                            <a:schemeClr val="bg1"/>
                          </a:solidFill>
                          <a:effectLst/>
                          <a:latin typeface="Arial" panose="020B0604020202020204" pitchFamily="34" charset="0"/>
                          <a:cs typeface="Arial" panose="020B0604020202020204" pitchFamily="34" charset="0"/>
                        </a:rPr>
                        <a:t>  4 240,00</a:t>
                      </a:r>
                      <a:endParaRPr lang="fr-FR" sz="2000" dirty="0">
                        <a:solidFill>
                          <a:schemeClr val="bg1"/>
                        </a:solidFill>
                        <a:effectLst/>
                        <a:latin typeface="Arial" panose="020B0604020202020204" pitchFamily="34" charset="0"/>
                        <a:cs typeface="Arial" panose="020B0604020202020204" pitchFamily="34" charset="0"/>
                      </a:endParaRPr>
                    </a:p>
                    <a:p>
                      <a:pPr algn="r" hangingPunct="0">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25 440,00</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0795641"/>
                  </a:ext>
                </a:extLst>
              </a:tr>
            </a:tbl>
          </a:graphicData>
        </a:graphic>
      </p:graphicFrame>
    </p:spTree>
    <p:extLst>
      <p:ext uri="{BB962C8B-B14F-4D97-AF65-F5344CB8AC3E}">
        <p14:creationId xmlns:p14="http://schemas.microsoft.com/office/powerpoint/2010/main" val="10886618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0FDE46-8E70-4DD5-A9BA-C9FEA87C733E}"/>
              </a:ext>
            </a:extLst>
          </p:cNvPr>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5.2. Plan d’amortissement linéaire </a:t>
            </a:r>
          </a:p>
        </p:txBody>
      </p:sp>
      <p:graphicFrame>
        <p:nvGraphicFramePr>
          <p:cNvPr id="2" name="Tableau 1">
            <a:extLst>
              <a:ext uri="{FF2B5EF4-FFF2-40B4-BE49-F238E27FC236}">
                <a16:creationId xmlns:a16="http://schemas.microsoft.com/office/drawing/2014/main" id="{DEDB9E80-19B7-4571-B086-445EB3D580E7}"/>
              </a:ext>
            </a:extLst>
          </p:cNvPr>
          <p:cNvGraphicFramePr>
            <a:graphicFrameLocks noGrp="1"/>
          </p:cNvGraphicFramePr>
          <p:nvPr>
            <p:extLst>
              <p:ext uri="{D42A27DB-BD31-4B8C-83A1-F6EECF244321}">
                <p14:modId xmlns:p14="http://schemas.microsoft.com/office/powerpoint/2010/main" val="1236577367"/>
              </p:ext>
            </p:extLst>
          </p:nvPr>
        </p:nvGraphicFramePr>
        <p:xfrm>
          <a:off x="429866" y="873905"/>
          <a:ext cx="11203334" cy="4817785"/>
        </p:xfrm>
        <a:graphic>
          <a:graphicData uri="http://schemas.openxmlformats.org/drawingml/2006/table">
            <a:tbl>
              <a:tblPr firstRow="1" firstCol="1" bandRow="1">
                <a:tableStyleId>{5C22544A-7EE6-4342-B048-85BDC9FD1C3A}</a:tableStyleId>
              </a:tblPr>
              <a:tblGrid>
                <a:gridCol w="2279467">
                  <a:extLst>
                    <a:ext uri="{9D8B030D-6E8A-4147-A177-3AD203B41FA5}">
                      <a16:colId xmlns:a16="http://schemas.microsoft.com/office/drawing/2014/main" val="136660269"/>
                    </a:ext>
                  </a:extLst>
                </a:gridCol>
                <a:gridCol w="3906115">
                  <a:extLst>
                    <a:ext uri="{9D8B030D-6E8A-4147-A177-3AD203B41FA5}">
                      <a16:colId xmlns:a16="http://schemas.microsoft.com/office/drawing/2014/main" val="2367040044"/>
                    </a:ext>
                  </a:extLst>
                </a:gridCol>
                <a:gridCol w="5017752">
                  <a:extLst>
                    <a:ext uri="{9D8B030D-6E8A-4147-A177-3AD203B41FA5}">
                      <a16:colId xmlns:a16="http://schemas.microsoft.com/office/drawing/2014/main" val="480807241"/>
                    </a:ext>
                  </a:extLst>
                </a:gridCol>
              </a:tblGrid>
              <a:tr h="419845">
                <a:tc>
                  <a:txBody>
                    <a:bodyPr/>
                    <a:lstStyle/>
                    <a:p>
                      <a:pPr hangingPunct="0">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 </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algn="ctr" hangingPunct="0">
                        <a:spcBef>
                          <a:spcPts val="300"/>
                        </a:spcBef>
                        <a:spcAft>
                          <a:spcPts val="300"/>
                        </a:spcAft>
                      </a:pPr>
                      <a:r>
                        <a:rPr lang="fr-FR" sz="1600">
                          <a:solidFill>
                            <a:schemeClr val="bg1"/>
                          </a:solidFill>
                          <a:effectLst/>
                          <a:latin typeface="Arial" panose="020B0604020202020204" pitchFamily="34" charset="0"/>
                          <a:cs typeface="Arial" panose="020B0604020202020204" pitchFamily="34" charset="0"/>
                        </a:rPr>
                        <a:t>Remarques</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algn="ctr" hangingPunct="0">
                        <a:spcBef>
                          <a:spcPts val="300"/>
                        </a:spcBef>
                        <a:spcAft>
                          <a:spcPts val="300"/>
                        </a:spcAft>
                      </a:pPr>
                      <a:r>
                        <a:rPr lang="fr-FR" sz="1600">
                          <a:solidFill>
                            <a:schemeClr val="bg1"/>
                          </a:solidFill>
                          <a:effectLst/>
                          <a:latin typeface="Arial" panose="020B0604020202020204" pitchFamily="34" charset="0"/>
                          <a:cs typeface="Arial" panose="020B0604020202020204" pitchFamily="34" charset="0"/>
                        </a:rPr>
                        <a:t>Calculs</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71979480"/>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Valeur d’acquisition</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 </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fontAlgn="auto" hangingPunct="1">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21 200 €</a:t>
                      </a:r>
                      <a:endParaRPr lang="fr-FR" sz="18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27388234"/>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Valeur résiduelle</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Prix de revente prévisible dans 5 ans</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2 000 €</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6673635"/>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Base amortissement</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Valeur d’acquisition – valeur résiduelle</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21 200 - 2 000 = 19 200 €</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30743023"/>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Durée amortissement </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Durée d’utilisation du bien </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5 ans</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66709840"/>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Taux linéaire </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1 / durée de vie du bien</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 1 / 5 ans = 20 % par an</a:t>
                      </a:r>
                      <a:endParaRPr lang="fr-FR" sz="1800" b="1">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56099783"/>
                  </a:ext>
                </a:extLst>
              </a:tr>
              <a:tr h="432000">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Annuité entière</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 Base x taux amortissement annuel</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19 200 x 20 % = 3 840 €</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97051798"/>
                  </a:ext>
                </a:extLst>
              </a:tr>
              <a:tr h="1687043">
                <a:tc>
                  <a:txBody>
                    <a:bodyPr/>
                    <a:lstStyle/>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1</a:t>
                      </a:r>
                      <a:r>
                        <a:rPr lang="fr-FR" sz="1600" baseline="30000">
                          <a:solidFill>
                            <a:schemeClr val="bg1"/>
                          </a:solidFill>
                          <a:effectLst/>
                          <a:latin typeface="Arial" panose="020B0604020202020204" pitchFamily="34" charset="0"/>
                          <a:cs typeface="Arial" panose="020B0604020202020204" pitchFamily="34" charset="0"/>
                        </a:rPr>
                        <a:t>re</a:t>
                      </a:r>
                      <a:r>
                        <a:rPr lang="fr-FR" sz="1600">
                          <a:solidFill>
                            <a:schemeClr val="bg1"/>
                          </a:solidFill>
                          <a:effectLst/>
                          <a:latin typeface="Arial" panose="020B0604020202020204" pitchFamily="34" charset="0"/>
                          <a:cs typeface="Arial" panose="020B0604020202020204" pitchFamily="34" charset="0"/>
                        </a:rPr>
                        <a:t> annuité</a:t>
                      </a:r>
                      <a:endParaRPr lang="fr-FR" sz="1800">
                        <a:solidFill>
                          <a:schemeClr val="bg1"/>
                        </a:solidFill>
                        <a:effectLst/>
                        <a:latin typeface="Arial" panose="020B0604020202020204" pitchFamily="34" charset="0"/>
                        <a:cs typeface="Arial" panose="020B0604020202020204" pitchFamily="34" charset="0"/>
                      </a:endParaRPr>
                    </a:p>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et </a:t>
                      </a:r>
                      <a:endParaRPr lang="fr-FR" sz="1800">
                        <a:solidFill>
                          <a:schemeClr val="bg1"/>
                        </a:solidFill>
                        <a:effectLst/>
                        <a:latin typeface="Arial" panose="020B0604020202020204" pitchFamily="34" charset="0"/>
                        <a:cs typeface="Arial" panose="020B0604020202020204" pitchFamily="34" charset="0"/>
                      </a:endParaRPr>
                    </a:p>
                    <a:p>
                      <a:pPr hangingPunct="0">
                        <a:spcBef>
                          <a:spcPts val="600"/>
                        </a:spcBef>
                        <a:spcAft>
                          <a:spcPts val="0"/>
                        </a:spcAft>
                      </a:pPr>
                      <a:r>
                        <a:rPr lang="fr-FR" sz="1600">
                          <a:solidFill>
                            <a:schemeClr val="bg1"/>
                          </a:solidFill>
                          <a:effectLst/>
                          <a:latin typeface="Arial" panose="020B0604020202020204" pitchFamily="34" charset="0"/>
                          <a:cs typeface="Arial" panose="020B0604020202020204" pitchFamily="34" charset="0"/>
                        </a:rPr>
                        <a:t>Dernière annuité</a:t>
                      </a:r>
                      <a:endParaRPr lang="fr-FR" sz="18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La 1</a:t>
                      </a:r>
                      <a:r>
                        <a:rPr lang="fr-FR" sz="1600" baseline="30000" dirty="0">
                          <a:solidFill>
                            <a:schemeClr val="bg1"/>
                          </a:solidFill>
                          <a:effectLst/>
                          <a:latin typeface="Arial" panose="020B0604020202020204" pitchFamily="34" charset="0"/>
                          <a:cs typeface="Arial" panose="020B0604020202020204" pitchFamily="34" charset="0"/>
                        </a:rPr>
                        <a:t>ère</a:t>
                      </a:r>
                      <a:r>
                        <a:rPr lang="fr-FR" sz="1600" dirty="0">
                          <a:solidFill>
                            <a:schemeClr val="bg1"/>
                          </a:solidFill>
                          <a:effectLst/>
                          <a:latin typeface="Arial" panose="020B0604020202020204" pitchFamily="34" charset="0"/>
                          <a:cs typeface="Arial" panose="020B0604020202020204" pitchFamily="34" charset="0"/>
                        </a:rPr>
                        <a:t> et la dernière annuité sont calculées prorata temporis (proportionnelle au temps passé dans l’entreprise à partir du jours de la mise en service.</a:t>
                      </a:r>
                      <a:endParaRPr lang="fr-FR" sz="1800" b="1" dirty="0">
                        <a:solidFill>
                          <a:schemeClr val="bg1"/>
                        </a:solidFill>
                        <a:effectLst/>
                        <a:latin typeface="Arial" panose="020B0604020202020204" pitchFamily="34" charset="0"/>
                        <a:cs typeface="Arial" panose="020B0604020202020204" pitchFamily="34" charset="0"/>
                      </a:endParaRPr>
                    </a:p>
                  </a:txBody>
                  <a:tcPr marL="68580" marR="68580" marT="0" marB="0" anchor="ctr"/>
                </a:tc>
                <a:tc>
                  <a:txBody>
                    <a:bodyPr/>
                    <a:lstStyle/>
                    <a:p>
                      <a:pPr hangingPunct="0">
                        <a:spcBef>
                          <a:spcPts val="600"/>
                        </a:spcBef>
                        <a:spcAft>
                          <a:spcPts val="0"/>
                        </a:spcAft>
                      </a:pPr>
                      <a:r>
                        <a:rPr lang="fr-FR" sz="1600" b="1" dirty="0">
                          <a:solidFill>
                            <a:schemeClr val="bg1"/>
                          </a:solidFill>
                          <a:effectLst/>
                          <a:latin typeface="Arial" panose="020B0604020202020204" pitchFamily="34" charset="0"/>
                          <a:cs typeface="Arial" panose="020B0604020202020204" pitchFamily="34" charset="0"/>
                        </a:rPr>
                        <a:t>1</a:t>
                      </a:r>
                      <a:r>
                        <a:rPr lang="fr-FR" sz="1600" b="1" baseline="30000" dirty="0">
                          <a:solidFill>
                            <a:schemeClr val="bg1"/>
                          </a:solidFill>
                          <a:effectLst/>
                          <a:latin typeface="Arial" panose="020B0604020202020204" pitchFamily="34" charset="0"/>
                          <a:cs typeface="Arial" panose="020B0604020202020204" pitchFamily="34" charset="0"/>
                        </a:rPr>
                        <a:t>ère</a:t>
                      </a:r>
                      <a:r>
                        <a:rPr lang="fr-FR" sz="1600" b="1" dirty="0">
                          <a:solidFill>
                            <a:schemeClr val="bg1"/>
                          </a:solidFill>
                          <a:effectLst/>
                          <a:latin typeface="Arial" panose="020B0604020202020204" pitchFamily="34" charset="0"/>
                          <a:cs typeface="Arial" panose="020B0604020202020204" pitchFamily="34" charset="0"/>
                        </a:rPr>
                        <a:t> annuité </a:t>
                      </a:r>
                      <a:endParaRPr lang="fr-FR" sz="1800" b="1" dirty="0">
                        <a:solidFill>
                          <a:schemeClr val="bg1"/>
                        </a:solidFill>
                        <a:effectLst/>
                        <a:latin typeface="Arial" panose="020B0604020202020204" pitchFamily="34" charset="0"/>
                        <a:cs typeface="Arial" panose="020B0604020202020204" pitchFamily="34" charset="0"/>
                      </a:endParaRPr>
                    </a:p>
                    <a:p>
                      <a:pPr marL="342900" lvl="0" indent="-342900" hangingPunct="0">
                        <a:spcBef>
                          <a:spcPts val="600"/>
                        </a:spcBef>
                        <a:spcAft>
                          <a:spcPts val="0"/>
                        </a:spcAft>
                        <a:buFont typeface="Arial" panose="020B0604020202020204" pitchFamily="34" charset="0"/>
                        <a:buChar char="-"/>
                      </a:pPr>
                      <a:r>
                        <a:rPr lang="fr-FR" sz="1600" dirty="0">
                          <a:solidFill>
                            <a:schemeClr val="bg1"/>
                          </a:solidFill>
                          <a:effectLst/>
                          <a:latin typeface="Arial" panose="020B0604020202020204" pitchFamily="34" charset="0"/>
                          <a:cs typeface="Arial" panose="020B0604020202020204" pitchFamily="34" charset="0"/>
                        </a:rPr>
                        <a:t>Durée : du 15/4 au 31/12 = (8x30+15) = 255 jours</a:t>
                      </a:r>
                      <a:endParaRPr lang="fr-FR" sz="1800" dirty="0">
                        <a:solidFill>
                          <a:schemeClr val="bg1"/>
                        </a:solidFill>
                        <a:effectLst/>
                        <a:latin typeface="Arial" panose="020B0604020202020204" pitchFamily="34" charset="0"/>
                        <a:cs typeface="Arial" panose="020B0604020202020204" pitchFamily="34" charset="0"/>
                      </a:endParaRPr>
                    </a:p>
                    <a:p>
                      <a:pPr marL="342900" lvl="0" indent="-342900" hangingPunct="0">
                        <a:spcBef>
                          <a:spcPts val="600"/>
                        </a:spcBef>
                        <a:spcAft>
                          <a:spcPts val="0"/>
                        </a:spcAft>
                        <a:buFont typeface="Arial" panose="020B0604020202020204" pitchFamily="34" charset="0"/>
                        <a:buChar char="-"/>
                      </a:pPr>
                      <a:r>
                        <a:rPr lang="fr-FR" sz="1600" dirty="0">
                          <a:solidFill>
                            <a:schemeClr val="bg1"/>
                          </a:solidFill>
                          <a:effectLst/>
                          <a:latin typeface="Arial" panose="020B0604020202020204" pitchFamily="34" charset="0"/>
                          <a:cs typeface="Arial" panose="020B0604020202020204" pitchFamily="34" charset="0"/>
                        </a:rPr>
                        <a:t>Annuité = 3 840 x 255 / 360 = 2 720 €</a:t>
                      </a:r>
                      <a:endParaRPr lang="fr-FR" sz="1800" dirty="0">
                        <a:solidFill>
                          <a:schemeClr val="bg1"/>
                        </a:solidFill>
                        <a:effectLst/>
                        <a:latin typeface="Arial" panose="020B0604020202020204" pitchFamily="34" charset="0"/>
                        <a:cs typeface="Arial" panose="020B0604020202020204" pitchFamily="34" charset="0"/>
                      </a:endParaRPr>
                    </a:p>
                    <a:p>
                      <a:pPr hangingPunct="0">
                        <a:spcBef>
                          <a:spcPts val="300"/>
                        </a:spcBef>
                        <a:spcAft>
                          <a:spcPts val="0"/>
                        </a:spcAft>
                      </a:pPr>
                      <a:r>
                        <a:rPr lang="fr-FR" sz="1600" b="1" dirty="0">
                          <a:solidFill>
                            <a:schemeClr val="bg1"/>
                          </a:solidFill>
                          <a:effectLst/>
                          <a:latin typeface="Arial" panose="020B0604020202020204" pitchFamily="34" charset="0"/>
                          <a:cs typeface="Arial" panose="020B0604020202020204" pitchFamily="34" charset="0"/>
                        </a:rPr>
                        <a:t>Dernière annuité</a:t>
                      </a:r>
                      <a:endParaRPr lang="fr-FR" sz="1800" b="1" dirty="0">
                        <a:solidFill>
                          <a:schemeClr val="bg1"/>
                        </a:solidFill>
                        <a:effectLst/>
                        <a:latin typeface="Arial" panose="020B0604020202020204" pitchFamily="34" charset="0"/>
                        <a:cs typeface="Arial" panose="020B0604020202020204" pitchFamily="34" charset="0"/>
                      </a:endParaRPr>
                    </a:p>
                    <a:p>
                      <a:pPr marL="342900" lvl="0" indent="-342900" hangingPunct="0">
                        <a:spcBef>
                          <a:spcPts val="600"/>
                        </a:spcBef>
                        <a:spcAft>
                          <a:spcPts val="0"/>
                        </a:spcAft>
                        <a:buFont typeface="Arial" panose="020B0604020202020204" pitchFamily="34" charset="0"/>
                        <a:buChar char="-"/>
                      </a:pPr>
                      <a:r>
                        <a:rPr lang="fr-FR" sz="1600" dirty="0">
                          <a:solidFill>
                            <a:schemeClr val="bg1"/>
                          </a:solidFill>
                          <a:effectLst/>
                          <a:latin typeface="Arial" panose="020B0604020202020204" pitchFamily="34" charset="0"/>
                          <a:cs typeface="Arial" panose="020B0604020202020204" pitchFamily="34" charset="0"/>
                        </a:rPr>
                        <a:t>Durée : du 31/12 au 15/4 = (3x30+15) = 105 jours</a:t>
                      </a:r>
                      <a:endParaRPr lang="fr-FR" sz="1800" dirty="0">
                        <a:solidFill>
                          <a:schemeClr val="bg1"/>
                        </a:solidFill>
                        <a:effectLst/>
                        <a:latin typeface="Arial" panose="020B0604020202020204" pitchFamily="34" charset="0"/>
                        <a:cs typeface="Arial" panose="020B0604020202020204" pitchFamily="34" charset="0"/>
                      </a:endParaRPr>
                    </a:p>
                    <a:p>
                      <a:pPr marL="342900" lvl="0" indent="-342900" hangingPunct="0">
                        <a:spcBef>
                          <a:spcPts val="600"/>
                        </a:spcBef>
                        <a:spcAft>
                          <a:spcPts val="0"/>
                        </a:spcAft>
                        <a:buFont typeface="Arial" panose="020B0604020202020204" pitchFamily="34" charset="0"/>
                        <a:buChar char="-"/>
                      </a:pPr>
                      <a:r>
                        <a:rPr lang="fr-FR" sz="1600" dirty="0">
                          <a:solidFill>
                            <a:schemeClr val="bg1"/>
                          </a:solidFill>
                          <a:effectLst/>
                          <a:latin typeface="Arial" panose="020B0604020202020204" pitchFamily="34" charset="0"/>
                          <a:cs typeface="Arial" panose="020B0604020202020204" pitchFamily="34" charset="0"/>
                        </a:rPr>
                        <a:t>Annuité = 3 840 x 105 / 360 = 1 120 €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381865338"/>
                  </a:ext>
                </a:extLst>
              </a:tr>
            </a:tbl>
          </a:graphicData>
        </a:graphic>
      </p:graphicFrame>
    </p:spTree>
    <p:extLst>
      <p:ext uri="{BB962C8B-B14F-4D97-AF65-F5344CB8AC3E}">
        <p14:creationId xmlns:p14="http://schemas.microsoft.com/office/powerpoint/2010/main" val="2802680192"/>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0FDE46-8E70-4DD5-A9BA-C9FEA87C733E}"/>
              </a:ext>
            </a:extLst>
          </p:cNvPr>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5.2. Plan d’amortissement linéaire </a:t>
            </a:r>
          </a:p>
        </p:txBody>
      </p:sp>
      <p:graphicFrame>
        <p:nvGraphicFramePr>
          <p:cNvPr id="2" name="Tableau 1">
            <a:extLst>
              <a:ext uri="{FF2B5EF4-FFF2-40B4-BE49-F238E27FC236}">
                <a16:creationId xmlns:a16="http://schemas.microsoft.com/office/drawing/2014/main" id="{037D0F87-BF3A-4AA2-AB1B-468209F8FCE7}"/>
              </a:ext>
            </a:extLst>
          </p:cNvPr>
          <p:cNvGraphicFramePr>
            <a:graphicFrameLocks noGrp="1"/>
          </p:cNvGraphicFramePr>
          <p:nvPr>
            <p:extLst>
              <p:ext uri="{D42A27DB-BD31-4B8C-83A1-F6EECF244321}">
                <p14:modId xmlns:p14="http://schemas.microsoft.com/office/powerpoint/2010/main" val="2995587"/>
              </p:ext>
            </p:extLst>
          </p:nvPr>
        </p:nvGraphicFramePr>
        <p:xfrm>
          <a:off x="1414790" y="1492249"/>
          <a:ext cx="9794122" cy="4370318"/>
        </p:xfrm>
        <a:graphic>
          <a:graphicData uri="http://schemas.openxmlformats.org/drawingml/2006/table">
            <a:tbl>
              <a:tblPr firstRow="1" firstCol="1" bandRow="1">
                <a:tableStyleId>{5C22544A-7EE6-4342-B048-85BDC9FD1C3A}</a:tableStyleId>
              </a:tblPr>
              <a:tblGrid>
                <a:gridCol w="1036218">
                  <a:extLst>
                    <a:ext uri="{9D8B030D-6E8A-4147-A177-3AD203B41FA5}">
                      <a16:colId xmlns:a16="http://schemas.microsoft.com/office/drawing/2014/main" val="1402368066"/>
                    </a:ext>
                  </a:extLst>
                </a:gridCol>
                <a:gridCol w="1696342">
                  <a:extLst>
                    <a:ext uri="{9D8B030D-6E8A-4147-A177-3AD203B41FA5}">
                      <a16:colId xmlns:a16="http://schemas.microsoft.com/office/drawing/2014/main" val="3717422031"/>
                    </a:ext>
                  </a:extLst>
                </a:gridCol>
                <a:gridCol w="1694384">
                  <a:extLst>
                    <a:ext uri="{9D8B030D-6E8A-4147-A177-3AD203B41FA5}">
                      <a16:colId xmlns:a16="http://schemas.microsoft.com/office/drawing/2014/main" val="3900346988"/>
                    </a:ext>
                  </a:extLst>
                </a:gridCol>
                <a:gridCol w="1713971">
                  <a:extLst>
                    <a:ext uri="{9D8B030D-6E8A-4147-A177-3AD203B41FA5}">
                      <a16:colId xmlns:a16="http://schemas.microsoft.com/office/drawing/2014/main" val="3675709784"/>
                    </a:ext>
                  </a:extLst>
                </a:gridCol>
                <a:gridCol w="1731600">
                  <a:extLst>
                    <a:ext uri="{9D8B030D-6E8A-4147-A177-3AD203B41FA5}">
                      <a16:colId xmlns:a16="http://schemas.microsoft.com/office/drawing/2014/main" val="880612408"/>
                    </a:ext>
                  </a:extLst>
                </a:gridCol>
                <a:gridCol w="1921607">
                  <a:extLst>
                    <a:ext uri="{9D8B030D-6E8A-4147-A177-3AD203B41FA5}">
                      <a16:colId xmlns:a16="http://schemas.microsoft.com/office/drawing/2014/main" val="4293836982"/>
                    </a:ext>
                  </a:extLst>
                </a:gridCol>
              </a:tblGrid>
              <a:tr h="858442">
                <a:tc gridSpan="6">
                  <a:txBody>
                    <a:bodyPr/>
                    <a:lstStyle/>
                    <a:p>
                      <a:pPr algn="ctr" fontAlgn="auto" hangingPunct="1">
                        <a:spcBef>
                          <a:spcPts val="600"/>
                        </a:spcBef>
                        <a:spcAft>
                          <a:spcPts val="600"/>
                        </a:spcAft>
                      </a:pPr>
                      <a:r>
                        <a:rPr lang="fr-FR" sz="2000" dirty="0">
                          <a:solidFill>
                            <a:schemeClr val="bg1"/>
                          </a:solidFill>
                          <a:effectLst/>
                          <a:latin typeface="Arial" panose="020B0604020202020204" pitchFamily="34" charset="0"/>
                          <a:cs typeface="Arial" panose="020B0604020202020204" pitchFamily="34" charset="0"/>
                        </a:rPr>
                        <a:t>Tableau (ou plan) d'amortissement linéaire de la machine</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295761165"/>
                  </a:ext>
                </a:extLst>
              </a:tr>
              <a:tr h="801715">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Date</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Valeur acquisition</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Base amortissable</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Annuités</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Annuités cumulés</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Valeur nette comptable *</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019208449"/>
                  </a:ext>
                </a:extLst>
              </a:tr>
              <a:tr h="400858">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2 720,00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2 720,00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18 480,00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130875999"/>
                  </a:ext>
                </a:extLst>
              </a:tr>
              <a:tr h="400858">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N+1</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3 840,00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6 560,00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14 640,00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507839984"/>
                  </a:ext>
                </a:extLst>
              </a:tr>
              <a:tr h="401071">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N+2</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3 840,00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10 400,00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10 800,00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550376808"/>
                  </a:ext>
                </a:extLst>
              </a:tr>
              <a:tr h="400858">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N+3</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3 840,00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14 240,00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6 960,00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003044125"/>
                  </a:ext>
                </a:extLst>
              </a:tr>
              <a:tr h="400858">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N+4</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3 840,00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18 080,00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3 120,00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1605579046"/>
                  </a:ext>
                </a:extLst>
              </a:tr>
              <a:tr h="247925">
                <a:tc>
                  <a:txBody>
                    <a:bodyPr/>
                    <a:lstStyle/>
                    <a:p>
                      <a:pPr algn="ctr" fontAlgn="auto" hangingPunct="1">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N+5</a:t>
                      </a:r>
                      <a:endParaRPr lang="fr-FR"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21 200,00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hangingPunct="0">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1 120,00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19 200,00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2000">
                          <a:effectLst/>
                          <a:latin typeface="Arial" panose="020B0604020202020204" pitchFamily="34" charset="0"/>
                          <a:cs typeface="Arial" panose="020B0604020202020204" pitchFamily="34" charset="0"/>
                        </a:rPr>
                        <a:t>2 000,00</a:t>
                      </a:r>
                      <a:endParaRPr lang="fr-FR" sz="20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1516155986"/>
                  </a:ext>
                </a:extLst>
              </a:tr>
              <a:tr h="400858">
                <a:tc gridSpan="6">
                  <a:txBody>
                    <a:bodyPr/>
                    <a:lstStyle/>
                    <a:p>
                      <a:pPr hangingPunct="0">
                        <a:spcBef>
                          <a:spcPts val="600"/>
                        </a:spcBef>
                        <a:spcAft>
                          <a:spcPts val="0"/>
                        </a:spcAft>
                      </a:pPr>
                      <a:r>
                        <a:rPr lang="fr-FR" sz="2000" i="1" dirty="0">
                          <a:effectLst/>
                          <a:latin typeface="Arial" panose="020B0604020202020204" pitchFamily="34" charset="0"/>
                          <a:cs typeface="Arial" panose="020B0604020202020204" pitchFamily="34" charset="0"/>
                        </a:rPr>
                        <a:t>* </a:t>
                      </a:r>
                      <a:r>
                        <a:rPr lang="fr-FR" sz="2000" b="0" i="1" dirty="0">
                          <a:effectLst/>
                          <a:latin typeface="Arial" panose="020B0604020202020204" pitchFamily="34" charset="0"/>
                          <a:cs typeface="Arial" panose="020B0604020202020204" pitchFamily="34" charset="0"/>
                        </a:rPr>
                        <a:t>Valeur nette comptable (VNC) = valeur acquisition – annuités cumulées </a:t>
                      </a:r>
                      <a:endParaRPr lang="fr-FR" sz="2000" b="0" i="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704268644"/>
                  </a:ext>
                </a:extLst>
              </a:tr>
            </a:tbl>
          </a:graphicData>
        </a:graphic>
      </p:graphicFrame>
    </p:spTree>
    <p:extLst>
      <p:ext uri="{BB962C8B-B14F-4D97-AF65-F5344CB8AC3E}">
        <p14:creationId xmlns:p14="http://schemas.microsoft.com/office/powerpoint/2010/main" val="243607606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0223B3E-8FFA-4CD2-A5BF-BFD38565009D}"/>
              </a:ext>
            </a:extLst>
          </p:cNvPr>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5.3. Amortissement en unités d’</a:t>
            </a:r>
            <a:r>
              <a:rPr lang="fr-FR" sz="2800" b="1" dirty="0" err="1">
                <a:latin typeface="Arial" panose="020B0604020202020204" pitchFamily="34" charset="0"/>
                <a:cs typeface="Times New Roman" panose="02020603050405020304" pitchFamily="18" charset="0"/>
              </a:rPr>
              <a:t>oeuvre</a:t>
            </a:r>
            <a:r>
              <a:rPr lang="fr-FR" sz="2800" b="1" dirty="0">
                <a:latin typeface="Arial" panose="020B0604020202020204" pitchFamily="34" charset="0"/>
                <a:cs typeface="Times New Roman" panose="02020603050405020304" pitchFamily="18" charset="0"/>
              </a:rPr>
              <a:t> </a:t>
            </a:r>
          </a:p>
        </p:txBody>
      </p:sp>
      <p:sp>
        <p:nvSpPr>
          <p:cNvPr id="5" name="Rectangle 4">
            <a:extLst>
              <a:ext uri="{FF2B5EF4-FFF2-40B4-BE49-F238E27FC236}">
                <a16:creationId xmlns:a16="http://schemas.microsoft.com/office/drawing/2014/main" id="{D5FA828C-78F5-4E52-89DE-3436F18BA8FE}"/>
              </a:ext>
            </a:extLst>
          </p:cNvPr>
          <p:cNvSpPr/>
          <p:nvPr/>
        </p:nvSpPr>
        <p:spPr>
          <a:xfrm>
            <a:off x="815662" y="929373"/>
            <a:ext cx="10328855" cy="830997"/>
          </a:xfrm>
          <a:prstGeom prst="rect">
            <a:avLst/>
          </a:prstGeom>
        </p:spPr>
        <p:txBody>
          <a:bodyPr wrap="square">
            <a:spAutoFit/>
          </a:bodyPr>
          <a:lstStyle/>
          <a:p>
            <a:pPr algn="ctr" hangingPunct="0">
              <a:spcBef>
                <a:spcPts val="600"/>
              </a:spcBef>
              <a:spcAft>
                <a:spcPts val="600"/>
              </a:spcAft>
            </a:pPr>
            <a:r>
              <a:rPr lang="fr-FR" sz="2400" dirty="0">
                <a:latin typeface="Arial" panose="020B0604020202020204" pitchFamily="34" charset="0"/>
                <a:ea typeface="Times New Roman" panose="02020603050405020304" pitchFamily="18" charset="0"/>
                <a:cs typeface="Arial" panose="020B0604020202020204" pitchFamily="34" charset="0"/>
              </a:rPr>
              <a:t>La dépréciation est proportionnelle à l’utilisation qui est faite du bien. L’utilisation est exprimée en unité d’œuvre.</a:t>
            </a:r>
            <a:endParaRPr lang="fr-FR" sz="2400"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8" name="Tableau 7">
            <a:extLst>
              <a:ext uri="{FF2B5EF4-FFF2-40B4-BE49-F238E27FC236}">
                <a16:creationId xmlns:a16="http://schemas.microsoft.com/office/drawing/2014/main" id="{759A4877-0B07-4953-9AD5-315D0182FE67}"/>
              </a:ext>
            </a:extLst>
          </p:cNvPr>
          <p:cNvGraphicFramePr>
            <a:graphicFrameLocks noGrp="1"/>
          </p:cNvGraphicFramePr>
          <p:nvPr>
            <p:extLst>
              <p:ext uri="{D42A27DB-BD31-4B8C-83A1-F6EECF244321}">
                <p14:modId xmlns:p14="http://schemas.microsoft.com/office/powerpoint/2010/main" val="2571672012"/>
              </p:ext>
            </p:extLst>
          </p:nvPr>
        </p:nvGraphicFramePr>
        <p:xfrm>
          <a:off x="661115" y="2172970"/>
          <a:ext cx="10424048" cy="3722594"/>
        </p:xfrm>
        <a:graphic>
          <a:graphicData uri="http://schemas.openxmlformats.org/drawingml/2006/table">
            <a:tbl>
              <a:tblPr firstRow="1" firstCol="1" bandRow="1">
                <a:tableStyleId>{5C22544A-7EE6-4342-B048-85BDC9FD1C3A}</a:tableStyleId>
              </a:tblPr>
              <a:tblGrid>
                <a:gridCol w="3052293">
                  <a:extLst>
                    <a:ext uri="{9D8B030D-6E8A-4147-A177-3AD203B41FA5}">
                      <a16:colId xmlns:a16="http://schemas.microsoft.com/office/drawing/2014/main" val="2025601917"/>
                    </a:ext>
                  </a:extLst>
                </a:gridCol>
                <a:gridCol w="1287888">
                  <a:extLst>
                    <a:ext uri="{9D8B030D-6E8A-4147-A177-3AD203B41FA5}">
                      <a16:colId xmlns:a16="http://schemas.microsoft.com/office/drawing/2014/main" val="3525230780"/>
                    </a:ext>
                  </a:extLst>
                </a:gridCol>
                <a:gridCol w="585801">
                  <a:extLst>
                    <a:ext uri="{9D8B030D-6E8A-4147-A177-3AD203B41FA5}">
                      <a16:colId xmlns:a16="http://schemas.microsoft.com/office/drawing/2014/main" val="3373790646"/>
                    </a:ext>
                  </a:extLst>
                </a:gridCol>
                <a:gridCol w="822114">
                  <a:extLst>
                    <a:ext uri="{9D8B030D-6E8A-4147-A177-3AD203B41FA5}">
                      <a16:colId xmlns:a16="http://schemas.microsoft.com/office/drawing/2014/main" val="1427800062"/>
                    </a:ext>
                  </a:extLst>
                </a:gridCol>
                <a:gridCol w="871645">
                  <a:extLst>
                    <a:ext uri="{9D8B030D-6E8A-4147-A177-3AD203B41FA5}">
                      <a16:colId xmlns:a16="http://schemas.microsoft.com/office/drawing/2014/main" val="148968445"/>
                    </a:ext>
                  </a:extLst>
                </a:gridCol>
                <a:gridCol w="715789">
                  <a:extLst>
                    <a:ext uri="{9D8B030D-6E8A-4147-A177-3AD203B41FA5}">
                      <a16:colId xmlns:a16="http://schemas.microsoft.com/office/drawing/2014/main" val="2472578073"/>
                    </a:ext>
                  </a:extLst>
                </a:gridCol>
                <a:gridCol w="774723">
                  <a:extLst>
                    <a:ext uri="{9D8B030D-6E8A-4147-A177-3AD203B41FA5}">
                      <a16:colId xmlns:a16="http://schemas.microsoft.com/office/drawing/2014/main" val="2268661318"/>
                    </a:ext>
                  </a:extLst>
                </a:gridCol>
                <a:gridCol w="982232">
                  <a:extLst>
                    <a:ext uri="{9D8B030D-6E8A-4147-A177-3AD203B41FA5}">
                      <a16:colId xmlns:a16="http://schemas.microsoft.com/office/drawing/2014/main" val="3880203048"/>
                    </a:ext>
                  </a:extLst>
                </a:gridCol>
                <a:gridCol w="1331563">
                  <a:extLst>
                    <a:ext uri="{9D8B030D-6E8A-4147-A177-3AD203B41FA5}">
                      <a16:colId xmlns:a16="http://schemas.microsoft.com/office/drawing/2014/main" val="841820898"/>
                    </a:ext>
                  </a:extLst>
                </a:gridCol>
              </a:tblGrid>
              <a:tr h="2782645">
                <a:tc gridSpan="5">
                  <a:txBody>
                    <a:bodyPr/>
                    <a:lstStyle/>
                    <a:p>
                      <a:pPr hangingPunct="0">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Exemple : machine à remplir des canettes, </a:t>
                      </a:r>
                    </a:p>
                    <a:p>
                      <a:pPr marL="342900" lvl="0" indent="-342900" hangingPunct="0">
                        <a:spcBef>
                          <a:spcPts val="600"/>
                        </a:spcBef>
                        <a:spcAft>
                          <a:spcPts val="0"/>
                        </a:spcAft>
                        <a:buFont typeface="Arial" panose="020B0604020202020204" pitchFamily="34" charset="0"/>
                        <a:buChar char="-"/>
                      </a:pPr>
                      <a:r>
                        <a:rPr lang="fr-FR" sz="1800" dirty="0">
                          <a:solidFill>
                            <a:schemeClr val="bg1"/>
                          </a:solidFill>
                          <a:effectLst/>
                          <a:latin typeface="Arial" panose="020B0604020202020204" pitchFamily="34" charset="0"/>
                          <a:cs typeface="Arial" panose="020B0604020202020204" pitchFamily="34" charset="0"/>
                        </a:rPr>
                        <a:t>Valeur acquisition : 21 200 €</a:t>
                      </a:r>
                    </a:p>
                    <a:p>
                      <a:pPr marL="342900" lvl="0" indent="-342900" hangingPunct="0">
                        <a:spcBef>
                          <a:spcPts val="600"/>
                        </a:spcBef>
                        <a:spcAft>
                          <a:spcPts val="0"/>
                        </a:spcAft>
                        <a:buFont typeface="Arial" panose="020B0604020202020204" pitchFamily="34" charset="0"/>
                        <a:buChar char="-"/>
                      </a:pPr>
                      <a:r>
                        <a:rPr lang="fr-FR" sz="1800" dirty="0">
                          <a:solidFill>
                            <a:schemeClr val="bg1"/>
                          </a:solidFill>
                          <a:effectLst/>
                          <a:latin typeface="Arial" panose="020B0604020202020204" pitchFamily="34" charset="0"/>
                          <a:cs typeface="Arial" panose="020B0604020202020204" pitchFamily="34" charset="0"/>
                        </a:rPr>
                        <a:t>Date de l’achat : le 20/02/20xx, </a:t>
                      </a:r>
                    </a:p>
                    <a:p>
                      <a:pPr marL="342900" lvl="0" indent="-342900" hangingPunct="0">
                        <a:spcBef>
                          <a:spcPts val="600"/>
                        </a:spcBef>
                        <a:spcAft>
                          <a:spcPts val="0"/>
                        </a:spcAft>
                        <a:buFont typeface="Arial" panose="020B0604020202020204" pitchFamily="34" charset="0"/>
                        <a:buChar char="-"/>
                      </a:pPr>
                      <a:r>
                        <a:rPr lang="fr-FR" sz="1800" dirty="0">
                          <a:solidFill>
                            <a:schemeClr val="bg1"/>
                          </a:solidFill>
                          <a:effectLst/>
                          <a:latin typeface="Arial" panose="020B0604020202020204" pitchFamily="34" charset="0"/>
                          <a:cs typeface="Arial" panose="020B0604020202020204" pitchFamily="34" charset="0"/>
                        </a:rPr>
                        <a:t>Date de mise en service dans le service production : le 15/04/20xx, </a:t>
                      </a:r>
                    </a:p>
                    <a:p>
                      <a:pPr marL="342900" lvl="0" indent="-342900" hangingPunct="0">
                        <a:spcBef>
                          <a:spcPts val="600"/>
                        </a:spcBef>
                        <a:spcAft>
                          <a:spcPts val="0"/>
                        </a:spcAft>
                        <a:buFont typeface="Arial" panose="020B0604020202020204" pitchFamily="34" charset="0"/>
                        <a:buChar char="-"/>
                      </a:pPr>
                      <a:r>
                        <a:rPr lang="fr-FR" sz="1800" dirty="0">
                          <a:solidFill>
                            <a:schemeClr val="bg1"/>
                          </a:solidFill>
                          <a:effectLst/>
                          <a:latin typeface="Arial" panose="020B0604020202020204" pitchFamily="34" charset="0"/>
                          <a:cs typeface="Arial" panose="020B0604020202020204" pitchFamily="34" charset="0"/>
                        </a:rPr>
                        <a:t>Durée d’utilisation prévisionnelle : 5 ans</a:t>
                      </a:r>
                    </a:p>
                    <a:p>
                      <a:pPr marL="342900" lvl="0" indent="-342900" hangingPunct="0">
                        <a:spcBef>
                          <a:spcPts val="600"/>
                        </a:spcBef>
                        <a:spcAft>
                          <a:spcPts val="0"/>
                        </a:spcAft>
                        <a:buFont typeface="Arial" panose="020B0604020202020204" pitchFamily="34" charset="0"/>
                        <a:buChar char="-"/>
                      </a:pPr>
                      <a:r>
                        <a:rPr lang="fr-FR" sz="1800" dirty="0">
                          <a:solidFill>
                            <a:schemeClr val="bg1"/>
                          </a:solidFill>
                          <a:effectLst/>
                          <a:latin typeface="Arial" panose="020B0604020202020204" pitchFamily="34" charset="0"/>
                          <a:cs typeface="Arial" panose="020B0604020202020204" pitchFamily="34" charset="0"/>
                        </a:rPr>
                        <a:t>Prix de revente estimé au terme des 5 ans : 2 000 €.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Prix d'achat net HT</a:t>
                      </a:r>
                    </a:p>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Frais d'installation </a:t>
                      </a:r>
                    </a:p>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Tests</a:t>
                      </a:r>
                    </a:p>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Frais de transport</a:t>
                      </a:r>
                    </a:p>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Net HT </a:t>
                      </a:r>
                    </a:p>
                    <a:p>
                      <a:pP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TVA 20 %</a:t>
                      </a:r>
                    </a:p>
                    <a:p>
                      <a:pPr hangingPunct="0">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TTC à payer</a:t>
                      </a:r>
                      <a:endParaRPr lang="fr-FR" dirty="0">
                        <a:solidFill>
                          <a:schemeClr val="bg1"/>
                        </a:solidFill>
                      </a:endParaRPr>
                    </a:p>
                  </a:txBody>
                  <a:tcPr marL="65218" marR="65218" marT="0" marB="0"/>
                </a:tc>
                <a:tc hMerge="1">
                  <a:txBody>
                    <a:bodyPr/>
                    <a:lstStyle/>
                    <a:p>
                      <a:endParaRPr lang="fr-FR"/>
                    </a:p>
                  </a:txBody>
                  <a:tcPr/>
                </a:tc>
                <a:tc hMerge="1">
                  <a:txBody>
                    <a:bodyPr/>
                    <a:lstStyle/>
                    <a:p>
                      <a:endParaRPr lang="fr-FR"/>
                    </a:p>
                  </a:txBody>
                  <a:tcPr/>
                </a:tc>
                <a:tc>
                  <a:txBody>
                    <a:bodyPr/>
                    <a:lstStyle/>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19 800,00</a:t>
                      </a: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500,00</a:t>
                      </a: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300,00     </a:t>
                      </a:r>
                    </a:p>
                    <a:p>
                      <a:pPr algn="r" fontAlgn="auto" hangingPunct="1">
                        <a:spcBef>
                          <a:spcPts val="600"/>
                        </a:spcBef>
                        <a:spcAft>
                          <a:spcPts val="0"/>
                        </a:spcAft>
                      </a:pPr>
                      <a:r>
                        <a:rPr lang="fr-FR" sz="1800" u="sng" dirty="0">
                          <a:solidFill>
                            <a:schemeClr val="bg1"/>
                          </a:solidFill>
                          <a:effectLst/>
                          <a:latin typeface="Arial" panose="020B0604020202020204" pitchFamily="34" charset="0"/>
                          <a:cs typeface="Arial" panose="020B0604020202020204" pitchFamily="34" charset="0"/>
                        </a:rPr>
                        <a:t>600,00</a:t>
                      </a:r>
                      <a:endParaRPr lang="fr-FR" sz="1800" dirty="0">
                        <a:solidFill>
                          <a:schemeClr val="bg1"/>
                        </a:solidFill>
                        <a:effectLst/>
                        <a:latin typeface="Arial" panose="020B0604020202020204" pitchFamily="34" charset="0"/>
                        <a:cs typeface="Arial" panose="020B0604020202020204" pitchFamily="34" charset="0"/>
                      </a:endParaRPr>
                    </a:p>
                    <a:p>
                      <a:pPr algn="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21 200,00</a:t>
                      </a:r>
                    </a:p>
                    <a:p>
                      <a:pPr algn="r" fontAlgn="auto" hangingPunct="1">
                        <a:spcBef>
                          <a:spcPts val="600"/>
                        </a:spcBef>
                        <a:spcAft>
                          <a:spcPts val="0"/>
                        </a:spcAft>
                      </a:pPr>
                      <a:r>
                        <a:rPr lang="fr-FR" sz="1800" u="sng" dirty="0">
                          <a:solidFill>
                            <a:schemeClr val="bg1"/>
                          </a:solidFill>
                          <a:effectLst/>
                          <a:latin typeface="Arial" panose="020B0604020202020204" pitchFamily="34" charset="0"/>
                          <a:cs typeface="Arial" panose="020B0604020202020204" pitchFamily="34" charset="0"/>
                        </a:rPr>
                        <a:t>  4 240,00</a:t>
                      </a:r>
                      <a:endParaRPr lang="fr-FR" sz="1800" dirty="0">
                        <a:solidFill>
                          <a:schemeClr val="bg1"/>
                        </a:solidFill>
                        <a:effectLst/>
                        <a:latin typeface="Arial" panose="020B0604020202020204" pitchFamily="34" charset="0"/>
                        <a:cs typeface="Arial" panose="020B0604020202020204" pitchFamily="34" charset="0"/>
                      </a:endParaRPr>
                    </a:p>
                    <a:p>
                      <a:pPr algn="r" hangingPunct="0">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25 440,00</a:t>
                      </a:r>
                    </a:p>
                    <a:p>
                      <a:pPr hangingPunct="0">
                        <a:spcBef>
                          <a:spcPts val="600"/>
                        </a:spcBef>
                        <a:spcAft>
                          <a:spcPts val="0"/>
                        </a:spcAft>
                      </a:pPr>
                      <a:r>
                        <a:rPr lang="fr-FR" sz="1800" dirty="0">
                          <a:effectLst/>
                          <a:latin typeface="Arial" panose="020B0604020202020204" pitchFamily="34" charset="0"/>
                          <a:cs typeface="Arial" panose="020B0604020202020204" pitchFamily="34" charset="0"/>
                        </a:rPr>
                        <a:t> </a:t>
                      </a:r>
                    </a:p>
                  </a:txBody>
                  <a:tcPr marL="65218" marR="65218" marT="0" marB="0"/>
                </a:tc>
                <a:extLst>
                  <a:ext uri="{0D108BD9-81ED-4DB2-BD59-A6C34878D82A}">
                    <a16:rowId xmlns:a16="http://schemas.microsoft.com/office/drawing/2014/main" val="1282197018"/>
                  </a:ext>
                </a:extLst>
              </a:tr>
              <a:tr h="391309">
                <a:tc rowSpan="2">
                  <a:txBody>
                    <a:bodyPr/>
                    <a:lstStyle/>
                    <a:p>
                      <a:pPr hangingPunct="0">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Nombre d’heures prévisionnel d’utilisation de la machine sur 5 ans</a:t>
                      </a:r>
                      <a:r>
                        <a:rPr lang="fr-FR" sz="1800" dirty="0">
                          <a:effectLst/>
                          <a:latin typeface="Arial" panose="020B0604020202020204" pitchFamily="34" charset="0"/>
                          <a:cs typeface="Arial" panose="020B0604020202020204" pitchFamily="34" charset="0"/>
                        </a:rPr>
                        <a:t>.</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hangingPunct="0">
                        <a:spcBef>
                          <a:spcPts val="600"/>
                        </a:spcBef>
                        <a:spcAft>
                          <a:spcPts val="0"/>
                        </a:spcAft>
                      </a:pPr>
                      <a:r>
                        <a:rPr lang="fr-FR" sz="1800">
                          <a:effectLst/>
                          <a:latin typeface="Arial" panose="020B0604020202020204" pitchFamily="34" charset="0"/>
                          <a:cs typeface="Arial" panose="020B0604020202020204" pitchFamily="34" charset="0"/>
                        </a:rPr>
                        <a:t>Exercices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N+1</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N+2</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N+3</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N+4</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N+5</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Total</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extLst>
                  <a:ext uri="{0D108BD9-81ED-4DB2-BD59-A6C34878D82A}">
                    <a16:rowId xmlns:a16="http://schemas.microsoft.com/office/drawing/2014/main" val="1931048274"/>
                  </a:ext>
                </a:extLst>
              </a:tr>
              <a:tr h="521746">
                <a:tc vMerge="1">
                  <a:txBody>
                    <a:bodyPr/>
                    <a:lstStyle/>
                    <a:p>
                      <a:endParaRPr lang="fr-FR"/>
                    </a:p>
                  </a:txBody>
                  <a:tcPr/>
                </a:tc>
                <a:tc>
                  <a:txBody>
                    <a:bodyPr/>
                    <a:lstStyle/>
                    <a:p>
                      <a:pPr hangingPunct="0">
                        <a:spcBef>
                          <a:spcPts val="600"/>
                        </a:spcBef>
                        <a:spcAft>
                          <a:spcPts val="0"/>
                        </a:spcAft>
                      </a:pPr>
                      <a:r>
                        <a:rPr lang="fr-FR" sz="1800" dirty="0">
                          <a:effectLst/>
                          <a:latin typeface="Arial" panose="020B0604020202020204" pitchFamily="34" charset="0"/>
                          <a:cs typeface="Arial" panose="020B0604020202020204" pitchFamily="34" charset="0"/>
                        </a:rPr>
                        <a:t>Heures machine</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algn="ctr" hangingPunct="0">
                        <a:spcBef>
                          <a:spcPts val="600"/>
                        </a:spcBef>
                        <a:spcAft>
                          <a:spcPts val="0"/>
                        </a:spcAft>
                      </a:pPr>
                      <a:r>
                        <a:rPr lang="fr-FR" sz="1800">
                          <a:effectLst/>
                          <a:latin typeface="Arial" panose="020B0604020202020204" pitchFamily="34" charset="0"/>
                          <a:cs typeface="Arial" panose="020B0604020202020204" pitchFamily="34" charset="0"/>
                        </a:rPr>
                        <a:t>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algn="ctr" hangingPunct="0">
                        <a:spcBef>
                          <a:spcPts val="600"/>
                        </a:spcBef>
                        <a:spcAft>
                          <a:spcPts val="0"/>
                        </a:spcAft>
                      </a:pPr>
                      <a:r>
                        <a:rPr lang="fr-FR" sz="1800">
                          <a:effectLst/>
                          <a:latin typeface="Arial" panose="020B0604020202020204" pitchFamily="34" charset="0"/>
                          <a:cs typeface="Arial" panose="020B0604020202020204" pitchFamily="34" charset="0"/>
                        </a:rPr>
                        <a:t>1 300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algn="ctr" hangingPunct="0">
                        <a:spcBef>
                          <a:spcPts val="600"/>
                        </a:spcBef>
                        <a:spcAft>
                          <a:spcPts val="0"/>
                        </a:spcAft>
                      </a:pPr>
                      <a:r>
                        <a:rPr lang="fr-FR" sz="1800">
                          <a:effectLst/>
                          <a:latin typeface="Arial" panose="020B0604020202020204" pitchFamily="34" charset="0"/>
                          <a:cs typeface="Arial" panose="020B0604020202020204" pitchFamily="34" charset="0"/>
                        </a:rPr>
                        <a:t>1 500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algn="ctr" hangingPunct="0">
                        <a:spcBef>
                          <a:spcPts val="600"/>
                        </a:spcBef>
                        <a:spcAft>
                          <a:spcPts val="0"/>
                        </a:spcAft>
                      </a:pPr>
                      <a:r>
                        <a:rPr lang="fr-FR" sz="1800">
                          <a:effectLst/>
                          <a:latin typeface="Arial" panose="020B0604020202020204" pitchFamily="34" charset="0"/>
                          <a:cs typeface="Arial" panose="020B0604020202020204" pitchFamily="34" charset="0"/>
                        </a:rPr>
                        <a:t>1 500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algn="ctr" hangingPunct="0">
                        <a:spcBef>
                          <a:spcPts val="600"/>
                        </a:spcBef>
                        <a:spcAft>
                          <a:spcPts val="0"/>
                        </a:spcAft>
                      </a:pPr>
                      <a:r>
                        <a:rPr lang="fr-FR" sz="1800">
                          <a:effectLst/>
                          <a:latin typeface="Arial" panose="020B0604020202020204" pitchFamily="34" charset="0"/>
                          <a:cs typeface="Arial" panose="020B0604020202020204" pitchFamily="34" charset="0"/>
                        </a:rPr>
                        <a:t>900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a:effectLst/>
                          <a:latin typeface="Arial" panose="020B0604020202020204" pitchFamily="34" charset="0"/>
                          <a:cs typeface="Arial" panose="020B0604020202020204" pitchFamily="34" charset="0"/>
                        </a:rPr>
                        <a:t>300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tc>
                  <a:txBody>
                    <a:bodyPr/>
                    <a:lstStyle/>
                    <a:p>
                      <a:pPr marL="270510" indent="-270510" algn="ctr" hangingPunct="0">
                        <a:spcBef>
                          <a:spcPts val="600"/>
                        </a:spcBef>
                        <a:spcAft>
                          <a:spcPts val="0"/>
                        </a:spcAft>
                      </a:pPr>
                      <a:r>
                        <a:rPr lang="fr-FR" sz="1800" dirty="0">
                          <a:effectLst/>
                          <a:latin typeface="Arial" panose="020B0604020202020204" pitchFamily="34" charset="0"/>
                          <a:cs typeface="Arial" panose="020B0604020202020204" pitchFamily="34" charset="0"/>
                        </a:rPr>
                        <a:t>6 000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5218" marR="65218" marT="0" marB="0" anchor="ctr"/>
                </a:tc>
                <a:extLst>
                  <a:ext uri="{0D108BD9-81ED-4DB2-BD59-A6C34878D82A}">
                    <a16:rowId xmlns:a16="http://schemas.microsoft.com/office/drawing/2014/main" val="210066363"/>
                  </a:ext>
                </a:extLst>
              </a:tr>
            </a:tbl>
          </a:graphicData>
        </a:graphic>
      </p:graphicFrame>
    </p:spTree>
    <p:extLst>
      <p:ext uri="{BB962C8B-B14F-4D97-AF65-F5344CB8AC3E}">
        <p14:creationId xmlns:p14="http://schemas.microsoft.com/office/powerpoint/2010/main" val="382831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4C0435-6277-48E7-8EFF-13A0BC488D52}"/>
              </a:ext>
            </a:extLst>
          </p:cNvPr>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5.3. Amortissement en unités d’</a:t>
            </a:r>
            <a:r>
              <a:rPr lang="fr-FR" sz="2800" b="1" dirty="0" err="1">
                <a:latin typeface="Arial" panose="020B0604020202020204" pitchFamily="34" charset="0"/>
                <a:cs typeface="Times New Roman" panose="02020603050405020304" pitchFamily="18" charset="0"/>
              </a:rPr>
              <a:t>oeuvre</a:t>
            </a:r>
            <a:r>
              <a:rPr lang="fr-FR" sz="2800" b="1" dirty="0">
                <a:latin typeface="Arial" panose="020B0604020202020204" pitchFamily="34" charset="0"/>
                <a:cs typeface="Times New Roman" panose="02020603050405020304" pitchFamily="18" charset="0"/>
              </a:rPr>
              <a:t> </a:t>
            </a:r>
          </a:p>
        </p:txBody>
      </p:sp>
      <p:graphicFrame>
        <p:nvGraphicFramePr>
          <p:cNvPr id="2" name="Tableau 1">
            <a:extLst>
              <a:ext uri="{FF2B5EF4-FFF2-40B4-BE49-F238E27FC236}">
                <a16:creationId xmlns:a16="http://schemas.microsoft.com/office/drawing/2014/main" id="{80587123-F79A-4532-A4EA-C3DB5671D5AD}"/>
              </a:ext>
            </a:extLst>
          </p:cNvPr>
          <p:cNvGraphicFramePr>
            <a:graphicFrameLocks noGrp="1"/>
          </p:cNvGraphicFramePr>
          <p:nvPr>
            <p:extLst>
              <p:ext uri="{D42A27DB-BD31-4B8C-83A1-F6EECF244321}">
                <p14:modId xmlns:p14="http://schemas.microsoft.com/office/powerpoint/2010/main" val="1074336610"/>
              </p:ext>
            </p:extLst>
          </p:nvPr>
        </p:nvGraphicFramePr>
        <p:xfrm>
          <a:off x="1018383" y="1199860"/>
          <a:ext cx="10155233" cy="4960535"/>
        </p:xfrm>
        <a:graphic>
          <a:graphicData uri="http://schemas.openxmlformats.org/drawingml/2006/table">
            <a:tbl>
              <a:tblPr firstRow="1" firstCol="1" bandRow="1">
                <a:tableStyleId>{5C22544A-7EE6-4342-B048-85BDC9FD1C3A}</a:tableStyleId>
              </a:tblPr>
              <a:tblGrid>
                <a:gridCol w="2204157">
                  <a:extLst>
                    <a:ext uri="{9D8B030D-6E8A-4147-A177-3AD203B41FA5}">
                      <a16:colId xmlns:a16="http://schemas.microsoft.com/office/drawing/2014/main" val="3494997326"/>
                    </a:ext>
                  </a:extLst>
                </a:gridCol>
                <a:gridCol w="3659071">
                  <a:extLst>
                    <a:ext uri="{9D8B030D-6E8A-4147-A177-3AD203B41FA5}">
                      <a16:colId xmlns:a16="http://schemas.microsoft.com/office/drawing/2014/main" val="110980374"/>
                    </a:ext>
                  </a:extLst>
                </a:gridCol>
                <a:gridCol w="4292005">
                  <a:extLst>
                    <a:ext uri="{9D8B030D-6E8A-4147-A177-3AD203B41FA5}">
                      <a16:colId xmlns:a16="http://schemas.microsoft.com/office/drawing/2014/main" val="3366167476"/>
                    </a:ext>
                  </a:extLst>
                </a:gridCol>
              </a:tblGrid>
              <a:tr h="504103">
                <a:tc>
                  <a:txBody>
                    <a:bodyPr/>
                    <a:lstStyle/>
                    <a:p>
                      <a:pPr hangingPunct="0">
                        <a:spcBef>
                          <a:spcPts val="300"/>
                        </a:spcBef>
                        <a:spcAft>
                          <a:spcPts val="300"/>
                        </a:spcAft>
                      </a:pPr>
                      <a:r>
                        <a:rPr lang="fr-FR" sz="1600">
                          <a:effectLst/>
                          <a:latin typeface="Arial" panose="020B0604020202020204" pitchFamily="34" charset="0"/>
                          <a:cs typeface="Arial" panose="020B0604020202020204" pitchFamily="34" charset="0"/>
                        </a:rPr>
                        <a:t> </a:t>
                      </a:r>
                      <a:endParaRPr lang="fr-FR" sz="1600" b="1">
                        <a:effectLst/>
                        <a:latin typeface="Arial" panose="020B0604020202020204" pitchFamily="34" charset="0"/>
                        <a:cs typeface="Arial" panose="020B0604020202020204" pitchFamily="34" charset="0"/>
                      </a:endParaRPr>
                    </a:p>
                  </a:txBody>
                  <a:tcPr marL="56375" marR="56375" marT="0" marB="0" anchor="ctr"/>
                </a:tc>
                <a:tc>
                  <a:txBody>
                    <a:bodyPr/>
                    <a:lstStyle/>
                    <a:p>
                      <a:pPr algn="ctr" hangingPunct="0">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Remarques</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algn="ctr" hangingPunct="0">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Calculs</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extLst>
                  <a:ext uri="{0D108BD9-81ED-4DB2-BD59-A6C34878D82A}">
                    <a16:rowId xmlns:a16="http://schemas.microsoft.com/office/drawing/2014/main" val="948159555"/>
                  </a:ext>
                </a:extLst>
              </a:tr>
              <a:tr h="480809">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Valeur d’acquisition</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 </a:t>
                      </a:r>
                      <a:endParaRPr lang="fr-FR" sz="1600" b="1">
                        <a:effectLst/>
                        <a:latin typeface="Arial" panose="020B0604020202020204" pitchFamily="34" charset="0"/>
                        <a:cs typeface="Arial" panose="020B0604020202020204" pitchFamily="34" charset="0"/>
                      </a:endParaRPr>
                    </a:p>
                  </a:txBody>
                  <a:tcPr marL="56375" marR="56375" marT="0" marB="0" anchor="ctr"/>
                </a:tc>
                <a:tc>
                  <a:txBody>
                    <a:bodyPr/>
                    <a:lstStyle/>
                    <a:p>
                      <a:pPr fontAlgn="auto" hangingPunct="1">
                        <a:spcBef>
                          <a:spcPts val="600"/>
                        </a:spcBef>
                        <a:spcAft>
                          <a:spcPts val="0"/>
                        </a:spcAft>
                      </a:pPr>
                      <a:r>
                        <a:rPr lang="fr-FR" sz="1600">
                          <a:effectLst/>
                          <a:latin typeface="Arial" panose="020B0604020202020204" pitchFamily="34" charset="0"/>
                          <a:cs typeface="Arial" panose="020B0604020202020204" pitchFamily="34" charset="0"/>
                        </a:rPr>
                        <a:t>= 21 200 €</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56375" marR="56375" marT="0" marB="0" anchor="ctr"/>
                </a:tc>
                <a:extLst>
                  <a:ext uri="{0D108BD9-81ED-4DB2-BD59-A6C34878D82A}">
                    <a16:rowId xmlns:a16="http://schemas.microsoft.com/office/drawing/2014/main" val="629572755"/>
                  </a:ext>
                </a:extLst>
              </a:tr>
              <a:tr h="480809">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Valeur résiduelle</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Prix de revente prévisible dans 5 ans</a:t>
                      </a:r>
                      <a:endParaRPr lang="fr-FR" sz="1600" b="1">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 2 000 €</a:t>
                      </a:r>
                      <a:endParaRPr lang="fr-FR" sz="1600" b="1">
                        <a:effectLst/>
                        <a:latin typeface="Arial" panose="020B0604020202020204" pitchFamily="34" charset="0"/>
                        <a:cs typeface="Arial" panose="020B0604020202020204" pitchFamily="34" charset="0"/>
                      </a:endParaRPr>
                    </a:p>
                  </a:txBody>
                  <a:tcPr marL="56375" marR="56375" marT="0" marB="0" anchor="ctr"/>
                </a:tc>
                <a:extLst>
                  <a:ext uri="{0D108BD9-81ED-4DB2-BD59-A6C34878D82A}">
                    <a16:rowId xmlns:a16="http://schemas.microsoft.com/office/drawing/2014/main" val="3279361214"/>
                  </a:ext>
                </a:extLst>
              </a:tr>
              <a:tr h="480809">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Base amortissement</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Valeur d’acquisition – valeur résiduelle</a:t>
                      </a:r>
                      <a:endParaRPr lang="fr-FR" sz="1600" b="1">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 21 200 - 2 000 = 19 200 €</a:t>
                      </a:r>
                      <a:endParaRPr lang="fr-FR" sz="1600" b="1">
                        <a:effectLst/>
                        <a:latin typeface="Arial" panose="020B0604020202020204" pitchFamily="34" charset="0"/>
                        <a:cs typeface="Arial" panose="020B0604020202020204" pitchFamily="34" charset="0"/>
                      </a:endParaRPr>
                    </a:p>
                  </a:txBody>
                  <a:tcPr marL="56375" marR="56375" marT="0" marB="0" anchor="ctr"/>
                </a:tc>
                <a:extLst>
                  <a:ext uri="{0D108BD9-81ED-4DB2-BD59-A6C34878D82A}">
                    <a16:rowId xmlns:a16="http://schemas.microsoft.com/office/drawing/2014/main" val="3161618968"/>
                  </a:ext>
                </a:extLst>
              </a:tr>
              <a:tr h="480809">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Durée amortissement </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Durée d’utilisation du bien </a:t>
                      </a:r>
                      <a:endParaRPr lang="fr-FR" sz="1600" b="1">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a:effectLst/>
                          <a:latin typeface="Arial" panose="020B0604020202020204" pitchFamily="34" charset="0"/>
                          <a:cs typeface="Arial" panose="020B0604020202020204" pitchFamily="34" charset="0"/>
                        </a:rPr>
                        <a:t> 5 ans</a:t>
                      </a:r>
                      <a:endParaRPr lang="fr-FR" sz="1600" b="1">
                        <a:effectLst/>
                        <a:latin typeface="Arial" panose="020B0604020202020204" pitchFamily="34" charset="0"/>
                        <a:cs typeface="Arial" panose="020B0604020202020204" pitchFamily="34" charset="0"/>
                      </a:endParaRPr>
                    </a:p>
                  </a:txBody>
                  <a:tcPr marL="56375" marR="56375" marT="0" marB="0" anchor="ctr"/>
                </a:tc>
                <a:extLst>
                  <a:ext uri="{0D108BD9-81ED-4DB2-BD59-A6C34878D82A}">
                    <a16:rowId xmlns:a16="http://schemas.microsoft.com/office/drawing/2014/main" val="3633996810"/>
                  </a:ext>
                </a:extLst>
              </a:tr>
              <a:tr h="480809">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Taux linéaire</a:t>
                      </a:r>
                      <a:endParaRPr lang="fr-FR" sz="1600" b="1" dirty="0">
                        <a:solidFill>
                          <a:schemeClr val="bg1"/>
                        </a:solidFill>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dirty="0">
                          <a:effectLst/>
                          <a:latin typeface="Arial" panose="020B0604020202020204" pitchFamily="34" charset="0"/>
                          <a:cs typeface="Arial" panose="020B0604020202020204" pitchFamily="34" charset="0"/>
                        </a:rPr>
                        <a:t>= 1 / durée de vie du bien</a:t>
                      </a:r>
                      <a:endParaRPr lang="fr-FR" sz="1600" b="1" dirty="0">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dirty="0">
                          <a:effectLst/>
                          <a:latin typeface="Arial" panose="020B0604020202020204" pitchFamily="34" charset="0"/>
                          <a:cs typeface="Arial" panose="020B0604020202020204" pitchFamily="34" charset="0"/>
                        </a:rPr>
                        <a:t>= 1 / 5 ans = 20 % par an</a:t>
                      </a:r>
                      <a:endParaRPr lang="fr-FR" sz="1600" b="1" dirty="0">
                        <a:effectLst/>
                        <a:latin typeface="Arial" panose="020B0604020202020204" pitchFamily="34" charset="0"/>
                        <a:cs typeface="Arial" panose="020B0604020202020204" pitchFamily="34" charset="0"/>
                      </a:endParaRPr>
                    </a:p>
                  </a:txBody>
                  <a:tcPr marL="56375" marR="56375" marT="0" marB="0" anchor="ctr"/>
                </a:tc>
                <a:extLst>
                  <a:ext uri="{0D108BD9-81ED-4DB2-BD59-A6C34878D82A}">
                    <a16:rowId xmlns:a16="http://schemas.microsoft.com/office/drawing/2014/main" val="3150195680"/>
                  </a:ext>
                </a:extLst>
              </a:tr>
              <a:tr h="2052387">
                <a:tc>
                  <a:txBody>
                    <a:bodyPr/>
                    <a:lstStyle/>
                    <a:p>
                      <a:pPr hangingPunct="0">
                        <a:spcBef>
                          <a:spcPts val="600"/>
                        </a:spcBef>
                        <a:spcAft>
                          <a:spcPts val="0"/>
                        </a:spcAft>
                      </a:pPr>
                      <a:r>
                        <a:rPr lang="fr-FR" sz="1600" dirty="0">
                          <a:solidFill>
                            <a:schemeClr val="bg1"/>
                          </a:solidFill>
                          <a:effectLst/>
                          <a:latin typeface="Arial" panose="020B0604020202020204" pitchFamily="34" charset="0"/>
                          <a:cs typeface="Arial" panose="020B0604020202020204" pitchFamily="34" charset="0"/>
                        </a:rPr>
                        <a:t>Calcul annuités</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dirty="0">
                          <a:effectLst/>
                          <a:latin typeface="Arial" panose="020B0604020202020204" pitchFamily="34" charset="0"/>
                          <a:cs typeface="Arial" panose="020B0604020202020204" pitchFamily="34" charset="0"/>
                        </a:rPr>
                        <a:t>= Base amortissement x nombre heure machine de l’année / Nombre d’heure machine total</a:t>
                      </a:r>
                      <a:endParaRPr lang="fr-FR" sz="1600" b="1" dirty="0">
                        <a:effectLst/>
                        <a:latin typeface="Arial" panose="020B0604020202020204" pitchFamily="34" charset="0"/>
                        <a:cs typeface="Arial" panose="020B0604020202020204" pitchFamily="34" charset="0"/>
                      </a:endParaRPr>
                    </a:p>
                  </a:txBody>
                  <a:tcPr marL="56375" marR="56375" marT="0" marB="0" anchor="ctr"/>
                </a:tc>
                <a:tc>
                  <a:txBody>
                    <a:bodyPr/>
                    <a:lstStyle/>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     = 19 200 x 500/6000    = 1 600</a:t>
                      </a:r>
                    </a:p>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N+1 = 19 200 x 1 300/6000 = 4 160</a:t>
                      </a:r>
                    </a:p>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N+2 = 19 200 x 1 500/6000 = 4 800</a:t>
                      </a:r>
                    </a:p>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N+3 = 19 200 x 1 500/6000 = 4 800</a:t>
                      </a:r>
                    </a:p>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N+4 = 19 200 x 900/6000    = 2 880</a:t>
                      </a:r>
                    </a:p>
                    <a:p>
                      <a:pPr hangingPunct="0">
                        <a:spcBef>
                          <a:spcPts val="600"/>
                        </a:spcBef>
                        <a:spcAft>
                          <a:spcPts val="0"/>
                        </a:spcAft>
                      </a:pPr>
                      <a:r>
                        <a:rPr lang="fr-FR" sz="1600" dirty="0">
                          <a:effectLst/>
                          <a:latin typeface="Arial" panose="020B0604020202020204" pitchFamily="34" charset="0"/>
                          <a:cs typeface="Arial" panose="020B0604020202020204" pitchFamily="34" charset="0"/>
                        </a:rPr>
                        <a:t>Année N+5 = 19 200 x 300/6000    =    960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56375" marR="56375" marT="0" marB="0" anchor="ctr"/>
                </a:tc>
                <a:extLst>
                  <a:ext uri="{0D108BD9-81ED-4DB2-BD59-A6C34878D82A}">
                    <a16:rowId xmlns:a16="http://schemas.microsoft.com/office/drawing/2014/main" val="929523760"/>
                  </a:ext>
                </a:extLst>
              </a:tr>
            </a:tbl>
          </a:graphicData>
        </a:graphic>
      </p:graphicFrame>
    </p:spTree>
    <p:extLst>
      <p:ext uri="{BB962C8B-B14F-4D97-AF65-F5344CB8AC3E}">
        <p14:creationId xmlns:p14="http://schemas.microsoft.com/office/powerpoint/2010/main" val="31459031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4C0435-6277-48E7-8EFF-13A0BC488D52}"/>
              </a:ext>
            </a:extLst>
          </p:cNvPr>
          <p:cNvSpPr/>
          <p:nvPr/>
        </p:nvSpPr>
        <p:spPr>
          <a:xfrm>
            <a:off x="0" y="38100"/>
            <a:ext cx="11800936" cy="523220"/>
          </a:xfrm>
          <a:prstGeom prst="rect">
            <a:avLst/>
          </a:prstGeom>
        </p:spPr>
        <p:txBody>
          <a:bodyPr wrap="square">
            <a:spAutoFit/>
          </a:bodyPr>
          <a:lstStyle/>
          <a:p>
            <a:pPr hangingPunct="0">
              <a:spcBef>
                <a:spcPts val="600"/>
              </a:spcBef>
              <a:spcAft>
                <a:spcPts val="0"/>
              </a:spcAft>
            </a:pPr>
            <a:r>
              <a:rPr lang="fr-FR" sz="2800" b="1" dirty="0">
                <a:latin typeface="Arial" panose="020B0604020202020204" pitchFamily="34" charset="0"/>
                <a:cs typeface="Times New Roman" panose="02020603050405020304" pitchFamily="18" charset="0"/>
              </a:rPr>
              <a:t>5.3. Amortissement en unités d’</a:t>
            </a:r>
            <a:r>
              <a:rPr lang="fr-FR" sz="2800" b="1" dirty="0" err="1">
                <a:latin typeface="Arial" panose="020B0604020202020204" pitchFamily="34" charset="0"/>
                <a:cs typeface="Times New Roman" panose="02020603050405020304" pitchFamily="18" charset="0"/>
              </a:rPr>
              <a:t>oeuvre</a:t>
            </a:r>
            <a:r>
              <a:rPr lang="fr-FR" sz="2800" b="1" dirty="0">
                <a:latin typeface="Arial" panose="020B0604020202020204" pitchFamily="34" charset="0"/>
                <a:cs typeface="Times New Roman" panose="02020603050405020304" pitchFamily="18" charset="0"/>
              </a:rPr>
              <a:t> </a:t>
            </a:r>
          </a:p>
        </p:txBody>
      </p:sp>
      <p:graphicFrame>
        <p:nvGraphicFramePr>
          <p:cNvPr id="3" name="Tableau 2">
            <a:extLst>
              <a:ext uri="{FF2B5EF4-FFF2-40B4-BE49-F238E27FC236}">
                <a16:creationId xmlns:a16="http://schemas.microsoft.com/office/drawing/2014/main" id="{06137786-CDE7-4ACA-9DA1-F05A8B314D77}"/>
              </a:ext>
            </a:extLst>
          </p:cNvPr>
          <p:cNvGraphicFramePr>
            <a:graphicFrameLocks noGrp="1"/>
          </p:cNvGraphicFramePr>
          <p:nvPr>
            <p:extLst>
              <p:ext uri="{D42A27DB-BD31-4B8C-83A1-F6EECF244321}">
                <p14:modId xmlns:p14="http://schemas.microsoft.com/office/powerpoint/2010/main" val="3898109348"/>
              </p:ext>
            </p:extLst>
          </p:nvPr>
        </p:nvGraphicFramePr>
        <p:xfrm>
          <a:off x="453211" y="1228891"/>
          <a:ext cx="10894514" cy="4231888"/>
        </p:xfrm>
        <a:graphic>
          <a:graphicData uri="http://schemas.openxmlformats.org/drawingml/2006/table">
            <a:tbl>
              <a:tblPr firstRow="1" firstCol="1" bandRow="1">
                <a:tableStyleId>{5C22544A-7EE6-4342-B048-85BDC9FD1C3A}</a:tableStyleId>
              </a:tblPr>
              <a:tblGrid>
                <a:gridCol w="878098">
                  <a:extLst>
                    <a:ext uri="{9D8B030D-6E8A-4147-A177-3AD203B41FA5}">
                      <a16:colId xmlns:a16="http://schemas.microsoft.com/office/drawing/2014/main" val="1401158040"/>
                    </a:ext>
                  </a:extLst>
                </a:gridCol>
                <a:gridCol w="1368350">
                  <a:extLst>
                    <a:ext uri="{9D8B030D-6E8A-4147-A177-3AD203B41FA5}">
                      <a16:colId xmlns:a16="http://schemas.microsoft.com/office/drawing/2014/main" val="1180339692"/>
                    </a:ext>
                  </a:extLst>
                </a:gridCol>
                <a:gridCol w="1793237">
                  <a:extLst>
                    <a:ext uri="{9D8B030D-6E8A-4147-A177-3AD203B41FA5}">
                      <a16:colId xmlns:a16="http://schemas.microsoft.com/office/drawing/2014/main" val="130243833"/>
                    </a:ext>
                  </a:extLst>
                </a:gridCol>
                <a:gridCol w="1167893">
                  <a:extLst>
                    <a:ext uri="{9D8B030D-6E8A-4147-A177-3AD203B41FA5}">
                      <a16:colId xmlns:a16="http://schemas.microsoft.com/office/drawing/2014/main" val="1818014001"/>
                    </a:ext>
                  </a:extLst>
                </a:gridCol>
                <a:gridCol w="1688650">
                  <a:extLst>
                    <a:ext uri="{9D8B030D-6E8A-4147-A177-3AD203B41FA5}">
                      <a16:colId xmlns:a16="http://schemas.microsoft.com/office/drawing/2014/main" val="3948366382"/>
                    </a:ext>
                  </a:extLst>
                </a:gridCol>
                <a:gridCol w="2061242">
                  <a:extLst>
                    <a:ext uri="{9D8B030D-6E8A-4147-A177-3AD203B41FA5}">
                      <a16:colId xmlns:a16="http://schemas.microsoft.com/office/drawing/2014/main" val="2320247779"/>
                    </a:ext>
                  </a:extLst>
                </a:gridCol>
                <a:gridCol w="1937044">
                  <a:extLst>
                    <a:ext uri="{9D8B030D-6E8A-4147-A177-3AD203B41FA5}">
                      <a16:colId xmlns:a16="http://schemas.microsoft.com/office/drawing/2014/main" val="2667460143"/>
                    </a:ext>
                  </a:extLst>
                </a:gridCol>
              </a:tblGrid>
              <a:tr h="617081">
                <a:tc gridSpan="7">
                  <a:txBody>
                    <a:bodyPr/>
                    <a:lstStyle/>
                    <a:p>
                      <a:pPr algn="ctr" fontAlgn="auto" hangingPunct="1">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Tableau (ou plan) d'amortissement en UO de la machine </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386681797"/>
                  </a:ext>
                </a:extLst>
              </a:tr>
              <a:tr h="814655">
                <a:tc>
                  <a:txBody>
                    <a:bodyPr/>
                    <a:lstStyle/>
                    <a:p>
                      <a:pPr algn="ctr" fontAlgn="auto" hangingPunct="1">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Date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Valeur acquisition</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Base amortissement</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Nbre UO</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Annuités</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Cumul amortissements</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fontAlgn="auto" hangingPunct="1">
                        <a:spcBef>
                          <a:spcPts val="600"/>
                        </a:spcBef>
                        <a:spcAft>
                          <a:spcPts val="0"/>
                        </a:spcAft>
                      </a:pPr>
                      <a:r>
                        <a:rPr lang="fr-FR" sz="1800" b="1" dirty="0">
                          <a:effectLst/>
                          <a:latin typeface="Arial" panose="020B0604020202020204" pitchFamily="34" charset="0"/>
                          <a:cs typeface="Arial" panose="020B0604020202020204" pitchFamily="34" charset="0"/>
                        </a:rPr>
                        <a:t>Valeur nette comptable</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139796072"/>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21 200,00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19 200,00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1 600,00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1 600,00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18 775,00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1409349883"/>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N+1</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hangingPunct="0">
                        <a:spcBef>
                          <a:spcPts val="600"/>
                        </a:spcBef>
                        <a:spcAft>
                          <a:spcPts val="0"/>
                        </a:spcAft>
                      </a:pPr>
                      <a:r>
                        <a:rPr lang="fr-FR" sz="1800" dirty="0">
                          <a:effectLst/>
                          <a:latin typeface="Arial" panose="020B0604020202020204" pitchFamily="34" charset="0"/>
                          <a:cs typeface="Arial" panose="020B0604020202020204" pitchFamily="34" charset="0"/>
                        </a:rPr>
                        <a:t>21 200,00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19 200,00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1 300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4 160,00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5 760,00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14 875,00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509225335"/>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N+2</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hangingPunct="0">
                        <a:spcBef>
                          <a:spcPts val="600"/>
                        </a:spcBef>
                        <a:spcAft>
                          <a:spcPts val="0"/>
                        </a:spcAft>
                      </a:pPr>
                      <a:r>
                        <a:rPr lang="fr-FR" sz="1800">
                          <a:effectLst/>
                          <a:latin typeface="Arial" panose="020B0604020202020204" pitchFamily="34" charset="0"/>
                          <a:cs typeface="Arial" panose="020B0604020202020204" pitchFamily="34" charset="0"/>
                        </a:rPr>
                        <a:t>21 200,00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19 200,00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1 500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4 800,00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10 560,00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10 375,00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35880422"/>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N+3</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hangingPunct="0">
                        <a:spcBef>
                          <a:spcPts val="600"/>
                        </a:spcBef>
                        <a:spcAft>
                          <a:spcPts val="0"/>
                        </a:spcAft>
                      </a:pPr>
                      <a:r>
                        <a:rPr lang="fr-FR" sz="1800">
                          <a:effectLst/>
                          <a:latin typeface="Arial" panose="020B0604020202020204" pitchFamily="34" charset="0"/>
                          <a:cs typeface="Arial" panose="020B0604020202020204" pitchFamily="34" charset="0"/>
                        </a:rPr>
                        <a:t>21 200,00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19 200,00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1 500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4 800,00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15 360,00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5 875,00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675878995"/>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N+4</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hangingPunct="0">
                        <a:spcBef>
                          <a:spcPts val="600"/>
                        </a:spcBef>
                        <a:spcAft>
                          <a:spcPts val="0"/>
                        </a:spcAft>
                      </a:pPr>
                      <a:r>
                        <a:rPr lang="fr-FR" sz="1800">
                          <a:effectLst/>
                          <a:latin typeface="Arial" panose="020B0604020202020204" pitchFamily="34" charset="0"/>
                          <a:cs typeface="Arial" panose="020B0604020202020204" pitchFamily="34" charset="0"/>
                        </a:rPr>
                        <a:t>21 200,00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19 200,00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900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2 880,00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18 240,00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3 175,00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469256448"/>
                  </a:ext>
                </a:extLst>
              </a:tr>
              <a:tr h="466692">
                <a:tc>
                  <a:txBody>
                    <a:bodyPr/>
                    <a:lstStyle/>
                    <a:p>
                      <a:pPr algn="ctr" fontAlgn="auto" hangingPunct="1">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N+5</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b"/>
                </a:tc>
                <a:tc>
                  <a:txBody>
                    <a:bodyPr/>
                    <a:lstStyle/>
                    <a:p>
                      <a:pPr algn="r" hangingPunct="0">
                        <a:spcBef>
                          <a:spcPts val="600"/>
                        </a:spcBef>
                        <a:spcAft>
                          <a:spcPts val="0"/>
                        </a:spcAft>
                      </a:pPr>
                      <a:r>
                        <a:rPr lang="fr-FR" sz="1800">
                          <a:effectLst/>
                          <a:latin typeface="Arial" panose="020B0604020202020204" pitchFamily="34" charset="0"/>
                          <a:cs typeface="Arial" panose="020B0604020202020204" pitchFamily="34" charset="0"/>
                        </a:rPr>
                        <a:t>21 200,00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19 200,00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300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a:effectLst/>
                          <a:latin typeface="Arial" panose="020B0604020202020204" pitchFamily="34" charset="0"/>
                          <a:cs typeface="Arial" panose="020B0604020202020204" pitchFamily="34" charset="0"/>
                        </a:rPr>
                        <a:t>960,00</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19 200,00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fontAlgn="auto" hangingPunct="1">
                        <a:spcBef>
                          <a:spcPts val="600"/>
                        </a:spcBef>
                        <a:spcAft>
                          <a:spcPts val="0"/>
                        </a:spcAft>
                      </a:pPr>
                      <a:r>
                        <a:rPr lang="fr-FR" sz="1800" dirty="0">
                          <a:effectLst/>
                          <a:latin typeface="Arial" panose="020B0604020202020204" pitchFamily="34" charset="0"/>
                          <a:cs typeface="Arial" panose="020B0604020202020204" pitchFamily="34" charset="0"/>
                        </a:rPr>
                        <a:t>2 000,00</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998841318"/>
                  </a:ext>
                </a:extLst>
              </a:tr>
            </a:tbl>
          </a:graphicData>
        </a:graphic>
      </p:graphicFrame>
    </p:spTree>
    <p:extLst>
      <p:ext uri="{BB962C8B-B14F-4D97-AF65-F5344CB8AC3E}">
        <p14:creationId xmlns:p14="http://schemas.microsoft.com/office/powerpoint/2010/main" val="13336986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TC104033921[[fn=Damas]]</Template>
  <TotalTime>125</TotalTime>
  <Words>1855</Words>
  <Application>Microsoft Office PowerPoint</Application>
  <PresentationFormat>Grand écran</PresentationFormat>
  <Paragraphs>375</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Bookman Old Style</vt:lpstr>
      <vt:lpstr>Calibri</vt:lpstr>
      <vt:lpstr>Rockwell</vt:lpstr>
      <vt:lpstr>Symbol</vt:lpstr>
      <vt:lpstr>Damask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24</cp:revision>
  <dcterms:created xsi:type="dcterms:W3CDTF">2014-06-17T06:47:14Z</dcterms:created>
  <dcterms:modified xsi:type="dcterms:W3CDTF">2023-02-11T09:23:27Z</dcterms:modified>
</cp:coreProperties>
</file>