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notesMasterIdLst>
    <p:notesMasterId r:id="rId5"/>
  </p:notesMasterIdLst>
  <p:sldIdLst>
    <p:sldId id="257" r:id="rId2"/>
    <p:sldId id="259" r:id="rId3"/>
    <p:sldId id="262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99F54D-E7B6-0745-87D2-AC8A73FCC3BA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D5B23A-4DEA-1844-B1ED-C28BEF1D2E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0031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73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38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630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414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643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417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768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040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63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95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46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63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36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49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30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64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22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441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 12 – 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Gérer les immobilisations</a:t>
            </a:r>
            <a:endParaRPr lang="fr-FR" sz="28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523220"/>
            <a:ext cx="10160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Gérer les immobilisations par composants</a:t>
            </a:r>
            <a:endParaRPr lang="fr-FR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01232" y="1863907"/>
            <a:ext cx="9253889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>
              <a:spcBef>
                <a:spcPts val="12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Lorsqu’un bien est constitué de </a:t>
            </a: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plusieurs éléments </a:t>
            </a: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dont les </a:t>
            </a: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durées de vie ou les rythmes d’utilisation diffèrent de manière significative</a:t>
            </a: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</a:p>
          <a:p>
            <a:pPr marL="342900" indent="-342900" hangingPunct="0"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il faut évaluer chaque composant de l’immobilisation et les enregistrer dans des comptes séparés</a:t>
            </a:r>
          </a:p>
          <a:p>
            <a:pPr marL="342900" indent="-342900" hangingPunct="0"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établir pour chacun d’eux un plan d’amortissement propre. </a:t>
            </a:r>
            <a:endParaRPr lang="fr-F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44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C4477BE-C9F6-4287-8B47-19A73AEB6EAD}"/>
              </a:ext>
            </a:extLst>
          </p:cNvPr>
          <p:cNvSpPr/>
          <p:nvPr/>
        </p:nvSpPr>
        <p:spPr>
          <a:xfrm>
            <a:off x="0" y="0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 12 – 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Gérer les immobilisations</a:t>
            </a:r>
            <a:endParaRPr lang="fr-FR" sz="28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4640A4F-E8CA-466A-87BB-A4B2559ADA21}"/>
              </a:ext>
            </a:extLst>
          </p:cNvPr>
          <p:cNvSpPr/>
          <p:nvPr/>
        </p:nvSpPr>
        <p:spPr>
          <a:xfrm>
            <a:off x="0" y="523220"/>
            <a:ext cx="10160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Gérer les immobilisations par composants</a:t>
            </a:r>
            <a:endParaRPr lang="fr-FR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141C6F6-2925-4D41-B8C0-836885A88552}"/>
              </a:ext>
            </a:extLst>
          </p:cNvPr>
          <p:cNvSpPr/>
          <p:nvPr/>
        </p:nvSpPr>
        <p:spPr>
          <a:xfrm>
            <a:off x="380999" y="1333093"/>
            <a:ext cx="7742768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>
              <a:spcBef>
                <a:spcPts val="2400"/>
              </a:spcBef>
              <a:spcAft>
                <a:spcPts val="0"/>
              </a:spcAft>
            </a:pPr>
            <a:r>
              <a:rPr lang="fr-F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Exemple : </a:t>
            </a:r>
          </a:p>
          <a:p>
            <a:pPr hangingPunct="0">
              <a:spcBef>
                <a:spcPts val="1200"/>
              </a:spcBef>
              <a:spcAft>
                <a:spcPts val="0"/>
              </a:spcAft>
            </a:pPr>
            <a:r>
              <a:rPr lang="fr-F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Une entreprise achète un camion auquel elle ajoute une grue pour faciliter les déchargements. </a:t>
            </a:r>
            <a:endParaRPr lang="fr-FR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hangingPunct="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fr-FR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 camion (tracteur) </a:t>
            </a:r>
            <a:r>
              <a:rPr lang="fr-F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 acheté 30 000 € et il a une durée de vie estimée à 6 ans. </a:t>
            </a:r>
            <a:endParaRPr lang="fr-FR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hangingPunct="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fr-FR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 grue </a:t>
            </a:r>
            <a:r>
              <a:rPr lang="fr-F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 achetée 40 000 € (30 000 € pour le prix de la grue et 10 000 € pour l’adaptation sur le camion). Sa durée de vie est estimée à 10 ans.</a:t>
            </a:r>
            <a:endParaRPr lang="fr-FR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Image 9" descr="Une image contenant camion, ciel, extérieur, route&#10;&#10;Description générée automatiquement">
            <a:extLst>
              <a:ext uri="{FF2B5EF4-FFF2-40B4-BE49-F238E27FC236}">
                <a16:creationId xmlns:a16="http://schemas.microsoft.com/office/drawing/2014/main" id="{30965841-011E-4695-9E82-0F4C5D89159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2585" y="1149455"/>
            <a:ext cx="3266185" cy="2080578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BC3F9CD-E6DA-47D0-A1CA-2F96BA1F9ED0}"/>
              </a:ext>
            </a:extLst>
          </p:cNvPr>
          <p:cNvSpPr/>
          <p:nvPr/>
        </p:nvSpPr>
        <p:spPr>
          <a:xfrm>
            <a:off x="480393" y="4583753"/>
            <a:ext cx="113385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>
              <a:spcBef>
                <a:spcPts val="600"/>
              </a:spcBef>
              <a:spcAft>
                <a:spcPts val="600"/>
              </a:spcAft>
            </a:pPr>
            <a:r>
              <a:rPr lang="fr-FR" sz="2000" b="1" dirty="0">
                <a:solidFill>
                  <a:srgbClr val="92D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L’entreprise doit évaluer chaque composant de l’immobilisation et les traiter séparément : </a:t>
            </a:r>
            <a:endParaRPr lang="fr-FR" sz="2000" b="1" dirty="0">
              <a:solidFill>
                <a:srgbClr val="92D05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F2BAEFE2-B59C-47AF-92E3-23900A0D95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3442301"/>
              </p:ext>
            </p:extLst>
          </p:nvPr>
        </p:nvGraphicFramePr>
        <p:xfrm>
          <a:off x="2428217" y="5245823"/>
          <a:ext cx="6273907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2973">
                  <a:extLst>
                    <a:ext uri="{9D8B030D-6E8A-4147-A177-3AD203B41FA5}">
                      <a16:colId xmlns:a16="http://schemas.microsoft.com/office/drawing/2014/main" val="3942628798"/>
                    </a:ext>
                  </a:extLst>
                </a:gridCol>
                <a:gridCol w="1825467">
                  <a:extLst>
                    <a:ext uri="{9D8B030D-6E8A-4147-A177-3AD203B41FA5}">
                      <a16:colId xmlns:a16="http://schemas.microsoft.com/office/drawing/2014/main" val="2939013391"/>
                    </a:ext>
                  </a:extLst>
                </a:gridCol>
                <a:gridCol w="1825467">
                  <a:extLst>
                    <a:ext uri="{9D8B030D-6E8A-4147-A177-3AD203B41FA5}">
                      <a16:colId xmlns:a16="http://schemas.microsoft.com/office/drawing/2014/main" val="264490878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Tracteur  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Grue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912284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Valeur d’acquisition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30 000 € HT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40 000 € HT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206568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Durée de vie 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ans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ans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599036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1258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F13CAEC-C0DD-4F05-B1BF-375FB5E1B140}"/>
              </a:ext>
            </a:extLst>
          </p:cNvPr>
          <p:cNvSpPr/>
          <p:nvPr/>
        </p:nvSpPr>
        <p:spPr>
          <a:xfrm>
            <a:off x="0" y="0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 </a:t>
            </a:r>
            <a:r>
              <a:rPr lang="fr-FR" sz="2800" b="1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12 </a:t>
            </a: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– 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Gérer les immobilisations</a:t>
            </a:r>
            <a:endParaRPr lang="fr-FR" sz="28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B90FB76-D37E-4474-B411-8A08C61AA7EF}"/>
              </a:ext>
            </a:extLst>
          </p:cNvPr>
          <p:cNvSpPr/>
          <p:nvPr/>
        </p:nvSpPr>
        <p:spPr>
          <a:xfrm>
            <a:off x="0" y="523220"/>
            <a:ext cx="10160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Gérer les immobilisations par composants</a:t>
            </a:r>
            <a:endParaRPr lang="fr-FR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805328B6-C356-4F36-B73F-6584A8B8AE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6680969"/>
              </p:ext>
            </p:extLst>
          </p:nvPr>
        </p:nvGraphicFramePr>
        <p:xfrm>
          <a:off x="880533" y="2768599"/>
          <a:ext cx="10574867" cy="1769533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901700">
                  <a:extLst>
                    <a:ext uri="{9D8B030D-6E8A-4147-A177-3AD203B41FA5}">
                      <a16:colId xmlns:a16="http://schemas.microsoft.com/office/drawing/2014/main" val="4125065205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1683771446"/>
                    </a:ext>
                  </a:extLst>
                </a:gridCol>
                <a:gridCol w="6195388">
                  <a:extLst>
                    <a:ext uri="{9D8B030D-6E8A-4147-A177-3AD203B41FA5}">
                      <a16:colId xmlns:a16="http://schemas.microsoft.com/office/drawing/2014/main" val="3015977409"/>
                    </a:ext>
                  </a:extLst>
                </a:gridCol>
                <a:gridCol w="1169581">
                  <a:extLst>
                    <a:ext uri="{9D8B030D-6E8A-4147-A177-3AD203B41FA5}">
                      <a16:colId xmlns:a16="http://schemas.microsoft.com/office/drawing/2014/main" val="502438017"/>
                    </a:ext>
                  </a:extLst>
                </a:gridCol>
                <a:gridCol w="1355698">
                  <a:extLst>
                    <a:ext uri="{9D8B030D-6E8A-4147-A177-3AD203B41FA5}">
                      <a16:colId xmlns:a16="http://schemas.microsoft.com/office/drawing/2014/main" val="2170433031"/>
                    </a:ext>
                  </a:extLst>
                </a:gridCol>
              </a:tblGrid>
              <a:tr h="318516">
                <a:tc gridSpan="3">
                  <a:txBody>
                    <a:bodyPr/>
                    <a:lstStyle/>
                    <a:p>
                      <a:pPr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Journal des achats ou des OD opérations diverses 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Débit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Crédit 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7007342"/>
                  </a:ext>
                </a:extLst>
              </a:tr>
              <a:tr h="1451017"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 facture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 hangingPunct="0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21821</a:t>
                      </a:r>
                    </a:p>
                    <a:p>
                      <a:pPr algn="r" hangingPunct="0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21812</a:t>
                      </a:r>
                    </a:p>
                    <a:p>
                      <a:pPr algn="r" hangingPunct="0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44562</a:t>
                      </a:r>
                    </a:p>
                    <a:p>
                      <a:pPr algn="r" hangingPunct="0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404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Matériel de transport-tracteur</a:t>
                      </a:r>
                    </a:p>
                    <a:p>
                      <a:pPr hangingPunct="0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Agencement et aménagement grue</a:t>
                      </a:r>
                    </a:p>
                    <a:p>
                      <a:pPr hangingPunct="0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TVA déductible sur immobilisations (70 000 x 20 %)</a:t>
                      </a:r>
                    </a:p>
                    <a:p>
                      <a:pPr hangingPunct="0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Fournisseur d’immobilisations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 hangingPunct="0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30 000</a:t>
                      </a:r>
                    </a:p>
                    <a:p>
                      <a:pPr algn="r" hangingPunct="0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40 000 </a:t>
                      </a:r>
                    </a:p>
                    <a:p>
                      <a:pPr algn="r" hangingPunct="0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14 000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 hangingPunct="0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r" hangingPunct="0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r" hangingPunct="0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r" hangingPunct="0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84 000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507098151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F14C1322-FFED-4975-89E9-DF7A6724EE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833" y="1581119"/>
            <a:ext cx="91381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Les composants sont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enregistrés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séparément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:</a:t>
            </a:r>
            <a:endParaRPr kumimoji="0" lang="fr-FR" altLang="fr-FR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003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TC104033921[[fn=Damas]]</Template>
  <TotalTime>138</TotalTime>
  <Words>246</Words>
  <Application>Microsoft Office PowerPoint</Application>
  <PresentationFormat>Grand écran</PresentationFormat>
  <Paragraphs>43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Bookman Old Style</vt:lpstr>
      <vt:lpstr>Calibri</vt:lpstr>
      <vt:lpstr>Rockwell</vt:lpstr>
      <vt:lpstr>Symbol</vt:lpstr>
      <vt:lpstr>Damask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 Terrier</dc:creator>
  <cp:lastModifiedBy>Claude Terrier</cp:lastModifiedBy>
  <cp:revision>27</cp:revision>
  <cp:lastPrinted>2016-04-25T11:59:57Z</cp:lastPrinted>
  <dcterms:created xsi:type="dcterms:W3CDTF">2014-06-17T06:47:14Z</dcterms:created>
  <dcterms:modified xsi:type="dcterms:W3CDTF">2023-02-11T08:56:45Z</dcterms:modified>
</cp:coreProperties>
</file>