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8" r:id="rId2"/>
    <p:sldId id="259" r:id="rId3"/>
    <p:sldId id="260" r:id="rId4"/>
    <p:sldId id="264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4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2800" y="1720608"/>
            <a:ext cx="103325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spcBef>
                <a:spcPts val="24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</a:rPr>
              <a:t>Les immobilisations sont enregistrées dans un compte de la classe 2 à </a:t>
            </a: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leur coût d’acquisition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</a:rPr>
              <a:t>, pour déterminer cette valeur il faut prendre en compte les éléments suivants </a:t>
            </a:r>
            <a:endParaRPr lang="fr-FR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0B95307-B36D-4C34-8043-501A6B1B9D19}"/>
              </a:ext>
            </a:extLst>
          </p:cNvPr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</a:t>
            </a:r>
            <a:r>
              <a:rPr lang="fr-FR" sz="2800" b="1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.12 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Gérer les immobilisations</a:t>
            </a:r>
            <a:endParaRPr lang="fr-FR" sz="28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FCAE5C-4653-4E12-9A57-9D4F4985B6E9}"/>
              </a:ext>
            </a:extLst>
          </p:cNvPr>
          <p:cNvSpPr/>
          <p:nvPr/>
        </p:nvSpPr>
        <p:spPr>
          <a:xfrm>
            <a:off x="0" y="523220"/>
            <a:ext cx="1016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Déterminer le coût d’acquisition d’un immobilisation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12B1A92-6B96-5715-9CAD-7BD45F5530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29" y="3411450"/>
            <a:ext cx="10919573" cy="9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327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420854"/>
              </p:ext>
            </p:extLst>
          </p:nvPr>
        </p:nvGraphicFramePr>
        <p:xfrm>
          <a:off x="138360" y="633717"/>
          <a:ext cx="11584936" cy="58674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31980">
                  <a:extLst>
                    <a:ext uri="{9D8B030D-6E8A-4147-A177-3AD203B41FA5}">
                      <a16:colId xmlns:a16="http://schemas.microsoft.com/office/drawing/2014/main" val="1442432991"/>
                    </a:ext>
                  </a:extLst>
                </a:gridCol>
                <a:gridCol w="9652956">
                  <a:extLst>
                    <a:ext uri="{9D8B030D-6E8A-4147-A177-3AD203B41FA5}">
                      <a16:colId xmlns:a16="http://schemas.microsoft.com/office/drawing/2014/main" val="2887090984"/>
                    </a:ext>
                  </a:extLst>
                </a:gridCol>
              </a:tblGrid>
              <a:tr h="940300">
                <a:tc rowSpan="3">
                  <a:txBody>
                    <a:bodyPr/>
                    <a:lstStyle/>
                    <a:p>
                      <a:pPr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 </a:t>
                      </a:r>
                    </a:p>
                    <a:p>
                      <a:pPr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d’acquisition</a:t>
                      </a:r>
                    </a:p>
                    <a:p>
                      <a:pPr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d’une </a:t>
                      </a:r>
                    </a:p>
                    <a:p>
                      <a:pPr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immobilisation</a:t>
                      </a:r>
                    </a:p>
                  </a:txBody>
                  <a:tcPr marL="20668" marR="20668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9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Prix d’achat net  </a:t>
                      </a:r>
                    </a:p>
                    <a:p>
                      <a:pPr algn="l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9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Montant HT de l’immobilisation</a:t>
                      </a:r>
                    </a:p>
                    <a:p>
                      <a:pPr algn="l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9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Remises commerciales (RRR)</a:t>
                      </a:r>
                    </a:p>
                    <a:p>
                      <a:pPr algn="l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9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Escompte de règlement </a:t>
                      </a:r>
                    </a:p>
                    <a:p>
                      <a:pPr marL="161290" indent="-161290" algn="l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9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Droits</a:t>
                      </a:r>
                      <a:r>
                        <a:rPr lang="fr-FR" sz="19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9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douane et + TVA non récupérable (TVA sur les véhicules de tourisme)</a:t>
                      </a:r>
                      <a:endParaRPr lang="fr-FR" sz="19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0668" marR="20668" marT="0" marB="0"/>
                </a:tc>
                <a:extLst>
                  <a:ext uri="{0D108BD9-81ED-4DB2-BD59-A6C34878D82A}">
                    <a16:rowId xmlns:a16="http://schemas.microsoft.com/office/drawing/2014/main" val="1694160584"/>
                  </a:ext>
                </a:extLst>
              </a:tr>
              <a:tr h="173337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9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Frais de transport, d’installation et de mise en service du bien</a:t>
                      </a:r>
                    </a:p>
                    <a:p>
                      <a:pPr marL="342900" lvl="0" indent="-342900" algn="l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"/>
                        <a:tabLst>
                          <a:tab pos="179705" algn="l"/>
                        </a:tabLst>
                      </a:pPr>
                      <a:r>
                        <a:rPr lang="fr-FR" sz="19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Frais de livraison (transport), manutention, montage</a:t>
                      </a:r>
                    </a:p>
                    <a:p>
                      <a:pPr marL="342900" lvl="0" indent="-342900" algn="l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"/>
                        <a:tabLst>
                          <a:tab pos="179705" algn="l"/>
                        </a:tabLst>
                      </a:pPr>
                      <a:r>
                        <a:rPr lang="fr-FR" sz="19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Coûts liés aux essais de fonctionnement, tests jusqu’à la mise en état d’utilisation</a:t>
                      </a:r>
                    </a:p>
                    <a:p>
                      <a:pPr marL="342900" lvl="0" indent="-342900" algn="l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"/>
                        <a:tabLst>
                          <a:tab pos="179705" algn="l"/>
                        </a:tabLst>
                      </a:pPr>
                      <a:r>
                        <a:rPr lang="fr-FR" sz="19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Frais de préparation du site, de démolition nécessaire pour installer le bien</a:t>
                      </a:r>
                    </a:p>
                    <a:p>
                      <a:pPr marL="342900" lvl="0" indent="-342900" algn="l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"/>
                        <a:tabLst>
                          <a:tab pos="179705" algn="l"/>
                        </a:tabLst>
                      </a:pPr>
                      <a:r>
                        <a:rPr lang="fr-FR" sz="19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Honoraires de professionnels tels que les architectes, géomètres, conseils…</a:t>
                      </a:r>
                    </a:p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9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!!  Les formations du personnel sont des  charges, non incluses dans le coût d’acquisition</a:t>
                      </a:r>
                      <a:endParaRPr lang="fr-FR" sz="19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0668" marR="20668" marT="0" marB="0"/>
                </a:tc>
                <a:extLst>
                  <a:ext uri="{0D108BD9-81ED-4DB2-BD59-A6C34878D82A}">
                    <a16:rowId xmlns:a16="http://schemas.microsoft.com/office/drawing/2014/main" val="16202317"/>
                  </a:ext>
                </a:extLst>
              </a:tr>
              <a:tr h="185183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9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Frais d’acquisition (sur option)</a:t>
                      </a:r>
                    </a:p>
                    <a:p>
                      <a:pPr marL="342900" lvl="0" indent="-342900" algn="l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"/>
                        <a:tabLst>
                          <a:tab pos="179705" algn="l"/>
                        </a:tabLst>
                      </a:pPr>
                      <a:r>
                        <a:rPr lang="fr-FR" sz="19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Droits de mutation et frais d’actes (dont la carte grise d’un véhicule)</a:t>
                      </a:r>
                    </a:p>
                    <a:p>
                      <a:pPr marL="342900" lvl="0" indent="-342900" algn="l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"/>
                        <a:tabLst>
                          <a:tab pos="179705" algn="l"/>
                        </a:tabLst>
                      </a:pPr>
                      <a:r>
                        <a:rPr lang="fr-FR" sz="19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Honoraires de notaire, commissions d’intermédiaires  </a:t>
                      </a:r>
                    </a:p>
                    <a:p>
                      <a:pPr algn="l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9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frais d’acquisition peuvent sur option être comptabilisés en immobilisations ou en charges (droits de mutation compte 6354, les honoraires de notaire compte 6226, commissions versées à des intermédiaires compte 6221, frais d’actes compte 6227). Si l’entreprise opte pour l’enregistrement de ces frais en charge, elle doit alors appliquer cette règle à tous les achats d’immobilisations incorporelles et corporelles.</a:t>
                      </a:r>
                      <a:endParaRPr lang="fr-FR" sz="19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0668" marR="20668" marT="0" marB="0"/>
                </a:tc>
                <a:extLst>
                  <a:ext uri="{0D108BD9-81ED-4DB2-BD59-A6C34878D82A}">
                    <a16:rowId xmlns:a16="http://schemas.microsoft.com/office/drawing/2014/main" val="191298653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69013" y="93157"/>
            <a:ext cx="118699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cs typeface="Times New Roman" panose="02020603050405020304" pitchFamily="18" charset="0"/>
              </a:rPr>
              <a:t>2.  Déterminer le coût d’acquisition des immobilisations </a:t>
            </a:r>
          </a:p>
        </p:txBody>
      </p:sp>
    </p:spTree>
    <p:extLst>
      <p:ext uri="{BB962C8B-B14F-4D97-AF65-F5344CB8AC3E}">
        <p14:creationId xmlns:p14="http://schemas.microsoft.com/office/powerpoint/2010/main" val="1163109049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1600" y="132388"/>
            <a:ext cx="118699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cs typeface="Times New Roman" panose="02020603050405020304" pitchFamily="18" charset="0"/>
              </a:rPr>
              <a:t>2. Déterminer le coût d’acquisition des immobilisations </a:t>
            </a:r>
          </a:p>
        </p:txBody>
      </p:sp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B2D02DB3-7DF2-190B-59C0-46133E0416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54" y="1415181"/>
            <a:ext cx="10805492" cy="402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62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1600" y="132388"/>
            <a:ext cx="118699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cs typeface="Times New Roman" panose="02020603050405020304" pitchFamily="18" charset="0"/>
              </a:rPr>
              <a:t>2. Déterminer le coût d’acquisition des immobilisations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797C060-261B-4454-94E9-164889519830}"/>
              </a:ext>
            </a:extLst>
          </p:cNvPr>
          <p:cNvSpPr/>
          <p:nvPr/>
        </p:nvSpPr>
        <p:spPr>
          <a:xfrm>
            <a:off x="101600" y="1161488"/>
            <a:ext cx="11679916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spcBef>
                <a:spcPts val="12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Cas particuliers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hangingPunct="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Dérogation concernant les véhicules de transport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Ils peuvent être de 2 types :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hangingPunct="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véhicules utilitaires</a:t>
            </a:r>
            <a:r>
              <a:rPr lang="fr-FR" sz="2400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fr-FR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xamion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fourgonnette…). Ils ont la mention « VU » sur la carte grise. Ils sont enregistrés à leur valeur HT et la TVA est récupérable.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hangingPunct="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véhicules de tourisme</a:t>
            </a:r>
            <a:r>
              <a:rPr lang="fr-FR" sz="2400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ayant la mention « VP » sur la carte grise sont enregistrés à leur valeur TTC et la TVA n’est pas récupérable.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hangingPunct="0">
              <a:spcBef>
                <a:spcPts val="30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 carburant constitue une charge (compte 606 Achats non stockés de matières)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hangingPunct="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immobilisations fabriquées par l’entreprise</a:t>
            </a:r>
            <a:r>
              <a:rPr lang="fr-FR" sz="240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doivent être évaluées à leur coût de production.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hangingPunct="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biens acquis gratuitement</a:t>
            </a:r>
            <a:r>
              <a:rPr lang="fr-FR" sz="240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doivent être évalués au prix du marché.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82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98</TotalTime>
  <Words>391</Words>
  <Application>Microsoft Office PowerPoint</Application>
  <PresentationFormat>Grand écran</PresentationFormat>
  <Paragraphs>32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Bookman Old Style</vt:lpstr>
      <vt:lpstr>Rockwell</vt:lpstr>
      <vt:lpstr>Times New Roman</vt:lpstr>
      <vt:lpstr>Wingdings</vt:lpstr>
      <vt:lpstr>Damask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23</cp:revision>
  <dcterms:created xsi:type="dcterms:W3CDTF">2014-06-17T06:47:14Z</dcterms:created>
  <dcterms:modified xsi:type="dcterms:W3CDTF">2023-02-11T08:50:46Z</dcterms:modified>
</cp:coreProperties>
</file>