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7B6282-FD9C-4196-8023-DCAAC245D9A2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8ADBC990-B025-4E37-9554-5B6E2ECCDD73}">
      <dgm:prSet phldrT="[Texte]" custT="1"/>
      <dgm:spPr/>
      <dgm:t>
        <a:bodyPr/>
        <a:lstStyle/>
        <a:p>
          <a:r>
            <a:rPr lang="fr-FR" sz="2000" b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Facture d'achat d'une immobilisation</a:t>
          </a:r>
        </a:p>
      </dgm:t>
    </dgm:pt>
    <dgm:pt modelId="{F24AB537-5A05-478B-BC05-DFB55D4313FE}" type="parTrans" cxnId="{0EF4828C-0B2B-46DE-A41F-06355AD2A8CC}">
      <dgm:prSet/>
      <dgm:spPr/>
      <dgm:t>
        <a:bodyPr/>
        <a:lstStyle/>
        <a:p>
          <a:endParaRPr lang="fr-FR" sz="2000" b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3C921DF4-6C02-46A2-AFFB-82098F1D2A3F}" type="sibTrans" cxnId="{0EF4828C-0B2B-46DE-A41F-06355AD2A8CC}">
      <dgm:prSet custT="1"/>
      <dgm:spPr/>
      <dgm:t>
        <a:bodyPr/>
        <a:lstStyle/>
        <a:p>
          <a:endParaRPr lang="fr-FR" sz="2000" b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7A502C98-ECF2-4502-8EAD-DF4CF85C4632}">
      <dgm:prSet phldrT="[Texte]" custT="1"/>
      <dgm:spPr/>
      <dgm:t>
        <a:bodyPr/>
        <a:lstStyle/>
        <a:p>
          <a:r>
            <a:rPr lang="fr-FR" sz="2000" b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Valeur  d'acquisition de l'immobilisation</a:t>
          </a:r>
        </a:p>
        <a:p>
          <a:r>
            <a:rPr lang="fr-FR" sz="2000" b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= valeur brute</a:t>
          </a:r>
        </a:p>
      </dgm:t>
    </dgm:pt>
    <dgm:pt modelId="{E31B0361-492E-4B73-9023-C9BFF7D64BE8}" type="sibTrans" cxnId="{4E901C79-CA1E-4BD0-B0DF-80BC64A09CC2}">
      <dgm:prSet custT="1"/>
      <dgm:spPr/>
      <dgm:t>
        <a:bodyPr/>
        <a:lstStyle/>
        <a:p>
          <a:endParaRPr lang="fr-FR" sz="2000" b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CC8C3AA1-0F00-4CF2-B55F-6265794ADA56}" type="parTrans" cxnId="{4E901C79-CA1E-4BD0-B0DF-80BC64A09CC2}">
      <dgm:prSet/>
      <dgm:spPr/>
      <dgm:t>
        <a:bodyPr/>
        <a:lstStyle/>
        <a:p>
          <a:endParaRPr lang="fr-FR" sz="2000" b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919FC85F-CA35-4077-9425-EDD2D341E3EA}">
      <dgm:prSet phldrT="[Texte]" custT="1"/>
      <dgm:spPr/>
      <dgm:t>
        <a:bodyPr/>
        <a:lstStyle/>
        <a:p>
          <a:r>
            <a:rPr lang="fr-FR" sz="2000" b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Sélection des éléments à retenir pour le coût d'acquisition</a:t>
          </a:r>
        </a:p>
      </dgm:t>
    </dgm:pt>
    <dgm:pt modelId="{1F48C935-3DE4-40EA-B3DA-61455D4E7186}" type="sibTrans" cxnId="{183915F1-0030-4CE8-BCB0-46B226D0EAEB}">
      <dgm:prSet custT="1"/>
      <dgm:spPr/>
      <dgm:t>
        <a:bodyPr/>
        <a:lstStyle/>
        <a:p>
          <a:endParaRPr lang="fr-FR" sz="2000" b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93ACB950-2577-47B4-A5B4-E3139591D7E9}" type="parTrans" cxnId="{183915F1-0030-4CE8-BCB0-46B226D0EAEB}">
      <dgm:prSet/>
      <dgm:spPr/>
      <dgm:t>
        <a:bodyPr/>
        <a:lstStyle/>
        <a:p>
          <a:endParaRPr lang="fr-FR" sz="2000" b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6D2DEEB4-62BD-4BA8-873A-794B424CF361}">
      <dgm:prSet phldrT="[Texte]" custT="1"/>
      <dgm:spPr/>
      <dgm:t>
        <a:bodyPr/>
        <a:lstStyle/>
        <a:p>
          <a:r>
            <a:rPr lang="fr-FR" sz="2000" b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Inventaire des dépréciations </a:t>
          </a:r>
        </a:p>
        <a:p>
          <a:r>
            <a:rPr lang="fr-FR" sz="2000" b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= amortissement</a:t>
          </a:r>
        </a:p>
      </dgm:t>
    </dgm:pt>
    <dgm:pt modelId="{5694A4AC-970A-4F34-AACB-1E737746DE2B}" type="parTrans" cxnId="{A9F92FB1-C690-421A-ADE2-3ACB41C22D3A}">
      <dgm:prSet/>
      <dgm:spPr/>
      <dgm:t>
        <a:bodyPr/>
        <a:lstStyle/>
        <a:p>
          <a:endParaRPr lang="fr-FR" sz="2000" b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0F5E2AC3-29C3-4B34-A992-7B0AFED9C71D}" type="sibTrans" cxnId="{A9F92FB1-C690-421A-ADE2-3ACB41C22D3A}">
      <dgm:prSet custT="1"/>
      <dgm:spPr/>
      <dgm:t>
        <a:bodyPr/>
        <a:lstStyle/>
        <a:p>
          <a:endParaRPr lang="fr-FR" sz="2000" b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301516E8-CEBD-4941-A956-1160623AECCD}">
      <dgm:prSet phldrT="[Texte]" custT="1"/>
      <dgm:spPr/>
      <dgm:t>
        <a:bodyPr/>
        <a:lstStyle/>
        <a:p>
          <a:r>
            <a:rPr lang="fr-FR" sz="2000" b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Valeur nette dans le bilan </a:t>
          </a:r>
        </a:p>
        <a:p>
          <a:r>
            <a:rPr lang="fr-FR" sz="2000" b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= valeur après dépréciation</a:t>
          </a:r>
        </a:p>
      </dgm:t>
    </dgm:pt>
    <dgm:pt modelId="{D3D020C2-BF7D-438D-997F-6EF44F99F3EA}" type="parTrans" cxnId="{EC4E8E82-C322-4625-8B9A-FC69489D0453}">
      <dgm:prSet/>
      <dgm:spPr/>
      <dgm:t>
        <a:bodyPr/>
        <a:lstStyle/>
        <a:p>
          <a:endParaRPr lang="fr-FR" sz="2000" b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EFBDA160-3057-4642-AD1F-BCB99D4BD226}" type="sibTrans" cxnId="{EC4E8E82-C322-4625-8B9A-FC69489D0453}">
      <dgm:prSet/>
      <dgm:spPr/>
      <dgm:t>
        <a:bodyPr/>
        <a:lstStyle/>
        <a:p>
          <a:endParaRPr lang="fr-FR" sz="2000" b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51D1E529-D3BE-42E5-B6D9-435ED0053273}" type="pres">
      <dgm:prSet presAssocID="{4D7B6282-FD9C-4196-8023-DCAAC245D9A2}" presName="Name0" presStyleCnt="0">
        <dgm:presLayoutVars>
          <dgm:dir/>
          <dgm:resizeHandles val="exact"/>
        </dgm:presLayoutVars>
      </dgm:prSet>
      <dgm:spPr/>
    </dgm:pt>
    <dgm:pt modelId="{5A060D1B-672F-460A-83BF-31D4FA26D06D}" type="pres">
      <dgm:prSet presAssocID="{8ADBC990-B025-4E37-9554-5B6E2ECCDD73}" presName="node" presStyleLbl="node1" presStyleIdx="0" presStyleCnt="5" custScaleX="140528">
        <dgm:presLayoutVars>
          <dgm:bulletEnabled val="1"/>
        </dgm:presLayoutVars>
      </dgm:prSet>
      <dgm:spPr/>
    </dgm:pt>
    <dgm:pt modelId="{EF6CCC17-512B-4AF0-A1F4-DC63E7262C4A}" type="pres">
      <dgm:prSet presAssocID="{3C921DF4-6C02-46A2-AFFB-82098F1D2A3F}" presName="sibTrans" presStyleLbl="sibTrans2D1" presStyleIdx="0" presStyleCnt="4"/>
      <dgm:spPr/>
    </dgm:pt>
    <dgm:pt modelId="{E5FEC57F-A1FD-47F7-8E70-ED392E74713A}" type="pres">
      <dgm:prSet presAssocID="{3C921DF4-6C02-46A2-AFFB-82098F1D2A3F}" presName="connectorText" presStyleLbl="sibTrans2D1" presStyleIdx="0" presStyleCnt="4"/>
      <dgm:spPr/>
    </dgm:pt>
    <dgm:pt modelId="{750A5906-89FD-4528-9B73-24695873505D}" type="pres">
      <dgm:prSet presAssocID="{919FC85F-CA35-4077-9425-EDD2D341E3EA}" presName="node" presStyleLbl="node1" presStyleIdx="1" presStyleCnt="5" custScaleX="140528">
        <dgm:presLayoutVars>
          <dgm:bulletEnabled val="1"/>
        </dgm:presLayoutVars>
      </dgm:prSet>
      <dgm:spPr/>
    </dgm:pt>
    <dgm:pt modelId="{25B362DD-0217-404C-AEEB-9A1BA3607585}" type="pres">
      <dgm:prSet presAssocID="{1F48C935-3DE4-40EA-B3DA-61455D4E7186}" presName="sibTrans" presStyleLbl="sibTrans2D1" presStyleIdx="1" presStyleCnt="4"/>
      <dgm:spPr/>
    </dgm:pt>
    <dgm:pt modelId="{C74D2E5B-8A38-4718-9742-14CC15E007D2}" type="pres">
      <dgm:prSet presAssocID="{1F48C935-3DE4-40EA-B3DA-61455D4E7186}" presName="connectorText" presStyleLbl="sibTrans2D1" presStyleIdx="1" presStyleCnt="4"/>
      <dgm:spPr/>
    </dgm:pt>
    <dgm:pt modelId="{AAE4BC6F-9BED-4415-BE7A-5D7F45207B04}" type="pres">
      <dgm:prSet presAssocID="{7A502C98-ECF2-4502-8EAD-DF4CF85C4632}" presName="node" presStyleLbl="node1" presStyleIdx="2" presStyleCnt="5" custScaleX="140528">
        <dgm:presLayoutVars>
          <dgm:bulletEnabled val="1"/>
        </dgm:presLayoutVars>
      </dgm:prSet>
      <dgm:spPr/>
    </dgm:pt>
    <dgm:pt modelId="{B7C4ADF4-A06C-462B-862E-A5AB58131BDB}" type="pres">
      <dgm:prSet presAssocID="{E31B0361-492E-4B73-9023-C9BFF7D64BE8}" presName="sibTrans" presStyleLbl="sibTrans2D1" presStyleIdx="2" presStyleCnt="4"/>
      <dgm:spPr/>
    </dgm:pt>
    <dgm:pt modelId="{169C7481-3EAA-4E88-A26F-856D06E13BDD}" type="pres">
      <dgm:prSet presAssocID="{E31B0361-492E-4B73-9023-C9BFF7D64BE8}" presName="connectorText" presStyleLbl="sibTrans2D1" presStyleIdx="2" presStyleCnt="4"/>
      <dgm:spPr/>
    </dgm:pt>
    <dgm:pt modelId="{888B5E6F-22F1-4F6E-85EA-FAE37BADB81A}" type="pres">
      <dgm:prSet presAssocID="{6D2DEEB4-62BD-4BA8-873A-794B424CF361}" presName="node" presStyleLbl="node1" presStyleIdx="3" presStyleCnt="5" custScaleX="163274">
        <dgm:presLayoutVars>
          <dgm:bulletEnabled val="1"/>
        </dgm:presLayoutVars>
      </dgm:prSet>
      <dgm:spPr/>
    </dgm:pt>
    <dgm:pt modelId="{051C75EE-D90B-4D2B-828B-96ADF9A651CF}" type="pres">
      <dgm:prSet presAssocID="{0F5E2AC3-29C3-4B34-A992-7B0AFED9C71D}" presName="sibTrans" presStyleLbl="sibTrans2D1" presStyleIdx="3" presStyleCnt="4"/>
      <dgm:spPr/>
    </dgm:pt>
    <dgm:pt modelId="{82E2963C-4851-4442-9196-1A8A21D5E9A1}" type="pres">
      <dgm:prSet presAssocID="{0F5E2AC3-29C3-4B34-A992-7B0AFED9C71D}" presName="connectorText" presStyleLbl="sibTrans2D1" presStyleIdx="3" presStyleCnt="4"/>
      <dgm:spPr/>
    </dgm:pt>
    <dgm:pt modelId="{1010326E-416C-4BF4-9D4D-1F9B5680C87C}" type="pres">
      <dgm:prSet presAssocID="{301516E8-CEBD-4941-A956-1160623AECCD}" presName="node" presStyleLbl="node1" presStyleIdx="4" presStyleCnt="5" custScaleX="163274">
        <dgm:presLayoutVars>
          <dgm:bulletEnabled val="1"/>
        </dgm:presLayoutVars>
      </dgm:prSet>
      <dgm:spPr/>
    </dgm:pt>
  </dgm:ptLst>
  <dgm:cxnLst>
    <dgm:cxn modelId="{9AD81302-05E5-4AB3-8A0B-E19D70EA0773}" type="presOf" srcId="{0F5E2AC3-29C3-4B34-A992-7B0AFED9C71D}" destId="{051C75EE-D90B-4D2B-828B-96ADF9A651CF}" srcOrd="0" destOrd="0" presId="urn:microsoft.com/office/officeart/2005/8/layout/process1"/>
    <dgm:cxn modelId="{5152B21C-0603-4AE0-A20E-2513270B0F63}" type="presOf" srcId="{3C921DF4-6C02-46A2-AFFB-82098F1D2A3F}" destId="{E5FEC57F-A1FD-47F7-8E70-ED392E74713A}" srcOrd="1" destOrd="0" presId="urn:microsoft.com/office/officeart/2005/8/layout/process1"/>
    <dgm:cxn modelId="{C6E26F62-CF01-4167-BF30-B84520DC032A}" type="presOf" srcId="{4D7B6282-FD9C-4196-8023-DCAAC245D9A2}" destId="{51D1E529-D3BE-42E5-B6D9-435ED0053273}" srcOrd="0" destOrd="0" presId="urn:microsoft.com/office/officeart/2005/8/layout/process1"/>
    <dgm:cxn modelId="{1DD7934B-30BF-48A6-8D9E-18013A594431}" type="presOf" srcId="{8ADBC990-B025-4E37-9554-5B6E2ECCDD73}" destId="{5A060D1B-672F-460A-83BF-31D4FA26D06D}" srcOrd="0" destOrd="0" presId="urn:microsoft.com/office/officeart/2005/8/layout/process1"/>
    <dgm:cxn modelId="{2C537B4E-F656-4287-AF5D-8318417DE0E0}" type="presOf" srcId="{1F48C935-3DE4-40EA-B3DA-61455D4E7186}" destId="{C74D2E5B-8A38-4718-9742-14CC15E007D2}" srcOrd="1" destOrd="0" presId="urn:microsoft.com/office/officeart/2005/8/layout/process1"/>
    <dgm:cxn modelId="{96083752-8BAC-4C1C-876E-0A2CDD7517B9}" type="presOf" srcId="{301516E8-CEBD-4941-A956-1160623AECCD}" destId="{1010326E-416C-4BF4-9D4D-1F9B5680C87C}" srcOrd="0" destOrd="0" presId="urn:microsoft.com/office/officeart/2005/8/layout/process1"/>
    <dgm:cxn modelId="{4E901C79-CA1E-4BD0-B0DF-80BC64A09CC2}" srcId="{4D7B6282-FD9C-4196-8023-DCAAC245D9A2}" destId="{7A502C98-ECF2-4502-8EAD-DF4CF85C4632}" srcOrd="2" destOrd="0" parTransId="{CC8C3AA1-0F00-4CF2-B55F-6265794ADA56}" sibTransId="{E31B0361-492E-4B73-9023-C9BFF7D64BE8}"/>
    <dgm:cxn modelId="{5FD7D87A-D0F5-4582-9A36-F426CF66B1E1}" type="presOf" srcId="{3C921DF4-6C02-46A2-AFFB-82098F1D2A3F}" destId="{EF6CCC17-512B-4AF0-A1F4-DC63E7262C4A}" srcOrd="0" destOrd="0" presId="urn:microsoft.com/office/officeart/2005/8/layout/process1"/>
    <dgm:cxn modelId="{EC4E8E82-C322-4625-8B9A-FC69489D0453}" srcId="{4D7B6282-FD9C-4196-8023-DCAAC245D9A2}" destId="{301516E8-CEBD-4941-A956-1160623AECCD}" srcOrd="4" destOrd="0" parTransId="{D3D020C2-BF7D-438D-997F-6EF44F99F3EA}" sibTransId="{EFBDA160-3057-4642-AD1F-BCB99D4BD226}"/>
    <dgm:cxn modelId="{0EF4828C-0B2B-46DE-A41F-06355AD2A8CC}" srcId="{4D7B6282-FD9C-4196-8023-DCAAC245D9A2}" destId="{8ADBC990-B025-4E37-9554-5B6E2ECCDD73}" srcOrd="0" destOrd="0" parTransId="{F24AB537-5A05-478B-BC05-DFB55D4313FE}" sibTransId="{3C921DF4-6C02-46A2-AFFB-82098F1D2A3F}"/>
    <dgm:cxn modelId="{A15EEFA1-0525-470A-BE28-0547F4BD8ADD}" type="presOf" srcId="{7A502C98-ECF2-4502-8EAD-DF4CF85C4632}" destId="{AAE4BC6F-9BED-4415-BE7A-5D7F45207B04}" srcOrd="0" destOrd="0" presId="urn:microsoft.com/office/officeart/2005/8/layout/process1"/>
    <dgm:cxn modelId="{7E4DE8AD-300D-422E-8654-CE1629508C3F}" type="presOf" srcId="{1F48C935-3DE4-40EA-B3DA-61455D4E7186}" destId="{25B362DD-0217-404C-AEEB-9A1BA3607585}" srcOrd="0" destOrd="0" presId="urn:microsoft.com/office/officeart/2005/8/layout/process1"/>
    <dgm:cxn modelId="{BBB005B1-2376-4E03-A38B-8AF4D1CE2B6D}" type="presOf" srcId="{E31B0361-492E-4B73-9023-C9BFF7D64BE8}" destId="{169C7481-3EAA-4E88-A26F-856D06E13BDD}" srcOrd="1" destOrd="0" presId="urn:microsoft.com/office/officeart/2005/8/layout/process1"/>
    <dgm:cxn modelId="{A9F92FB1-C690-421A-ADE2-3ACB41C22D3A}" srcId="{4D7B6282-FD9C-4196-8023-DCAAC245D9A2}" destId="{6D2DEEB4-62BD-4BA8-873A-794B424CF361}" srcOrd="3" destOrd="0" parTransId="{5694A4AC-970A-4F34-AACB-1E737746DE2B}" sibTransId="{0F5E2AC3-29C3-4B34-A992-7B0AFED9C71D}"/>
    <dgm:cxn modelId="{8F0115BC-1E6C-4277-BAC8-220C8503D8B2}" type="presOf" srcId="{919FC85F-CA35-4077-9425-EDD2D341E3EA}" destId="{750A5906-89FD-4528-9B73-24695873505D}" srcOrd="0" destOrd="0" presId="urn:microsoft.com/office/officeart/2005/8/layout/process1"/>
    <dgm:cxn modelId="{947B52ED-A42B-4B5C-848C-1F0CBA772A00}" type="presOf" srcId="{E31B0361-492E-4B73-9023-C9BFF7D64BE8}" destId="{B7C4ADF4-A06C-462B-862E-A5AB58131BDB}" srcOrd="0" destOrd="0" presId="urn:microsoft.com/office/officeart/2005/8/layout/process1"/>
    <dgm:cxn modelId="{01C2B9EE-7EF7-4837-9043-21F84B9ED922}" type="presOf" srcId="{6D2DEEB4-62BD-4BA8-873A-794B424CF361}" destId="{888B5E6F-22F1-4F6E-85EA-FAE37BADB81A}" srcOrd="0" destOrd="0" presId="urn:microsoft.com/office/officeart/2005/8/layout/process1"/>
    <dgm:cxn modelId="{183915F1-0030-4CE8-BCB0-46B226D0EAEB}" srcId="{4D7B6282-FD9C-4196-8023-DCAAC245D9A2}" destId="{919FC85F-CA35-4077-9425-EDD2D341E3EA}" srcOrd="1" destOrd="0" parTransId="{93ACB950-2577-47B4-A5B4-E3139591D7E9}" sibTransId="{1F48C935-3DE4-40EA-B3DA-61455D4E7186}"/>
    <dgm:cxn modelId="{E5F951FF-E887-4C75-BFCF-7939C5282B53}" type="presOf" srcId="{0F5E2AC3-29C3-4B34-A992-7B0AFED9C71D}" destId="{82E2963C-4851-4442-9196-1A8A21D5E9A1}" srcOrd="1" destOrd="0" presId="urn:microsoft.com/office/officeart/2005/8/layout/process1"/>
    <dgm:cxn modelId="{7130C773-2185-432E-A68B-B066AAB9A948}" type="presParOf" srcId="{51D1E529-D3BE-42E5-B6D9-435ED0053273}" destId="{5A060D1B-672F-460A-83BF-31D4FA26D06D}" srcOrd="0" destOrd="0" presId="urn:microsoft.com/office/officeart/2005/8/layout/process1"/>
    <dgm:cxn modelId="{F42A6692-3819-4FE6-A7EC-0B17C89D4DD5}" type="presParOf" srcId="{51D1E529-D3BE-42E5-B6D9-435ED0053273}" destId="{EF6CCC17-512B-4AF0-A1F4-DC63E7262C4A}" srcOrd="1" destOrd="0" presId="urn:microsoft.com/office/officeart/2005/8/layout/process1"/>
    <dgm:cxn modelId="{DEBE3862-CCE8-4445-B7A4-00B442E166F3}" type="presParOf" srcId="{EF6CCC17-512B-4AF0-A1F4-DC63E7262C4A}" destId="{E5FEC57F-A1FD-47F7-8E70-ED392E74713A}" srcOrd="0" destOrd="0" presId="urn:microsoft.com/office/officeart/2005/8/layout/process1"/>
    <dgm:cxn modelId="{0A699799-294E-4C82-B3E7-EDAC87B5244D}" type="presParOf" srcId="{51D1E529-D3BE-42E5-B6D9-435ED0053273}" destId="{750A5906-89FD-4528-9B73-24695873505D}" srcOrd="2" destOrd="0" presId="urn:microsoft.com/office/officeart/2005/8/layout/process1"/>
    <dgm:cxn modelId="{B21484CF-6C56-4B58-80C0-EA69D3D71493}" type="presParOf" srcId="{51D1E529-D3BE-42E5-B6D9-435ED0053273}" destId="{25B362DD-0217-404C-AEEB-9A1BA3607585}" srcOrd="3" destOrd="0" presId="urn:microsoft.com/office/officeart/2005/8/layout/process1"/>
    <dgm:cxn modelId="{263D3902-F775-4C67-BFAB-BCDF907A8972}" type="presParOf" srcId="{25B362DD-0217-404C-AEEB-9A1BA3607585}" destId="{C74D2E5B-8A38-4718-9742-14CC15E007D2}" srcOrd="0" destOrd="0" presId="urn:microsoft.com/office/officeart/2005/8/layout/process1"/>
    <dgm:cxn modelId="{D7077A4D-6ABF-4814-951F-5F4B7F812EE3}" type="presParOf" srcId="{51D1E529-D3BE-42E5-B6D9-435ED0053273}" destId="{AAE4BC6F-9BED-4415-BE7A-5D7F45207B04}" srcOrd="4" destOrd="0" presId="urn:microsoft.com/office/officeart/2005/8/layout/process1"/>
    <dgm:cxn modelId="{BE0B9FBE-B9C4-4E20-998E-A1C1BAA6E0D6}" type="presParOf" srcId="{51D1E529-D3BE-42E5-B6D9-435ED0053273}" destId="{B7C4ADF4-A06C-462B-862E-A5AB58131BDB}" srcOrd="5" destOrd="0" presId="urn:microsoft.com/office/officeart/2005/8/layout/process1"/>
    <dgm:cxn modelId="{C601AFE2-8514-4CDC-AC2D-0B72B814E8BE}" type="presParOf" srcId="{B7C4ADF4-A06C-462B-862E-A5AB58131BDB}" destId="{169C7481-3EAA-4E88-A26F-856D06E13BDD}" srcOrd="0" destOrd="0" presId="urn:microsoft.com/office/officeart/2005/8/layout/process1"/>
    <dgm:cxn modelId="{52DDC911-8A1A-4CB1-89CA-8D34963B00FB}" type="presParOf" srcId="{51D1E529-D3BE-42E5-B6D9-435ED0053273}" destId="{888B5E6F-22F1-4F6E-85EA-FAE37BADB81A}" srcOrd="6" destOrd="0" presId="urn:microsoft.com/office/officeart/2005/8/layout/process1"/>
    <dgm:cxn modelId="{9A38B8F9-D43E-4E1C-8F3E-BBAE53628E4B}" type="presParOf" srcId="{51D1E529-D3BE-42E5-B6D9-435ED0053273}" destId="{051C75EE-D90B-4D2B-828B-96ADF9A651CF}" srcOrd="7" destOrd="0" presId="urn:microsoft.com/office/officeart/2005/8/layout/process1"/>
    <dgm:cxn modelId="{ED9B0F2A-3C55-4870-BA06-38A07BCA2F62}" type="presParOf" srcId="{051C75EE-D90B-4D2B-828B-96ADF9A651CF}" destId="{82E2963C-4851-4442-9196-1A8A21D5E9A1}" srcOrd="0" destOrd="0" presId="urn:microsoft.com/office/officeart/2005/8/layout/process1"/>
    <dgm:cxn modelId="{1886AE60-CED9-42DF-866B-65DB89528CAB}" type="presParOf" srcId="{51D1E529-D3BE-42E5-B6D9-435ED0053273}" destId="{1010326E-416C-4BF4-9D4D-1F9B5680C87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60D1B-672F-460A-83BF-31D4FA26D06D}">
      <dsp:nvSpPr>
        <dsp:cNvPr id="0" name=""/>
        <dsp:cNvSpPr/>
      </dsp:nvSpPr>
      <dsp:spPr>
        <a:xfrm>
          <a:off x="5738" y="92935"/>
          <a:ext cx="1680477" cy="15573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Facture d'achat d'une immobilisation</a:t>
          </a:r>
        </a:p>
      </dsp:txBody>
      <dsp:txXfrm>
        <a:off x="51350" y="138547"/>
        <a:ext cx="1589253" cy="1466085"/>
      </dsp:txXfrm>
    </dsp:sp>
    <dsp:sp modelId="{EF6CCC17-512B-4AF0-A1F4-DC63E7262C4A}">
      <dsp:nvSpPr>
        <dsp:cNvPr id="0" name=""/>
        <dsp:cNvSpPr/>
      </dsp:nvSpPr>
      <dsp:spPr>
        <a:xfrm>
          <a:off x="1805798" y="723307"/>
          <a:ext cx="253516" cy="296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0" kern="120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1805798" y="782620"/>
        <a:ext cx="177461" cy="177940"/>
      </dsp:txXfrm>
    </dsp:sp>
    <dsp:sp modelId="{750A5906-89FD-4528-9B73-24695873505D}">
      <dsp:nvSpPr>
        <dsp:cNvPr id="0" name=""/>
        <dsp:cNvSpPr/>
      </dsp:nvSpPr>
      <dsp:spPr>
        <a:xfrm>
          <a:off x="2164548" y="92935"/>
          <a:ext cx="1680477" cy="15573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Sélection des éléments à retenir pour le coût d'acquisition</a:t>
          </a:r>
        </a:p>
      </dsp:txBody>
      <dsp:txXfrm>
        <a:off x="2210160" y="138547"/>
        <a:ext cx="1589253" cy="1466085"/>
      </dsp:txXfrm>
    </dsp:sp>
    <dsp:sp modelId="{25B362DD-0217-404C-AEEB-9A1BA3607585}">
      <dsp:nvSpPr>
        <dsp:cNvPr id="0" name=""/>
        <dsp:cNvSpPr/>
      </dsp:nvSpPr>
      <dsp:spPr>
        <a:xfrm>
          <a:off x="3964608" y="723307"/>
          <a:ext cx="253516" cy="296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0" kern="120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964608" y="782620"/>
        <a:ext cx="177461" cy="177940"/>
      </dsp:txXfrm>
    </dsp:sp>
    <dsp:sp modelId="{AAE4BC6F-9BED-4415-BE7A-5D7F45207B04}">
      <dsp:nvSpPr>
        <dsp:cNvPr id="0" name=""/>
        <dsp:cNvSpPr/>
      </dsp:nvSpPr>
      <dsp:spPr>
        <a:xfrm>
          <a:off x="4323357" y="92935"/>
          <a:ext cx="1680477" cy="15573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Valeur  d'acquisition de l'immobilisation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= valeur brute</a:t>
          </a:r>
        </a:p>
      </dsp:txBody>
      <dsp:txXfrm>
        <a:off x="4368969" y="138547"/>
        <a:ext cx="1589253" cy="1466085"/>
      </dsp:txXfrm>
    </dsp:sp>
    <dsp:sp modelId="{B7C4ADF4-A06C-462B-862E-A5AB58131BDB}">
      <dsp:nvSpPr>
        <dsp:cNvPr id="0" name=""/>
        <dsp:cNvSpPr/>
      </dsp:nvSpPr>
      <dsp:spPr>
        <a:xfrm>
          <a:off x="6123417" y="723307"/>
          <a:ext cx="253516" cy="296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0" kern="120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6123417" y="782620"/>
        <a:ext cx="177461" cy="177940"/>
      </dsp:txXfrm>
    </dsp:sp>
    <dsp:sp modelId="{888B5E6F-22F1-4F6E-85EA-FAE37BADB81A}">
      <dsp:nvSpPr>
        <dsp:cNvPr id="0" name=""/>
        <dsp:cNvSpPr/>
      </dsp:nvSpPr>
      <dsp:spPr>
        <a:xfrm>
          <a:off x="6482167" y="92935"/>
          <a:ext cx="1952480" cy="15573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Inventaire des dépréciations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= amortissement</a:t>
          </a:r>
        </a:p>
      </dsp:txBody>
      <dsp:txXfrm>
        <a:off x="6527779" y="138547"/>
        <a:ext cx="1861256" cy="1466085"/>
      </dsp:txXfrm>
    </dsp:sp>
    <dsp:sp modelId="{051C75EE-D90B-4D2B-828B-96ADF9A651CF}">
      <dsp:nvSpPr>
        <dsp:cNvPr id="0" name=""/>
        <dsp:cNvSpPr/>
      </dsp:nvSpPr>
      <dsp:spPr>
        <a:xfrm>
          <a:off x="8554231" y="723307"/>
          <a:ext cx="253516" cy="296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b="0" kern="120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8554231" y="782620"/>
        <a:ext cx="177461" cy="177940"/>
      </dsp:txXfrm>
    </dsp:sp>
    <dsp:sp modelId="{1010326E-416C-4BF4-9D4D-1F9B5680C87C}">
      <dsp:nvSpPr>
        <dsp:cNvPr id="0" name=""/>
        <dsp:cNvSpPr/>
      </dsp:nvSpPr>
      <dsp:spPr>
        <a:xfrm>
          <a:off x="8912980" y="92935"/>
          <a:ext cx="1952480" cy="15573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Valeur nette dans le bilan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kern="120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rPr>
            <a:t>= valeur après dépréciation</a:t>
          </a:r>
        </a:p>
      </dsp:txBody>
      <dsp:txXfrm>
        <a:off x="8958592" y="138547"/>
        <a:ext cx="1861256" cy="1466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66F7D-1F58-4842-83A2-9B66E1985FF8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19CB8-6838-8046-BDA5-CA735D9740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11/02/2023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810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</a:t>
            </a:r>
            <a:r>
              <a:rPr lang="fr-FR" sz="3200" b="1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.12 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Gérer les immobilisations</a:t>
            </a:r>
          </a:p>
        </p:txBody>
      </p:sp>
      <p:sp>
        <p:nvSpPr>
          <p:cNvPr id="7" name="Rectangle 6"/>
          <p:cNvSpPr/>
          <p:nvPr/>
        </p:nvSpPr>
        <p:spPr>
          <a:xfrm>
            <a:off x="825144" y="886236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F844D1-613E-4034-90CB-485D2D4FBF16}"/>
              </a:ext>
            </a:extLst>
          </p:cNvPr>
          <p:cNvSpPr/>
          <p:nvPr/>
        </p:nvSpPr>
        <p:spPr>
          <a:xfrm>
            <a:off x="1225194" y="2185592"/>
            <a:ext cx="9359900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 immobilisation est un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 actif immobilisé » qui est destiné à rester durablement dans l’entreprise</a:t>
            </a:r>
            <a:r>
              <a:rPr lang="fr-FR" sz="240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342900" indent="-342900" algn="just" hangingPunct="0">
              <a:spcBef>
                <a:spcPts val="24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 fait partie de son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patrimoine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et doit figurer dans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l’actif immobilisé du bilan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hangingPunct="0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 biens sont comptabilisés pour leur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valeur d’acquisition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laquelle est correspond au prix d’achat de l’immobilisation majoré d’autres éléments de la facture (frais de transport, de montage...)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35348" y="173367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CD9744-BBEF-44F7-9C9F-5F40701D185F}"/>
              </a:ext>
            </a:extLst>
          </p:cNvPr>
          <p:cNvSpPr/>
          <p:nvPr/>
        </p:nvSpPr>
        <p:spPr>
          <a:xfrm>
            <a:off x="419099" y="1265767"/>
            <a:ext cx="1134956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 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 d’exercice comptable, l’entreprise doit produire un état exact de son patrimoine dans le bilan et faire apparaître les immobilisations pour leur </a:t>
            </a: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valeur réelle, 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sans les surévaluer ou les sous-évaluer. </a:t>
            </a:r>
          </a:p>
          <a:p>
            <a:pPr marL="342900" indent="-342900" algn="just" hangingPunct="0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 immobilisations subissent une dépréciation du fait de l’usure, ou de l’évolution technologique. </a:t>
            </a:r>
          </a:p>
          <a:p>
            <a:pPr marL="342900" indent="-342900" algn="just" hangingPunct="0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L’entreprise doit constater cette perte de valeur par des </a:t>
            </a: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amortissements 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 permettent de faire apparaître les biens pour leur valeur nette à la fin de chaque exercice comptable. 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552D43EB-EC07-4079-B74B-285DC3CEDC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3227776"/>
              </p:ext>
            </p:extLst>
          </p:nvPr>
        </p:nvGraphicFramePr>
        <p:xfrm>
          <a:off x="658282" y="4516369"/>
          <a:ext cx="10871200" cy="1743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3441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45</TotalTime>
  <Words>185</Words>
  <Application>Microsoft Office PowerPoint</Application>
  <PresentationFormat>Grand écran</PresentationFormat>
  <Paragraphs>17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Bookman Old Style</vt:lpstr>
      <vt:lpstr>Calibri</vt:lpstr>
      <vt:lpstr>Rockwell</vt:lpstr>
      <vt:lpstr>Symbol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16</cp:revision>
  <dcterms:created xsi:type="dcterms:W3CDTF">2014-06-17T06:47:14Z</dcterms:created>
  <dcterms:modified xsi:type="dcterms:W3CDTF">2023-02-11T08:32:19Z</dcterms:modified>
</cp:coreProperties>
</file>