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6" r:id="rId1"/>
  </p:sldMasterIdLst>
  <p:sldIdLst>
    <p:sldId id="256" r:id="rId2"/>
    <p:sldId id="257" r:id="rId3"/>
    <p:sldId id="258" r:id="rId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EB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929F9F4-4A8F-4326-A1B4-22849713DDAB}" styleName="Style foncé 1 - Accentuation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1" d="100"/>
          <a:sy n="111" d="100"/>
        </p:scale>
        <p:origin x="456"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2"/>
            <a:ext cx="8825659"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9"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08/02/2023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3293874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7"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9"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08/02/2023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91344798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5"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5"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08/02/2023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60141136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1"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5"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08/02/2023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
        <p:nvSpPr>
          <p:cNvPr id="13" name="TextBox 12"/>
          <p:cNvSpPr txBox="1"/>
          <p:nvPr/>
        </p:nvSpPr>
        <p:spPr>
          <a:xfrm>
            <a:off x="9330491"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265907285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5" y="3124201"/>
            <a:ext cx="8825659"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08/02/2023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06588762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61"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5" y="2667000"/>
            <a:ext cx="2946795"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1"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1"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3"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08/02/2023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68375322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1"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3"/>
            <a:ext cx="294005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6"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5"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2"/>
            <a:ext cx="293440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1"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701"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6" y="4827210"/>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3"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08/02/2023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82031739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08/02/2023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36635148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3" y="430215"/>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4"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08/02/2023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64389139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08/02/2023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1278836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7" y="2861735"/>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9"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08/02/2023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9641387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3" y="2060577"/>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4" y="2056093"/>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B14B23-EBBB-4FF8-A86F-057ABCCE629C}" type="datetimeFigureOut">
              <a:rPr lang="fr-FR" smtClean="0"/>
              <a:t>08/02/2023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3403050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3"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6"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6"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08/02/2023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85836534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E0B14B23-EBBB-4FF8-A86F-057ABCCE629C}" type="datetimeFigureOut">
              <a:rPr lang="fr-FR" smtClean="0"/>
              <a:t>08/02/2023</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9847668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B14B23-EBBB-4FF8-A86F-057ABCCE629C}" type="datetimeFigureOut">
              <a:rPr lang="fr-FR" smtClean="0"/>
              <a:t>08/02/2023</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4883092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5"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5" y="3129282"/>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E0B14B23-EBBB-4FF8-A86F-057ABCCE629C}" type="datetimeFigureOut">
              <a:rPr lang="fr-FR" smtClean="0"/>
              <a:t>08/02/2023</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3825016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7"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7"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5"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08/02/2023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7998727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1" y="2669687"/>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1" y="2892349"/>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3" y="6092866"/>
            <a:ext cx="993735"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2"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20"/>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41"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B14B23-EBBB-4FF8-A86F-057ABCCE629C}" type="datetimeFigureOut">
              <a:rPr lang="fr-FR" smtClean="0"/>
              <a:t>08/02/2023</a:t>
            </a:fld>
            <a:endParaRPr lang="fr-FR"/>
          </a:p>
        </p:txBody>
      </p:sp>
      <p:sp>
        <p:nvSpPr>
          <p:cNvPr id="5" name="Footer Placeholder 4"/>
          <p:cNvSpPr>
            <a:spLocks noGrp="1"/>
          </p:cNvSpPr>
          <p:nvPr>
            <p:ph type="ftr" sz="quarter" idx="3"/>
          </p:nvPr>
        </p:nvSpPr>
        <p:spPr>
          <a:xfrm rot="5400000">
            <a:off x="8951575" y="3225299"/>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2" y="295731"/>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234C07D-E8DA-4633-BC68-D66A8E810D17}" type="slidenum">
              <a:rPr lang="fr-FR" smtClean="0"/>
              <a:t>‹N°›</a:t>
            </a:fld>
            <a:endParaRPr lang="fr-FR"/>
          </a:p>
        </p:txBody>
      </p:sp>
    </p:spTree>
    <p:extLst>
      <p:ext uri="{BB962C8B-B14F-4D97-AF65-F5344CB8AC3E}">
        <p14:creationId xmlns:p14="http://schemas.microsoft.com/office/powerpoint/2010/main" val="1346983014"/>
      </p:ext>
    </p:extLst>
  </p:cSld>
  <p:clrMap bg1="dk1" tx1="lt1" bg2="dk2" tx2="lt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 id="2147483799" r:id="rId13"/>
    <p:sldLayoutId id="2147483800" r:id="rId14"/>
    <p:sldLayoutId id="2147483801" r:id="rId15"/>
    <p:sldLayoutId id="2147483802" r:id="rId16"/>
    <p:sldLayoutId id="2147483803" r:id="rId17"/>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a:extLst>
              <a:ext uri="{FF2B5EF4-FFF2-40B4-BE49-F238E27FC236}">
                <a16:creationId xmlns:a16="http://schemas.microsoft.com/office/drawing/2014/main" id="{C4F17168-313A-4217-9284-34E5AE6FD2ED}"/>
              </a:ext>
            </a:extLst>
          </p:cNvPr>
          <p:cNvSpPr txBox="1">
            <a:spLocks/>
          </p:cNvSpPr>
          <p:nvPr/>
        </p:nvSpPr>
        <p:spPr>
          <a:xfrm>
            <a:off x="0" y="-33865"/>
            <a:ext cx="8825658" cy="643465"/>
          </a:xfrm>
          <a:prstGeom prst="rect">
            <a:avLst/>
          </a:prstGeom>
        </p:spPr>
        <p:txBody>
          <a:bodyPr vert="horz" lIns="91440" tIns="45720" rIns="91440" bIns="45720" rtlCol="0" anchor="b">
            <a:norm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3200" b="1" dirty="0">
                <a:latin typeface="Arial" panose="020B0604020202020204" pitchFamily="34" charset="0"/>
                <a:cs typeface="Arial" panose="020B0604020202020204" pitchFamily="34" charset="0"/>
              </a:rPr>
              <a:t>5. Suivre les commandes</a:t>
            </a:r>
            <a:endParaRPr lang="fr-FR" sz="5400" dirty="0">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01E44E4C-C67B-47C0-BE1C-6624E84AB275}"/>
              </a:ext>
            </a:extLst>
          </p:cNvPr>
          <p:cNvSpPr/>
          <p:nvPr/>
        </p:nvSpPr>
        <p:spPr>
          <a:xfrm>
            <a:off x="575733" y="1220203"/>
            <a:ext cx="10782300" cy="769441"/>
          </a:xfrm>
          <a:prstGeom prst="rect">
            <a:avLst/>
          </a:prstGeom>
        </p:spPr>
        <p:txBody>
          <a:bodyPr wrap="square">
            <a:spAutoFit/>
          </a:bodyPr>
          <a:lstStyle/>
          <a:p>
            <a:pPr algn="ctr">
              <a:spcAft>
                <a:spcPts val="0"/>
              </a:spcAft>
            </a:pPr>
            <a:r>
              <a:rPr lang="fr-FR" sz="2200" dirty="0">
                <a:latin typeface="Arial" panose="020B0604020202020204" pitchFamily="34" charset="0"/>
                <a:ea typeface="Calibri" panose="020F0502020204030204" pitchFamily="34" charset="0"/>
                <a:cs typeface="Arial" panose="020B0604020202020204" pitchFamily="34" charset="0"/>
              </a:rPr>
              <a:t>Il est indispensable de suivre les commandes pour connaître les dates de livraison, éviter les ruptures de stock, gérer les stocks et maîtriser les coûts.</a:t>
            </a:r>
            <a:endParaRPr lang="fr-FR" sz="2200" dirty="0">
              <a:latin typeface="Arial" panose="020B060402020202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86A6BBE5-1D7C-4716-B1FE-8216EE622757}"/>
              </a:ext>
            </a:extLst>
          </p:cNvPr>
          <p:cNvSpPr/>
          <p:nvPr/>
        </p:nvSpPr>
        <p:spPr>
          <a:xfrm>
            <a:off x="512233" y="2387525"/>
            <a:ext cx="10782300" cy="3185487"/>
          </a:xfrm>
          <a:prstGeom prst="rect">
            <a:avLst/>
          </a:prstGeom>
        </p:spPr>
        <p:txBody>
          <a:bodyPr wrap="square">
            <a:spAutoFit/>
          </a:bodyPr>
          <a:lstStyle/>
          <a:p>
            <a:pPr>
              <a:spcBef>
                <a:spcPts val="600"/>
              </a:spcBef>
              <a:spcAft>
                <a:spcPts val="600"/>
              </a:spcAft>
            </a:pPr>
            <a:r>
              <a:rPr lang="fr-FR" sz="2400" b="1" dirty="0">
                <a:latin typeface="Arial" panose="020B0604020202020204" pitchFamily="34" charset="0"/>
                <a:ea typeface="Times New Roman" panose="02020603050405020304" pitchFamily="18" charset="0"/>
                <a:cs typeface="Arial" panose="020B0604020202020204" pitchFamily="34" charset="0"/>
              </a:rPr>
              <a:t>5.1. Le tableau de suivi des commandes</a:t>
            </a:r>
          </a:p>
          <a:p>
            <a:pPr algn="just">
              <a:spcBef>
                <a:spcPts val="2400"/>
              </a:spcBef>
              <a:spcAft>
                <a:spcPts val="0"/>
              </a:spcAft>
            </a:pPr>
            <a:r>
              <a:rPr lang="fr-FR" sz="2200" dirty="0">
                <a:latin typeface="Arial" panose="020B0604020202020204" pitchFamily="34" charset="0"/>
                <a:ea typeface="Calibri" panose="020F0502020204030204" pitchFamily="34" charset="0"/>
                <a:cs typeface="Times New Roman" panose="02020603050405020304" pitchFamily="18" charset="0"/>
              </a:rPr>
              <a:t>Le tableau de suivi des commandes enregistre les commandes et leurs caractéristiques. Ils sont propres à chaque entreprise et peuvent être plus ou moins complet : commande, livraison, facture et règlement…</a:t>
            </a:r>
          </a:p>
          <a:p>
            <a:pPr algn="just">
              <a:spcBef>
                <a:spcPts val="2400"/>
              </a:spcBef>
              <a:spcAft>
                <a:spcPts val="0"/>
              </a:spcAft>
            </a:pPr>
            <a:r>
              <a:rPr lang="fr-FR" sz="2200" dirty="0">
                <a:latin typeface="Arial" panose="020B0604020202020204" pitchFamily="34" charset="0"/>
                <a:ea typeface="Calibri" panose="020F0502020204030204" pitchFamily="34" charset="0"/>
                <a:cs typeface="Times New Roman" panose="02020603050405020304" pitchFamily="18" charset="0"/>
              </a:rPr>
              <a:t>Ils peuvent être conçus sous la forme d’une base de données. Cette organisation permet de réaliser facilement des statistiques avec des extractions, des filtres des totaux et sous totaux et des analyses à l’aide de </a:t>
            </a:r>
            <a:r>
              <a:rPr lang="fr-FR" sz="2000" dirty="0">
                <a:latin typeface="Arial" panose="020B0604020202020204" pitchFamily="34" charset="0"/>
                <a:ea typeface="Calibri" panose="020F0502020204030204" pitchFamily="34" charset="0"/>
                <a:cs typeface="Times New Roman" panose="02020603050405020304" pitchFamily="18" charset="0"/>
              </a:rPr>
              <a:t>tableaux croisés dynamiques.</a:t>
            </a:r>
          </a:p>
        </p:txBody>
      </p:sp>
    </p:spTree>
    <p:extLst>
      <p:ext uri="{BB962C8B-B14F-4D97-AF65-F5344CB8AC3E}">
        <p14:creationId xmlns:p14="http://schemas.microsoft.com/office/powerpoint/2010/main" val="54983450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a:extLst>
              <a:ext uri="{FF2B5EF4-FFF2-40B4-BE49-F238E27FC236}">
                <a16:creationId xmlns:a16="http://schemas.microsoft.com/office/drawing/2014/main" id="{C4F17168-313A-4217-9284-34E5AE6FD2ED}"/>
              </a:ext>
            </a:extLst>
          </p:cNvPr>
          <p:cNvSpPr txBox="1">
            <a:spLocks/>
          </p:cNvSpPr>
          <p:nvPr/>
        </p:nvSpPr>
        <p:spPr>
          <a:xfrm>
            <a:off x="0" y="-33865"/>
            <a:ext cx="8825658" cy="643465"/>
          </a:xfrm>
          <a:prstGeom prst="rect">
            <a:avLst/>
          </a:prstGeom>
        </p:spPr>
        <p:txBody>
          <a:bodyPr vert="horz" lIns="91440" tIns="45720" rIns="91440" bIns="45720" rtlCol="0" anchor="b">
            <a:norm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3200" b="1" dirty="0">
                <a:latin typeface="Arial" panose="020B0604020202020204" pitchFamily="34" charset="0"/>
                <a:cs typeface="Arial" panose="020B0604020202020204" pitchFamily="34" charset="0"/>
              </a:rPr>
              <a:t>4. Passer une commande</a:t>
            </a:r>
            <a:endParaRPr lang="fr-FR" sz="5400" dirty="0">
              <a:latin typeface="Arial" panose="020B0604020202020204" pitchFamily="34" charset="0"/>
              <a:cs typeface="Arial" panose="020B0604020202020204" pitchFamily="34" charset="0"/>
            </a:endParaRPr>
          </a:p>
        </p:txBody>
      </p:sp>
      <p:pic>
        <p:nvPicPr>
          <p:cNvPr id="3" name="Image 2">
            <a:extLst>
              <a:ext uri="{FF2B5EF4-FFF2-40B4-BE49-F238E27FC236}">
                <a16:creationId xmlns:a16="http://schemas.microsoft.com/office/drawing/2014/main" id="{28E5B9FA-4476-48FA-B963-B908137D8FFD}"/>
              </a:ext>
            </a:extLst>
          </p:cNvPr>
          <p:cNvPicPr/>
          <p:nvPr/>
        </p:nvPicPr>
        <p:blipFill>
          <a:blip r:embed="rId2">
            <a:extLst>
              <a:ext uri="{28A0092B-C50C-407E-A947-70E740481C1C}">
                <a14:useLocalDpi xmlns:a14="http://schemas.microsoft.com/office/drawing/2010/main" val="0"/>
              </a:ext>
            </a:extLst>
          </a:blip>
          <a:stretch>
            <a:fillRect/>
          </a:stretch>
        </p:blipFill>
        <p:spPr>
          <a:xfrm>
            <a:off x="274005" y="2928983"/>
            <a:ext cx="11643990" cy="2116461"/>
          </a:xfrm>
          <a:prstGeom prst="rect">
            <a:avLst/>
          </a:prstGeom>
        </p:spPr>
      </p:pic>
      <p:sp>
        <p:nvSpPr>
          <p:cNvPr id="2" name="Rectangle 1">
            <a:extLst>
              <a:ext uri="{FF2B5EF4-FFF2-40B4-BE49-F238E27FC236}">
                <a16:creationId xmlns:a16="http://schemas.microsoft.com/office/drawing/2014/main" id="{649D4845-3443-450B-9D2B-1A2947F53542}"/>
              </a:ext>
            </a:extLst>
          </p:cNvPr>
          <p:cNvSpPr/>
          <p:nvPr/>
        </p:nvSpPr>
        <p:spPr>
          <a:xfrm>
            <a:off x="5499016" y="2360097"/>
            <a:ext cx="1133644" cy="369332"/>
          </a:xfrm>
          <a:prstGeom prst="rect">
            <a:avLst/>
          </a:prstGeom>
        </p:spPr>
        <p:txBody>
          <a:bodyPr wrap="none">
            <a:spAutoFit/>
          </a:bodyPr>
          <a:lstStyle/>
          <a:p>
            <a:pPr algn="ctr">
              <a:spcAft>
                <a:spcPts val="0"/>
              </a:spcAft>
            </a:pPr>
            <a:r>
              <a:rPr lang="fr-FR" b="1" i="1" dirty="0">
                <a:latin typeface="Arial" panose="020B0604020202020204" pitchFamily="34" charset="0"/>
                <a:ea typeface="Calibri" panose="020F0502020204030204" pitchFamily="34" charset="0"/>
                <a:cs typeface="Times New Roman" panose="02020603050405020304" pitchFamily="18" charset="0"/>
              </a:rPr>
              <a:t>Exemple</a:t>
            </a:r>
            <a:endParaRPr lang="fr-FR"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6851303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a:extLst>
              <a:ext uri="{FF2B5EF4-FFF2-40B4-BE49-F238E27FC236}">
                <a16:creationId xmlns:a16="http://schemas.microsoft.com/office/drawing/2014/main" id="{C4F17168-313A-4217-9284-34E5AE6FD2ED}"/>
              </a:ext>
            </a:extLst>
          </p:cNvPr>
          <p:cNvSpPr txBox="1">
            <a:spLocks/>
          </p:cNvSpPr>
          <p:nvPr/>
        </p:nvSpPr>
        <p:spPr>
          <a:xfrm>
            <a:off x="0" y="-33865"/>
            <a:ext cx="8825658" cy="643465"/>
          </a:xfrm>
          <a:prstGeom prst="rect">
            <a:avLst/>
          </a:prstGeom>
        </p:spPr>
        <p:txBody>
          <a:bodyPr vert="horz" lIns="91440" tIns="45720" rIns="91440" bIns="45720" rtlCol="0" anchor="b">
            <a:norm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3200" b="1" dirty="0">
                <a:latin typeface="Arial" panose="020B0604020202020204" pitchFamily="34" charset="0"/>
                <a:cs typeface="Arial" panose="020B0604020202020204" pitchFamily="34" charset="0"/>
              </a:rPr>
              <a:t>4. Passer une commande</a:t>
            </a:r>
            <a:endParaRPr lang="fr-FR" sz="5400" dirty="0">
              <a:latin typeface="Arial" panose="020B0604020202020204" pitchFamily="34" charset="0"/>
              <a:cs typeface="Arial" panose="020B0604020202020204" pitchFamily="34" charset="0"/>
            </a:endParaRPr>
          </a:p>
        </p:txBody>
      </p:sp>
      <p:sp>
        <p:nvSpPr>
          <p:cNvPr id="2" name="Rectangle 2">
            <a:extLst>
              <a:ext uri="{FF2B5EF4-FFF2-40B4-BE49-F238E27FC236}">
                <a16:creationId xmlns:a16="http://schemas.microsoft.com/office/drawing/2014/main" id="{6B443B30-1C58-4E64-85AC-E120F4E27F19}"/>
              </a:ext>
            </a:extLst>
          </p:cNvPr>
          <p:cNvSpPr>
            <a:spLocks noChangeArrowheads="1"/>
          </p:cNvSpPr>
          <p:nvPr/>
        </p:nvSpPr>
        <p:spPr bwMode="auto">
          <a:xfrm>
            <a:off x="444500" y="971439"/>
            <a:ext cx="10972800" cy="18466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76176" rIns="91440" bIns="7617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400" b="1"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t>5.2. Le planning de suivi des commandes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2400" b="1"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2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2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Il est possible de suivre les commandes sur un planning ou un graphe de Gantt. </a:t>
            </a:r>
            <a:endParaRPr kumimoji="0" lang="fr-FR" altLang="fr-FR" sz="11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pic>
        <p:nvPicPr>
          <p:cNvPr id="1025" name="Image 17">
            <a:extLst>
              <a:ext uri="{FF2B5EF4-FFF2-40B4-BE49-F238E27FC236}">
                <a16:creationId xmlns:a16="http://schemas.microsoft.com/office/drawing/2014/main" id="{25E88A72-3822-4E90-BFE0-4E9D93A865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2690" y="2985786"/>
            <a:ext cx="9387826" cy="320886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a:extLst>
              <a:ext uri="{FF2B5EF4-FFF2-40B4-BE49-F238E27FC236}">
                <a16:creationId xmlns:a16="http://schemas.microsoft.com/office/drawing/2014/main" id="{927172DA-01FB-42BD-BFBB-021B4D8AB53A}"/>
              </a:ext>
            </a:extLst>
          </p:cNvPr>
          <p:cNvSpPr>
            <a:spLocks noChangeArrowheads="1"/>
          </p:cNvSpPr>
          <p:nvPr/>
        </p:nvSpPr>
        <p:spPr bwMode="auto">
          <a:xfrm>
            <a:off x="0" y="2133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Tree>
    <p:extLst>
      <p:ext uri="{BB962C8B-B14F-4D97-AF65-F5344CB8AC3E}">
        <p14:creationId xmlns:p14="http://schemas.microsoft.com/office/powerpoint/2010/main" val="341909046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432</TotalTime>
  <Words>152</Words>
  <Application>Microsoft Office PowerPoint</Application>
  <PresentationFormat>Grand écran</PresentationFormat>
  <Paragraphs>12</Paragraphs>
  <Slides>3</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3</vt:i4>
      </vt:variant>
    </vt:vector>
  </HeadingPairs>
  <TitlesOfParts>
    <vt:vector size="7" baseType="lpstr">
      <vt:lpstr>Arial</vt:lpstr>
      <vt:lpstr>Century Gothic</vt:lpstr>
      <vt:lpstr>Wingdings 3</vt:lpstr>
      <vt:lpstr>Ion</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dc:title>
  <dc:creator>Claude Terrier</dc:creator>
  <cp:lastModifiedBy>Claude Terrier</cp:lastModifiedBy>
  <cp:revision>47</cp:revision>
  <dcterms:created xsi:type="dcterms:W3CDTF">2014-01-14T07:42:30Z</dcterms:created>
  <dcterms:modified xsi:type="dcterms:W3CDTF">2023-02-07T23:45:34Z</dcterms:modified>
</cp:coreProperties>
</file>