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59" r:id="rId5"/>
    <p:sldId id="276" r:id="rId6"/>
    <p:sldId id="260" r:id="rId7"/>
    <p:sldId id="277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>
                <a:latin typeface="Calibri" panose="020F0502020204030204" pitchFamily="34" charset="0"/>
                <a:cs typeface="Calibri" panose="020F0502020204030204" pitchFamily="34" charset="0"/>
              </a:rPr>
              <a:t>É</a:t>
            </a:r>
            <a:r>
              <a:rPr lang="fr-FR"/>
              <a:t>volution</a:t>
            </a:r>
            <a:r>
              <a:rPr lang="fr-FR" baseline="0"/>
              <a:t> du stock</a:t>
            </a:r>
            <a:endParaRPr lang="fr-FR"/>
          </a:p>
        </c:rich>
      </c:tx>
      <c:layout>
        <c:manualLayout>
          <c:xMode val="edge"/>
          <c:yMode val="edge"/>
          <c:x val="2.4805208597480231E-2"/>
          <c:y val="1.85350842220671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Stock sécurité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Feuil1!$A$2:$A$20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</c:numCache>
            </c:numRef>
          </c:cat>
          <c:val>
            <c:numRef>
              <c:f>Feuil1!$B$2:$B$20</c:f>
              <c:numCache>
                <c:formatCode>General</c:formatCode>
                <c:ptCount val="19"/>
                <c:pt idx="0">
                  <c:v>1000</c:v>
                </c:pt>
                <c:pt idx="1">
                  <c:v>1000</c:v>
                </c:pt>
                <c:pt idx="2">
                  <c:v>1000</c:v>
                </c:pt>
                <c:pt idx="3">
                  <c:v>1000</c:v>
                </c:pt>
                <c:pt idx="4">
                  <c:v>1000</c:v>
                </c:pt>
                <c:pt idx="5">
                  <c:v>1000</c:v>
                </c:pt>
                <c:pt idx="6">
                  <c:v>1000</c:v>
                </c:pt>
                <c:pt idx="7">
                  <c:v>1000</c:v>
                </c:pt>
                <c:pt idx="8">
                  <c:v>1000</c:v>
                </c:pt>
                <c:pt idx="9">
                  <c:v>1000</c:v>
                </c:pt>
                <c:pt idx="10">
                  <c:v>1000</c:v>
                </c:pt>
                <c:pt idx="11">
                  <c:v>1000</c:v>
                </c:pt>
                <c:pt idx="12">
                  <c:v>1000</c:v>
                </c:pt>
                <c:pt idx="13">
                  <c:v>1000</c:v>
                </c:pt>
                <c:pt idx="14">
                  <c:v>1000</c:v>
                </c:pt>
                <c:pt idx="15">
                  <c:v>1000</c:v>
                </c:pt>
                <c:pt idx="16">
                  <c:v>1000</c:v>
                </c:pt>
                <c:pt idx="17">
                  <c:v>1000</c:v>
                </c:pt>
                <c:pt idx="18">
                  <c:v>1000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765-4CD6-96B4-C46DB7F37213}"/>
            </c:ext>
          </c:extLst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Stock minimum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Feuil1!$A$2:$A$20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</c:numCache>
            </c:numRef>
          </c:cat>
          <c:val>
            <c:numRef>
              <c:f>Feuil1!$C$2:$C$20</c:f>
              <c:numCache>
                <c:formatCode>General</c:formatCode>
                <c:ptCount val="19"/>
                <c:pt idx="0">
                  <c:v>2000</c:v>
                </c:pt>
                <c:pt idx="1">
                  <c:v>2000</c:v>
                </c:pt>
                <c:pt idx="2">
                  <c:v>2000</c:v>
                </c:pt>
                <c:pt idx="3">
                  <c:v>2000</c:v>
                </c:pt>
                <c:pt idx="4">
                  <c:v>2000</c:v>
                </c:pt>
                <c:pt idx="5">
                  <c:v>2000</c:v>
                </c:pt>
                <c:pt idx="6">
                  <c:v>2000</c:v>
                </c:pt>
                <c:pt idx="7">
                  <c:v>2000</c:v>
                </c:pt>
                <c:pt idx="8">
                  <c:v>2000</c:v>
                </c:pt>
                <c:pt idx="9">
                  <c:v>2000</c:v>
                </c:pt>
                <c:pt idx="10">
                  <c:v>2000</c:v>
                </c:pt>
                <c:pt idx="11">
                  <c:v>2000</c:v>
                </c:pt>
                <c:pt idx="12">
                  <c:v>2000</c:v>
                </c:pt>
                <c:pt idx="13">
                  <c:v>2000</c:v>
                </c:pt>
                <c:pt idx="14">
                  <c:v>2000</c:v>
                </c:pt>
                <c:pt idx="15">
                  <c:v>2000</c:v>
                </c:pt>
                <c:pt idx="16">
                  <c:v>2000</c:v>
                </c:pt>
                <c:pt idx="17">
                  <c:v>2000</c:v>
                </c:pt>
                <c:pt idx="18">
                  <c:v>2000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765-4CD6-96B4-C46DB7F37213}"/>
            </c:ext>
          </c:extLst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Stock dalerte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Feuil1!$A$2:$A$20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</c:numCache>
            </c:numRef>
          </c:cat>
          <c:val>
            <c:numRef>
              <c:f>Feuil1!$D$2:$D$20</c:f>
              <c:numCache>
                <c:formatCode>General</c:formatCode>
                <c:ptCount val="19"/>
                <c:pt idx="0">
                  <c:v>3000</c:v>
                </c:pt>
                <c:pt idx="1">
                  <c:v>3000</c:v>
                </c:pt>
                <c:pt idx="2">
                  <c:v>3000</c:v>
                </c:pt>
                <c:pt idx="3">
                  <c:v>3000</c:v>
                </c:pt>
                <c:pt idx="4">
                  <c:v>3000</c:v>
                </c:pt>
                <c:pt idx="5">
                  <c:v>3000</c:v>
                </c:pt>
                <c:pt idx="6">
                  <c:v>3000</c:v>
                </c:pt>
                <c:pt idx="7">
                  <c:v>3000</c:v>
                </c:pt>
                <c:pt idx="8">
                  <c:v>3000</c:v>
                </c:pt>
                <c:pt idx="9">
                  <c:v>3000</c:v>
                </c:pt>
                <c:pt idx="10">
                  <c:v>3000</c:v>
                </c:pt>
                <c:pt idx="11">
                  <c:v>3000</c:v>
                </c:pt>
                <c:pt idx="12">
                  <c:v>3000</c:v>
                </c:pt>
                <c:pt idx="13">
                  <c:v>3000</c:v>
                </c:pt>
                <c:pt idx="14">
                  <c:v>3000</c:v>
                </c:pt>
                <c:pt idx="15">
                  <c:v>3000</c:v>
                </c:pt>
                <c:pt idx="16">
                  <c:v>3000</c:v>
                </c:pt>
                <c:pt idx="17">
                  <c:v>3000</c:v>
                </c:pt>
                <c:pt idx="18">
                  <c:v>3000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765-4CD6-96B4-C46DB7F37213}"/>
            </c:ext>
          </c:extLst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stock réél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Feuil1!$A$2:$A$20</c:f>
              <c:numCache>
                <c:formatCode>General</c:formatCode>
                <c:ptCount val="1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</c:numCache>
            </c:numRef>
          </c:cat>
          <c:val>
            <c:numRef>
              <c:f>Feuil1!$E$2:$E$20</c:f>
              <c:numCache>
                <c:formatCode>General</c:formatCode>
                <c:ptCount val="19"/>
                <c:pt idx="0">
                  <c:v>5000</c:v>
                </c:pt>
                <c:pt idx="1">
                  <c:v>4500</c:v>
                </c:pt>
                <c:pt idx="2">
                  <c:v>4000</c:v>
                </c:pt>
                <c:pt idx="3">
                  <c:v>3500</c:v>
                </c:pt>
                <c:pt idx="4">
                  <c:v>3000</c:v>
                </c:pt>
                <c:pt idx="5">
                  <c:v>2500</c:v>
                </c:pt>
                <c:pt idx="6">
                  <c:v>2000</c:v>
                </c:pt>
                <c:pt idx="7">
                  <c:v>1500</c:v>
                </c:pt>
                <c:pt idx="8">
                  <c:v>1000</c:v>
                </c:pt>
                <c:pt idx="9">
                  <c:v>5000</c:v>
                </c:pt>
                <c:pt idx="10">
                  <c:v>4500</c:v>
                </c:pt>
                <c:pt idx="11">
                  <c:v>4000</c:v>
                </c:pt>
                <c:pt idx="12">
                  <c:v>3500</c:v>
                </c:pt>
                <c:pt idx="13">
                  <c:v>3000</c:v>
                </c:pt>
                <c:pt idx="14">
                  <c:v>2500</c:v>
                </c:pt>
                <c:pt idx="15">
                  <c:v>2000</c:v>
                </c:pt>
                <c:pt idx="16">
                  <c:v>1500</c:v>
                </c:pt>
                <c:pt idx="17">
                  <c:v>1000</c:v>
                </c:pt>
                <c:pt idx="18">
                  <c:v>5000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765-4CD6-96B4-C46DB7F372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3295808"/>
        <c:axId val="483292200"/>
      </c:lineChart>
      <c:catAx>
        <c:axId val="483295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83292200"/>
        <c:crosses val="autoZero"/>
        <c:auto val="1"/>
        <c:lblAlgn val="ctr"/>
        <c:lblOffset val="100"/>
        <c:noMultiLvlLbl val="0"/>
      </c:catAx>
      <c:valAx>
        <c:axId val="483292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483295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46BF6B-F608-494F-BA34-A7EF14EB9BCD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A806BEE-88E3-4661-BCC9-F90E2B1ACB2A}">
      <dgm:prSet phldrT="[Texte]" custT="1"/>
      <dgm:spPr/>
      <dgm:t>
        <a:bodyPr/>
        <a:lstStyle/>
        <a:p>
          <a:r>
            <a:rPr lang="fr-FR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L’entreprise doit optimiser sa gestion des stocks car ils représentent un coût </a:t>
          </a:r>
        </a:p>
      </dgm:t>
    </dgm:pt>
    <dgm:pt modelId="{958A2AFA-B64E-4610-9098-0D35438D3C06}" type="parTrans" cxnId="{C64BEB67-A727-443C-B3F5-8EBF0D6062FC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B33A4DB-1392-4F95-B979-28F3927A33CF}" type="sibTrans" cxnId="{C64BEB67-A727-443C-B3F5-8EBF0D6062FC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45E504-66DA-440C-ABB4-FA37425EA556}">
      <dgm:prSet custT="1"/>
      <dgm:spPr/>
      <dgm:t>
        <a:bodyPr/>
        <a:lstStyle/>
        <a:p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Stock volumineux </a:t>
          </a:r>
        </a:p>
        <a:p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= coût pour l’entreprise </a:t>
          </a:r>
          <a:endParaRPr lang="fr-FR" sz="20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immobilisation de capitaux, salaires du personnel de l’approvisionnement et des magasins, achat ou location d’entrepôts de stockage, du matériel de manutention… </a:t>
          </a:r>
        </a:p>
      </dgm:t>
    </dgm:pt>
    <dgm:pt modelId="{3AE009EF-27AB-4164-9889-3549237547FB}" type="parTrans" cxnId="{A2794492-54DC-4D68-B058-F387B94F5243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30EEEB-EE51-494B-80B9-BD1FD90A7E4A}" type="sibTrans" cxnId="{A2794492-54DC-4D68-B058-F387B94F5243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35A968-D99A-4201-86AE-66D59D1CE634}">
      <dgm:prSet custT="1"/>
      <dgm:spPr/>
      <dgm:t>
        <a:bodyPr/>
        <a:lstStyle/>
        <a:p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Rupture de stock </a:t>
          </a:r>
        </a:p>
        <a:p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= coûts</a:t>
          </a:r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pour l’entreprise</a:t>
          </a:r>
        </a:p>
        <a:p>
          <a:r>
            <a:rPr lang="fr-FR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un réapprovisionnement d’urgence onéreux, un arrêt de la chaîne de production, la perte de clients qui partent chez un concurrent…</a:t>
          </a:r>
        </a:p>
      </dgm:t>
    </dgm:pt>
    <dgm:pt modelId="{2C8402B4-CAAC-42A9-B5A2-990AC73AB145}" type="parTrans" cxnId="{05669966-B89B-433E-AA7B-6083A737A19A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B10510-5BD3-421A-8500-E9340B6B7696}" type="sibTrans" cxnId="{05669966-B89B-433E-AA7B-6083A737A19A}">
      <dgm:prSet/>
      <dgm:spPr/>
      <dgm:t>
        <a:bodyPr/>
        <a:lstStyle/>
        <a:p>
          <a:endParaRPr lang="fr-FR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65296C-3BF2-4CF1-949F-64029FC6AFBC}" type="pres">
      <dgm:prSet presAssocID="{8646BF6B-F608-494F-BA34-A7EF14EB9BC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48D57F2-2633-486A-8786-870652F8CD9F}" type="pres">
      <dgm:prSet presAssocID="{8A806BEE-88E3-4661-BCC9-F90E2B1ACB2A}" presName="vertOne" presStyleCnt="0"/>
      <dgm:spPr/>
    </dgm:pt>
    <dgm:pt modelId="{6F8DD547-D4C7-4D87-9DCA-2D6B35896BD0}" type="pres">
      <dgm:prSet presAssocID="{8A806BEE-88E3-4661-BCC9-F90E2B1ACB2A}" presName="txOne" presStyleLbl="node0" presStyleIdx="0" presStyleCnt="1" custScaleY="31484">
        <dgm:presLayoutVars>
          <dgm:chPref val="3"/>
        </dgm:presLayoutVars>
      </dgm:prSet>
      <dgm:spPr/>
    </dgm:pt>
    <dgm:pt modelId="{103BD775-2880-43D7-A20E-61592CBF17CA}" type="pres">
      <dgm:prSet presAssocID="{8A806BEE-88E3-4661-BCC9-F90E2B1ACB2A}" presName="parTransOne" presStyleCnt="0"/>
      <dgm:spPr/>
    </dgm:pt>
    <dgm:pt modelId="{08DE4A6F-C515-4AC7-B93D-D9BCB5B7FEC6}" type="pres">
      <dgm:prSet presAssocID="{8A806BEE-88E3-4661-BCC9-F90E2B1ACB2A}" presName="horzOne" presStyleCnt="0"/>
      <dgm:spPr/>
    </dgm:pt>
    <dgm:pt modelId="{2999DF86-C199-4096-9DB6-ACFE84E1CF9C}" type="pres">
      <dgm:prSet presAssocID="{A345E504-66DA-440C-ABB4-FA37425EA556}" presName="vertTwo" presStyleCnt="0"/>
      <dgm:spPr/>
    </dgm:pt>
    <dgm:pt modelId="{2A2D19FB-F18C-41C0-A7B9-A48B991B5519}" type="pres">
      <dgm:prSet presAssocID="{A345E504-66DA-440C-ABB4-FA37425EA556}" presName="txTwo" presStyleLbl="node2" presStyleIdx="0" presStyleCnt="2">
        <dgm:presLayoutVars>
          <dgm:chPref val="3"/>
        </dgm:presLayoutVars>
      </dgm:prSet>
      <dgm:spPr/>
    </dgm:pt>
    <dgm:pt modelId="{C5C3CCB2-1DDE-4623-93F2-97A665210B1D}" type="pres">
      <dgm:prSet presAssocID="{A345E504-66DA-440C-ABB4-FA37425EA556}" presName="horzTwo" presStyleCnt="0"/>
      <dgm:spPr/>
    </dgm:pt>
    <dgm:pt modelId="{8B01691C-4940-4108-B63A-14FE5D405C24}" type="pres">
      <dgm:prSet presAssocID="{A130EEEB-EE51-494B-80B9-BD1FD90A7E4A}" presName="sibSpaceTwo" presStyleCnt="0"/>
      <dgm:spPr/>
    </dgm:pt>
    <dgm:pt modelId="{0CF9E308-3B0D-48F6-BE3F-4BF8598B775E}" type="pres">
      <dgm:prSet presAssocID="{F135A968-D99A-4201-86AE-66D59D1CE634}" presName="vertTwo" presStyleCnt="0"/>
      <dgm:spPr/>
    </dgm:pt>
    <dgm:pt modelId="{3D5FE6B2-0F20-4358-982E-C7458818B9C7}" type="pres">
      <dgm:prSet presAssocID="{F135A968-D99A-4201-86AE-66D59D1CE634}" presName="txTwo" presStyleLbl="node2" presStyleIdx="1" presStyleCnt="2" custScaleX="103201">
        <dgm:presLayoutVars>
          <dgm:chPref val="3"/>
        </dgm:presLayoutVars>
      </dgm:prSet>
      <dgm:spPr/>
    </dgm:pt>
    <dgm:pt modelId="{D36B204F-63C3-4E8E-835E-262C1D1875AF}" type="pres">
      <dgm:prSet presAssocID="{F135A968-D99A-4201-86AE-66D59D1CE634}" presName="horzTwo" presStyleCnt="0"/>
      <dgm:spPr/>
    </dgm:pt>
  </dgm:ptLst>
  <dgm:cxnLst>
    <dgm:cxn modelId="{56FA1715-C4EF-49E9-A9E5-F1A5C6C510BF}" type="presOf" srcId="{8646BF6B-F608-494F-BA34-A7EF14EB9BCD}" destId="{7965296C-3BF2-4CF1-949F-64029FC6AFBC}" srcOrd="0" destOrd="0" presId="urn:microsoft.com/office/officeart/2005/8/layout/hierarchy4"/>
    <dgm:cxn modelId="{05669966-B89B-433E-AA7B-6083A737A19A}" srcId="{8A806BEE-88E3-4661-BCC9-F90E2B1ACB2A}" destId="{F135A968-D99A-4201-86AE-66D59D1CE634}" srcOrd="1" destOrd="0" parTransId="{2C8402B4-CAAC-42A9-B5A2-990AC73AB145}" sibTransId="{8DB10510-5BD3-421A-8500-E9340B6B7696}"/>
    <dgm:cxn modelId="{C64BEB67-A727-443C-B3F5-8EBF0D6062FC}" srcId="{8646BF6B-F608-494F-BA34-A7EF14EB9BCD}" destId="{8A806BEE-88E3-4661-BCC9-F90E2B1ACB2A}" srcOrd="0" destOrd="0" parTransId="{958A2AFA-B64E-4610-9098-0D35438D3C06}" sibTransId="{0B33A4DB-1392-4F95-B979-28F3927A33CF}"/>
    <dgm:cxn modelId="{5A178274-563F-4945-ACFF-57C1B76A23CA}" type="presOf" srcId="{8A806BEE-88E3-4661-BCC9-F90E2B1ACB2A}" destId="{6F8DD547-D4C7-4D87-9DCA-2D6B35896BD0}" srcOrd="0" destOrd="0" presId="urn:microsoft.com/office/officeart/2005/8/layout/hierarchy4"/>
    <dgm:cxn modelId="{A2794492-54DC-4D68-B058-F387B94F5243}" srcId="{8A806BEE-88E3-4661-BCC9-F90E2B1ACB2A}" destId="{A345E504-66DA-440C-ABB4-FA37425EA556}" srcOrd="0" destOrd="0" parTransId="{3AE009EF-27AB-4164-9889-3549237547FB}" sibTransId="{A130EEEB-EE51-494B-80B9-BD1FD90A7E4A}"/>
    <dgm:cxn modelId="{0358EB93-8D54-4FF8-A3BD-72B30EED39C8}" type="presOf" srcId="{A345E504-66DA-440C-ABB4-FA37425EA556}" destId="{2A2D19FB-F18C-41C0-A7B9-A48B991B5519}" srcOrd="0" destOrd="0" presId="urn:microsoft.com/office/officeart/2005/8/layout/hierarchy4"/>
    <dgm:cxn modelId="{FDD804DB-6A78-4AFA-91F4-7F395A000D46}" type="presOf" srcId="{F135A968-D99A-4201-86AE-66D59D1CE634}" destId="{3D5FE6B2-0F20-4358-982E-C7458818B9C7}" srcOrd="0" destOrd="0" presId="urn:microsoft.com/office/officeart/2005/8/layout/hierarchy4"/>
    <dgm:cxn modelId="{E6F5FC19-5A8F-49EA-9FDC-A5A171EA57C9}" type="presParOf" srcId="{7965296C-3BF2-4CF1-949F-64029FC6AFBC}" destId="{448D57F2-2633-486A-8786-870652F8CD9F}" srcOrd="0" destOrd="0" presId="urn:microsoft.com/office/officeart/2005/8/layout/hierarchy4"/>
    <dgm:cxn modelId="{A1CFE03F-D3DC-4C02-834B-7A7B203320E2}" type="presParOf" srcId="{448D57F2-2633-486A-8786-870652F8CD9F}" destId="{6F8DD547-D4C7-4D87-9DCA-2D6B35896BD0}" srcOrd="0" destOrd="0" presId="urn:microsoft.com/office/officeart/2005/8/layout/hierarchy4"/>
    <dgm:cxn modelId="{D7C65156-9EE4-43B6-A057-C9D191FD216C}" type="presParOf" srcId="{448D57F2-2633-486A-8786-870652F8CD9F}" destId="{103BD775-2880-43D7-A20E-61592CBF17CA}" srcOrd="1" destOrd="0" presId="urn:microsoft.com/office/officeart/2005/8/layout/hierarchy4"/>
    <dgm:cxn modelId="{DCF6456B-874D-4D13-8D83-63F73A30C431}" type="presParOf" srcId="{448D57F2-2633-486A-8786-870652F8CD9F}" destId="{08DE4A6F-C515-4AC7-B93D-D9BCB5B7FEC6}" srcOrd="2" destOrd="0" presId="urn:microsoft.com/office/officeart/2005/8/layout/hierarchy4"/>
    <dgm:cxn modelId="{F147A76A-43B5-4CE6-8E61-8DCE62C9A721}" type="presParOf" srcId="{08DE4A6F-C515-4AC7-B93D-D9BCB5B7FEC6}" destId="{2999DF86-C199-4096-9DB6-ACFE84E1CF9C}" srcOrd="0" destOrd="0" presId="urn:microsoft.com/office/officeart/2005/8/layout/hierarchy4"/>
    <dgm:cxn modelId="{B2684593-BFA1-4B77-A735-EAEE9A65915B}" type="presParOf" srcId="{2999DF86-C199-4096-9DB6-ACFE84E1CF9C}" destId="{2A2D19FB-F18C-41C0-A7B9-A48B991B5519}" srcOrd="0" destOrd="0" presId="urn:microsoft.com/office/officeart/2005/8/layout/hierarchy4"/>
    <dgm:cxn modelId="{90B124A0-E22E-4C18-AEB1-B1ED12B3BD5E}" type="presParOf" srcId="{2999DF86-C199-4096-9DB6-ACFE84E1CF9C}" destId="{C5C3CCB2-1DDE-4623-93F2-97A665210B1D}" srcOrd="1" destOrd="0" presId="urn:microsoft.com/office/officeart/2005/8/layout/hierarchy4"/>
    <dgm:cxn modelId="{493353F4-0A9E-4D3D-9AB6-7E85D4345F20}" type="presParOf" srcId="{08DE4A6F-C515-4AC7-B93D-D9BCB5B7FEC6}" destId="{8B01691C-4940-4108-B63A-14FE5D405C24}" srcOrd="1" destOrd="0" presId="urn:microsoft.com/office/officeart/2005/8/layout/hierarchy4"/>
    <dgm:cxn modelId="{B760235D-21F5-4BAE-92D5-FB5CB586C466}" type="presParOf" srcId="{08DE4A6F-C515-4AC7-B93D-D9BCB5B7FEC6}" destId="{0CF9E308-3B0D-48F6-BE3F-4BF8598B775E}" srcOrd="2" destOrd="0" presId="urn:microsoft.com/office/officeart/2005/8/layout/hierarchy4"/>
    <dgm:cxn modelId="{5C71869D-A429-4FCB-BFA1-8AC521757C99}" type="presParOf" srcId="{0CF9E308-3B0D-48F6-BE3F-4BF8598B775E}" destId="{3D5FE6B2-0F20-4358-982E-C7458818B9C7}" srcOrd="0" destOrd="0" presId="urn:microsoft.com/office/officeart/2005/8/layout/hierarchy4"/>
    <dgm:cxn modelId="{85379BAE-F6FA-4D33-A768-1B2C80DF3A09}" type="presParOf" srcId="{0CF9E308-3B0D-48F6-BE3F-4BF8598B775E}" destId="{D36B204F-63C3-4E8E-835E-262C1D1875A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DD547-D4C7-4D87-9DCA-2D6B35896BD0}">
      <dsp:nvSpPr>
        <dsp:cNvPr id="0" name=""/>
        <dsp:cNvSpPr/>
      </dsp:nvSpPr>
      <dsp:spPr>
        <a:xfrm>
          <a:off x="4626" y="1204"/>
          <a:ext cx="10413214" cy="8406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L’entreprise doit optimiser sa gestion des stocks car ils représentent un coût </a:t>
          </a:r>
        </a:p>
      </dsp:txBody>
      <dsp:txXfrm>
        <a:off x="29249" y="25827"/>
        <a:ext cx="10363968" cy="791442"/>
      </dsp:txXfrm>
    </dsp:sp>
    <dsp:sp modelId="{2A2D19FB-F18C-41C0-A7B9-A48B991B5519}">
      <dsp:nvSpPr>
        <dsp:cNvPr id="0" name=""/>
        <dsp:cNvSpPr/>
      </dsp:nvSpPr>
      <dsp:spPr>
        <a:xfrm>
          <a:off x="4626" y="1240307"/>
          <a:ext cx="4921155" cy="26702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Stock volumineux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= coût pour l’entreprise </a:t>
          </a:r>
          <a:endParaRPr lang="fr-FR" sz="2000" kern="1200" dirty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immobilisation de capitaux, salaires du personnel de l’approvisionnement et des magasins, achat ou location d’entrepôts de stockage, du matériel de manutention… </a:t>
          </a:r>
        </a:p>
      </dsp:txBody>
      <dsp:txXfrm>
        <a:off x="82834" y="1318515"/>
        <a:ext cx="4764739" cy="2513791"/>
      </dsp:txXfrm>
    </dsp:sp>
    <dsp:sp modelId="{3D5FE6B2-0F20-4358-982E-C7458818B9C7}">
      <dsp:nvSpPr>
        <dsp:cNvPr id="0" name=""/>
        <dsp:cNvSpPr/>
      </dsp:nvSpPr>
      <dsp:spPr>
        <a:xfrm>
          <a:off x="5339159" y="1240307"/>
          <a:ext cx="5078681" cy="26702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Rupture de stock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= coûts</a:t>
          </a: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FR" sz="2000" b="1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pour l’entreprise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un réapprovisionnement d’urgence onéreux, un arrêt de la chaîne de production, la perte de clients qui partent chez un concurrent…</a:t>
          </a:r>
        </a:p>
      </dsp:txBody>
      <dsp:txXfrm>
        <a:off x="5417367" y="1318515"/>
        <a:ext cx="4922265" cy="25137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08/02/2023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1067" y="1921933"/>
            <a:ext cx="1124373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400"/>
              </a:spcAft>
            </a:pPr>
            <a:r>
              <a:rPr lang="fr-FR" sz="3600" b="1" dirty="0">
                <a:solidFill>
                  <a:srgbClr val="FFFF00"/>
                </a:solidFill>
                <a:latin typeface="ITC Century Std Light"/>
              </a:rPr>
              <a:t>L’entreprise doit essayer de gérer ses stocks de manière optimale pour minimiser le coût du stockage</a:t>
            </a:r>
            <a:r>
              <a:rPr lang="fr-FR" sz="3600" dirty="0">
                <a:latin typeface="ITC Century Std Light"/>
              </a:rPr>
              <a:t>. </a:t>
            </a:r>
          </a:p>
          <a:p>
            <a:pPr marL="571500" lvl="0" indent="-571500">
              <a:spcAft>
                <a:spcPts val="2400"/>
              </a:spcAft>
              <a:buFont typeface="Symbol" panose="05050102010706020507" pitchFamily="18" charset="2"/>
              <a:buChar char="Þ"/>
            </a:pPr>
            <a:r>
              <a:rPr lang="fr-FR" sz="3600" dirty="0">
                <a:latin typeface="ITC Century Std Light"/>
              </a:rPr>
              <a:t>Éviter le sur stockage.</a:t>
            </a:r>
          </a:p>
          <a:p>
            <a:pPr marL="571500" lvl="0" indent="-571500">
              <a:buFont typeface="Symbol" panose="05050102010706020507" pitchFamily="18" charset="2"/>
              <a:buChar char="Þ"/>
            </a:pPr>
            <a:r>
              <a:rPr lang="fr-FR" sz="3600" dirty="0">
                <a:latin typeface="ITC Century Std Light"/>
              </a:rPr>
              <a:t>Disposer d’un stock suffisant pour éviter les ruptures de stock. </a:t>
            </a:r>
          </a:p>
          <a:p>
            <a:pPr lvl="0"/>
            <a:endParaRPr lang="fr-FR" sz="3600" dirty="0">
              <a:latin typeface="ITC Century Std Light"/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C4F17168-313A-4217-9284-34E5AE6FD2ED}"/>
              </a:ext>
            </a:extLst>
          </p:cNvPr>
          <p:cNvSpPr txBox="1">
            <a:spLocks/>
          </p:cNvSpPr>
          <p:nvPr/>
        </p:nvSpPr>
        <p:spPr>
          <a:xfrm>
            <a:off x="0" y="2"/>
            <a:ext cx="8825658" cy="1075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3. Optimiser les stocks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3.1. Les coûts de stockage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"/>
            <a:ext cx="8825658" cy="1075266"/>
          </a:xfrm>
        </p:spPr>
        <p:txBody>
          <a:bodyPr>
            <a:norm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3. Optimiser les stocks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3.1. Les coûts de stockage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E9A09A1-FECD-4310-B0E4-08EFD779B2E9}"/>
              </a:ext>
            </a:extLst>
          </p:cNvPr>
          <p:cNvSpPr/>
          <p:nvPr/>
        </p:nvSpPr>
        <p:spPr>
          <a:xfrm>
            <a:off x="1045367" y="5501040"/>
            <a:ext cx="105753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coût du stockage est égal au coût de possession du stock + coût de passation des commandes. 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Diagramme 4">
            <a:extLst>
              <a:ext uri="{FF2B5EF4-FFF2-40B4-BE49-F238E27FC236}">
                <a16:creationId xmlns:a16="http://schemas.microsoft.com/office/drawing/2014/main" id="{9CD09C79-8C8D-4793-83AC-CBAFACFB9F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58965497"/>
              </p:ext>
            </p:extLst>
          </p:nvPr>
        </p:nvGraphicFramePr>
        <p:xfrm>
          <a:off x="760687" y="1332294"/>
          <a:ext cx="10422468" cy="3911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914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F650B01F-A6DE-4A9F-BF19-A1F09305FB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889336"/>
              </p:ext>
            </p:extLst>
          </p:nvPr>
        </p:nvGraphicFramePr>
        <p:xfrm>
          <a:off x="560243" y="1506828"/>
          <a:ext cx="10969552" cy="4543884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1658596">
                  <a:extLst>
                    <a:ext uri="{9D8B030D-6E8A-4147-A177-3AD203B41FA5}">
                      <a16:colId xmlns:a16="http://schemas.microsoft.com/office/drawing/2014/main" val="1548186714"/>
                    </a:ext>
                  </a:extLst>
                </a:gridCol>
                <a:gridCol w="9310956">
                  <a:extLst>
                    <a:ext uri="{9D8B030D-6E8A-4147-A177-3AD203B41FA5}">
                      <a16:colId xmlns:a16="http://schemas.microsoft.com/office/drawing/2014/main" val="3402408384"/>
                    </a:ext>
                  </a:extLst>
                </a:gridCol>
              </a:tblGrid>
              <a:tr h="23611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 de possession du stock 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correspond à tous les coûts générés par le maintien des articles en stocks : </a:t>
                      </a:r>
                    </a:p>
                    <a:p>
                      <a:pPr marL="342900" lvl="0" indent="-342900" algn="l"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l’argent immobilisé 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pour financer l’acquisition des articles en attendant la vente.</a:t>
                      </a:r>
                    </a:p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frais de stockage 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achat ou location des entrepôts, salaires des magasiniers, matériel de manutention, assurance des locaux…</a:t>
                      </a:r>
                    </a:p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dépréciation du stock 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(articles abimés, périmés, passés de mode).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5351798"/>
                  </a:ext>
                </a:extLst>
              </a:tr>
              <a:tr h="218275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 de passation des commandes</a:t>
                      </a:r>
                      <a:endParaRPr lang="fr-FR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correspond aux coûts administratifs liés au lancement d’une commande :</a:t>
                      </a:r>
                    </a:p>
                    <a:p>
                      <a:pPr marL="342900" lvl="0" indent="-342900" algn="l"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coût salarial du service approvisionnement 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temps passé pour négocier et passer la commande, réceptionner et vérifier les articles reçus…</a:t>
                      </a:r>
                    </a:p>
                    <a:p>
                      <a:pPr marL="342900" lvl="0" indent="-342900" algn="l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-"/>
                      </a:pP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frais de traitement des commandes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: logiciels, fournitures nécessaires pour établir un bon de commande, frais de télécommunication, coût comptable…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79037415"/>
                  </a:ext>
                </a:extLst>
              </a:tr>
            </a:tbl>
          </a:graphicData>
        </a:graphic>
      </p:graphicFrame>
      <p:sp>
        <p:nvSpPr>
          <p:cNvPr id="7" name="Titre 1">
            <a:extLst>
              <a:ext uri="{FF2B5EF4-FFF2-40B4-BE49-F238E27FC236}">
                <a16:creationId xmlns:a16="http://schemas.microsoft.com/office/drawing/2014/main" id="{D338F9A8-1738-4E29-97FC-73722012353A}"/>
              </a:ext>
            </a:extLst>
          </p:cNvPr>
          <p:cNvSpPr txBox="1">
            <a:spLocks/>
          </p:cNvSpPr>
          <p:nvPr/>
        </p:nvSpPr>
        <p:spPr>
          <a:xfrm>
            <a:off x="0" y="2"/>
            <a:ext cx="8825658" cy="1075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3. Optimiser les stocks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3.1. Les coûts de stockage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75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01233" y="2063802"/>
            <a:ext cx="9169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fr-FR" sz="2800" b="1" dirty="0">
                <a:latin typeface="ITC Century Std Book"/>
              </a:rPr>
              <a:t>Remarque : </a:t>
            </a:r>
            <a:r>
              <a:rPr lang="fr-FR" sz="2800" dirty="0">
                <a:latin typeface="ITC Century Std Light"/>
              </a:rPr>
              <a:t>le coût de stockage peut tenir compte d’un </a:t>
            </a:r>
            <a:r>
              <a:rPr lang="fr-FR" sz="2800" b="1" dirty="0">
                <a:latin typeface="ITC Century Std Book"/>
              </a:rPr>
              <a:t>coût de pénurie = coût lié aux ruptures de stocks </a:t>
            </a:r>
            <a:endParaRPr lang="fr-FR" sz="2800" i="1" dirty="0">
              <a:latin typeface="ITC Century Std Light"/>
            </a:endParaRPr>
          </a:p>
          <a:p>
            <a:pPr algn="ctr">
              <a:spcBef>
                <a:spcPts val="2400"/>
              </a:spcBef>
            </a:pPr>
            <a:r>
              <a:rPr lang="fr-FR" sz="2800" i="1" dirty="0">
                <a:latin typeface="ITC Century Std Light"/>
              </a:rPr>
              <a:t>Exemples : réapprovisionnement d’urgence à un prix supérieur au prix habituel, utilisation de moyens de livraison plus onéreux, perte de clients, etc.</a:t>
            </a:r>
            <a:r>
              <a:rPr lang="fr-FR" sz="2800" dirty="0">
                <a:latin typeface="ITC Century Std Light"/>
              </a:rPr>
              <a:t> </a:t>
            </a:r>
            <a:endParaRPr lang="fr-FR" sz="2800" dirty="0"/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279E01DC-79A0-425C-927B-8BC6153696DE}"/>
              </a:ext>
            </a:extLst>
          </p:cNvPr>
          <p:cNvSpPr txBox="1">
            <a:spLocks/>
          </p:cNvSpPr>
          <p:nvPr/>
        </p:nvSpPr>
        <p:spPr>
          <a:xfrm>
            <a:off x="0" y="2"/>
            <a:ext cx="8825658" cy="1075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3. Optimiser les stocks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3.1. Les coûts de stockage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0105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8C93AFD9-FE9A-4DA2-BA9A-F4DCE8EEF18A}"/>
              </a:ext>
            </a:extLst>
          </p:cNvPr>
          <p:cNvSpPr txBox="1">
            <a:spLocks/>
          </p:cNvSpPr>
          <p:nvPr/>
        </p:nvSpPr>
        <p:spPr>
          <a:xfrm>
            <a:off x="0" y="2"/>
            <a:ext cx="8825658" cy="1075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3. Optimiser les stocks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3.2. Optimiser les commandes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162F44B-2159-4C15-BD79-53FBA9ED609A}"/>
              </a:ext>
            </a:extLst>
          </p:cNvPr>
          <p:cNvSpPr/>
          <p:nvPr/>
        </p:nvSpPr>
        <p:spPr>
          <a:xfrm>
            <a:off x="566737" y="1495201"/>
            <a:ext cx="1073232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réduire les stocks, l’entreprise a intérêt à adapter le cadencement des livraison en privilégiant plusieurs petites commandes plutôt qu’une seul commande importante. 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déterminer le </a:t>
            </a:r>
            <a:r>
              <a:rPr lang="fr-FR" sz="2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ryrhme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commandes l’entreprise doit définir pour chaque article :</a:t>
            </a:r>
          </a:p>
          <a:p>
            <a:pPr marL="34290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stock minimum</a:t>
            </a:r>
            <a:r>
              <a:rPr lang="fr-FR" sz="22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 correspond au stock qui permet d’attendre la prochaine livraison ;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stock de sécurité</a:t>
            </a:r>
            <a:r>
              <a:rPr lang="fr-FR" sz="2200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 correspond au stock qui permet de couvrir les imprévus ;</a:t>
            </a:r>
          </a:p>
          <a:p>
            <a:pPr marL="342900" lvl="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stock d’alerte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qui correspond au montant du stock à partir duquel une commande doit être déclenchée,</a:t>
            </a:r>
          </a:p>
        </p:txBody>
      </p:sp>
    </p:spTree>
    <p:extLst>
      <p:ext uri="{BB962C8B-B14F-4D97-AF65-F5344CB8AC3E}">
        <p14:creationId xmlns:p14="http://schemas.microsoft.com/office/powerpoint/2010/main" val="849321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8C93AFD9-FE9A-4DA2-BA9A-F4DCE8EEF18A}"/>
              </a:ext>
            </a:extLst>
          </p:cNvPr>
          <p:cNvSpPr txBox="1">
            <a:spLocks/>
          </p:cNvSpPr>
          <p:nvPr/>
        </p:nvSpPr>
        <p:spPr>
          <a:xfrm>
            <a:off x="0" y="2"/>
            <a:ext cx="8825658" cy="1075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3. Optimiser les stocks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3.2. Optimiser les commandes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6D01B149-4BF1-4F35-B104-F33E40A339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6726071"/>
              </p:ext>
            </p:extLst>
          </p:nvPr>
        </p:nvGraphicFramePr>
        <p:xfrm>
          <a:off x="4456449" y="4242948"/>
          <a:ext cx="4613910" cy="2407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D57511B7-B623-4FD1-A951-912E17FBFAD4}"/>
              </a:ext>
            </a:extLst>
          </p:cNvPr>
          <p:cNvCxnSpPr/>
          <p:nvPr/>
        </p:nvCxnSpPr>
        <p:spPr>
          <a:xfrm flipH="1">
            <a:off x="5777293" y="3713077"/>
            <a:ext cx="1296670" cy="1194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55C61336-32FC-471B-8059-08288B58A04E}"/>
              </a:ext>
            </a:extLst>
          </p:cNvPr>
          <p:cNvCxnSpPr/>
          <p:nvPr/>
        </p:nvCxnSpPr>
        <p:spPr>
          <a:xfrm>
            <a:off x="7075233" y="3712442"/>
            <a:ext cx="727710" cy="12211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4">
            <a:extLst>
              <a:ext uri="{FF2B5EF4-FFF2-40B4-BE49-F238E27FC236}">
                <a16:creationId xmlns:a16="http://schemas.microsoft.com/office/drawing/2014/main" id="{D01911E4-B51F-4813-A38C-63E4451FCB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507" y="1368756"/>
            <a:ext cx="11462197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L’entreprise Charvin consomme 500 kg de ciment par jour et le délai de livraison du fournisseur est de 4 jours.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Le retard maximum constaté lors des livraisons précédentes est de 2 jours.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altLang="fr-FR" sz="2200" b="1" dirty="0">
                <a:solidFill>
                  <a:srgbClr val="FFFF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kumimoji="0" lang="fr-FR" altLang="fr-FR" sz="22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tock minimum 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= 500 kg x 4 jours = 2 000 kg.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altLang="fr-FR" sz="2200" b="1" dirty="0">
                <a:solidFill>
                  <a:srgbClr val="FFFF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kumimoji="0" lang="fr-FR" altLang="fr-FR" sz="22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tock de sécurité 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= 2 jours x 500 kg = 1 000 kg (pour couvrir le risque de retard).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fr-FR" altLang="fr-FR" sz="2200" b="0" i="0" u="none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fr-FR" altLang="fr-FR" sz="22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Stock d’alerte </a:t>
            </a:r>
            <a:r>
              <a:rPr kumimoji="0" lang="fr-FR" altLang="fr-FR" sz="2200" b="0" i="0" u="none" strike="noStrike" cap="none" normalizeH="0" baseline="0" dirty="0">
                <a:ln>
                  <a:noFill/>
                </a:ln>
                <a:effectLst/>
                <a:ea typeface="Calibri" panose="020F0502020204030204" pitchFamily="34" charset="0"/>
                <a:cs typeface="Arial" panose="020B0604020202020204" pitchFamily="34" charset="0"/>
              </a:rPr>
              <a:t>= 2 000 kg (stock mini) + 1 000 kg (stock sécurité) = 3 000 kg.</a:t>
            </a:r>
            <a:endParaRPr kumimoji="0" lang="fr-FR" altLang="fr-FR" sz="22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6932C680-484C-4F81-B490-543FD014A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460" y="3802892"/>
            <a:ext cx="9098253" cy="61555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					</a:t>
            </a:r>
            <a:r>
              <a:rPr kumimoji="0" lang="fr-FR" altLang="fr-FR" sz="16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Déclanchement commande</a:t>
            </a:r>
            <a:endParaRPr kumimoji="0" lang="fr-FR" altLang="fr-FR" sz="400" b="1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B5337788-2FD4-418C-9567-8E2FD5AB1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75" y="2876550"/>
            <a:ext cx="12192000" cy="0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860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8C93AFD9-FE9A-4DA2-BA9A-F4DCE8EEF18A}"/>
              </a:ext>
            </a:extLst>
          </p:cNvPr>
          <p:cNvSpPr txBox="1">
            <a:spLocks/>
          </p:cNvSpPr>
          <p:nvPr/>
        </p:nvSpPr>
        <p:spPr>
          <a:xfrm>
            <a:off x="0" y="2"/>
            <a:ext cx="8825658" cy="10752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3. Optimiser les stocks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3.3. Les ratios de stockage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B5337788-2FD4-418C-9567-8E2FD5AB1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75" y="2876550"/>
            <a:ext cx="12192000" cy="0"/>
          </a:xfrm>
          <a:prstGeom prst="rect">
            <a:avLst/>
          </a:prstGeom>
          <a:solidFill>
            <a:srgbClr val="C6D9F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593876C-58C1-4DB4-9106-4D5A4CCE27F9}"/>
              </a:ext>
            </a:extLst>
          </p:cNvPr>
          <p:cNvSpPr/>
          <p:nvPr/>
        </p:nvSpPr>
        <p:spPr>
          <a:xfrm>
            <a:off x="625899" y="1370624"/>
            <a:ext cx="105314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Plus un stock tourne rapidement, moins il est important et plus les coûts de stockage sont réduits. Des ratios permettent d’analyser la qualité de la gestion des stocks.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0B6CF744-D81A-4A6A-9DF6-10FF581500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668816"/>
              </p:ext>
            </p:extLst>
          </p:nvPr>
        </p:nvGraphicFramePr>
        <p:xfrm>
          <a:off x="570963" y="2408363"/>
          <a:ext cx="11165984" cy="37997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6829">
                  <a:extLst>
                    <a:ext uri="{9D8B030D-6E8A-4147-A177-3AD203B41FA5}">
                      <a16:colId xmlns:a16="http://schemas.microsoft.com/office/drawing/2014/main" val="3019933266"/>
                    </a:ext>
                  </a:extLst>
                </a:gridCol>
                <a:gridCol w="2910625">
                  <a:extLst>
                    <a:ext uri="{9D8B030D-6E8A-4147-A177-3AD203B41FA5}">
                      <a16:colId xmlns:a16="http://schemas.microsoft.com/office/drawing/2014/main" val="3215914311"/>
                    </a:ext>
                  </a:extLst>
                </a:gridCol>
                <a:gridCol w="1851501">
                  <a:extLst>
                    <a:ext uri="{9D8B030D-6E8A-4147-A177-3AD203B41FA5}">
                      <a16:colId xmlns:a16="http://schemas.microsoft.com/office/drawing/2014/main" val="1683860761"/>
                    </a:ext>
                  </a:extLst>
                </a:gridCol>
                <a:gridCol w="4897029">
                  <a:extLst>
                    <a:ext uri="{9D8B030D-6E8A-4147-A177-3AD203B41FA5}">
                      <a16:colId xmlns:a16="http://schemas.microsoft.com/office/drawing/2014/main" val="3621997177"/>
                    </a:ext>
                  </a:extLst>
                </a:gridCol>
              </a:tblGrid>
              <a:tr h="553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Ratios </a:t>
                      </a:r>
                      <a:endParaRPr lang="fr-FR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35" marR="342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 </a:t>
                      </a:r>
                      <a:endParaRPr lang="fr-FR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35" marR="3429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</a:t>
                      </a:r>
                      <a:endParaRPr lang="fr-FR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35" marR="3429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Remarques </a:t>
                      </a:r>
                      <a:endParaRPr lang="fr-FR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35" marR="34290" marT="0" marB="0" anchor="ctr"/>
                </a:tc>
                <a:extLst>
                  <a:ext uri="{0D108BD9-81ED-4DB2-BD59-A6C34878D82A}">
                    <a16:rowId xmlns:a16="http://schemas.microsoft.com/office/drawing/2014/main" val="2747304718"/>
                  </a:ext>
                </a:extLst>
              </a:tr>
              <a:tr h="1025337">
                <a:tc>
                  <a:txBody>
                    <a:bodyPr/>
                    <a:lstStyle/>
                    <a:p>
                      <a:pPr marR="17843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rotation des stocks</a:t>
                      </a:r>
                      <a:endParaRPr lang="fr-FR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35" marR="34290" marT="0" marB="0" anchor="ctr"/>
                </a:tc>
                <a:tc>
                  <a:txBody>
                    <a:bodyPr/>
                    <a:lstStyle/>
                    <a:p>
                      <a:pPr marL="7620" marR="1143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600" u="sng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Quantités vendues </a:t>
                      </a:r>
                      <a:endParaRPr lang="fr-FR" sz="16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620" marR="1143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fr-FR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Stock moyen</a:t>
                      </a:r>
                      <a:endParaRPr lang="fr-FR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35" marR="34290" marT="0" marB="0" anchor="ctr"/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1 000/125 = 8</a:t>
                      </a:r>
                      <a:endParaRPr lang="fr-FR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35" marR="34290" marT="0" marB="0" anchor="ctr"/>
                </a:tc>
                <a:tc>
                  <a:txBody>
                    <a:bodyPr/>
                    <a:lstStyle/>
                    <a:p>
                      <a:pPr marL="762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signifie que le stock tourne 8 fois sur la période donnée. (Il doit être le plus haut possible). </a:t>
                      </a:r>
                      <a:endParaRPr lang="fr-FR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35" marR="34290" marT="0" marB="0" anchor="ctr"/>
                </a:tc>
                <a:extLst>
                  <a:ext uri="{0D108BD9-81ED-4DB2-BD59-A6C34878D82A}">
                    <a16:rowId xmlns:a16="http://schemas.microsoft.com/office/drawing/2014/main" val="2631154784"/>
                  </a:ext>
                </a:extLst>
              </a:tr>
              <a:tr h="1025337">
                <a:tc>
                  <a:txBody>
                    <a:bodyPr/>
                    <a:lstStyle/>
                    <a:p>
                      <a:pPr marR="6540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Vitesse de rotation des stocks</a:t>
                      </a:r>
                      <a:endParaRPr lang="fr-FR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35" marR="34290" marT="0" marB="0" anchor="ctr"/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600" u="sng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jours de la période</a:t>
                      </a:r>
                      <a:endParaRPr lang="fr-FR" sz="16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62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fr-FR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rotation stock période</a:t>
                      </a:r>
                      <a:endParaRPr lang="fr-FR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35" marR="34290" marT="0" marB="0" anchor="ctr"/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365/8 = 45,6</a:t>
                      </a:r>
                      <a:endParaRPr lang="fr-FR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35" marR="34290" marT="0" marB="0" anchor="ctr"/>
                </a:tc>
                <a:tc>
                  <a:txBody>
                    <a:bodyPr/>
                    <a:lstStyle/>
                    <a:p>
                      <a:pPr marL="762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45,6 signifie qu’un article reste en stock 45.6 jours en moyenne. (Il doit être le plus bas possible) </a:t>
                      </a:r>
                      <a:endParaRPr lang="fr-FR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35" marR="34290" marT="0" marB="0" anchor="ctr"/>
                </a:tc>
                <a:extLst>
                  <a:ext uri="{0D108BD9-81ED-4DB2-BD59-A6C34878D82A}">
                    <a16:rowId xmlns:a16="http://schemas.microsoft.com/office/drawing/2014/main" val="3559838427"/>
                  </a:ext>
                </a:extLst>
              </a:tr>
              <a:tr h="1195329">
                <a:tc>
                  <a:txBody>
                    <a:bodyPr/>
                    <a:lstStyle/>
                    <a:p>
                      <a:pPr marR="65405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Stock moyen</a:t>
                      </a:r>
                      <a:endParaRPr lang="fr-FR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35" marR="34290" marT="0" marB="0" anchor="ctr"/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de-CH" sz="1600" u="sng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stock initial + stock final</a:t>
                      </a:r>
                      <a:endParaRPr lang="fr-FR" sz="1600" kern="1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7620" algn="ctr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de-CH" sz="1600" kern="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1600" kern="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35" marR="34290" marT="0" marB="0" anchor="ctr"/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(600+500)/2 = 550</a:t>
                      </a:r>
                      <a:endParaRPr lang="fr-FR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35" marR="34290" marT="0" marB="0" anchor="ctr"/>
                </a:tc>
                <a:tc>
                  <a:txBody>
                    <a:bodyPr/>
                    <a:lstStyle/>
                    <a:p>
                      <a:pPr marL="7620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1600" kern="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 signifie que le nombre moyen de produits en stock sur une période est de 550. (Il doit être le plus bas possible) </a:t>
                      </a:r>
                      <a:endParaRPr lang="fr-FR" sz="1600" kern="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135" marR="34290" marT="0" marB="0" anchor="ctr"/>
                </a:tc>
                <a:extLst>
                  <a:ext uri="{0D108BD9-81ED-4DB2-BD59-A6C34878D82A}">
                    <a16:rowId xmlns:a16="http://schemas.microsoft.com/office/drawing/2014/main" val="3680614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94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440</TotalTime>
  <Words>725</Words>
  <Application>Microsoft Office PowerPoint</Application>
  <PresentationFormat>Grand écran</PresentationFormat>
  <Paragraphs>61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6" baseType="lpstr">
      <vt:lpstr>Arial</vt:lpstr>
      <vt:lpstr>Calibri</vt:lpstr>
      <vt:lpstr>Century Gothic</vt:lpstr>
      <vt:lpstr>ITC Century Std Book</vt:lpstr>
      <vt:lpstr>ITC Century Std Light</vt:lpstr>
      <vt:lpstr>Symbol</vt:lpstr>
      <vt:lpstr>Wingdings</vt:lpstr>
      <vt:lpstr>Wingdings 3</vt:lpstr>
      <vt:lpstr>Ion</vt:lpstr>
      <vt:lpstr>Présentation PowerPoint</vt:lpstr>
      <vt:lpstr>3. Optimiser les stocks 3.1. Les coûts de stockage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45</cp:revision>
  <dcterms:created xsi:type="dcterms:W3CDTF">2014-01-14T07:42:30Z</dcterms:created>
  <dcterms:modified xsi:type="dcterms:W3CDTF">2023-02-07T23:40:58Z</dcterms:modified>
</cp:coreProperties>
</file>