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E1F75-740E-4B98-A4DF-77B81A1049B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9C5D9DAA-6FA7-468F-88D4-5C3AFF184314}">
      <dgm:prSet custT="1"/>
      <dgm:spPr/>
      <dgm:t>
        <a:bodyPr/>
        <a:lstStyle/>
        <a:p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Pour une gestion optimale des achats et des stocks, l’entreprise doit </a:t>
          </a:r>
        </a:p>
      </dgm:t>
    </dgm:pt>
    <dgm:pt modelId="{5B392FB7-33D8-44B1-A2B9-C9D520846E2A}" type="parTrans" cxnId="{5CF449FB-19A7-446B-82DA-57B859D19895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05FAEC-09F6-435C-8803-7C597E631CB5}" type="sibTrans" cxnId="{5CF449FB-19A7-446B-82DA-57B859D19895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E28C9C-7E20-4F6A-ADE4-8B80034C9160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identifier les articles critiques qui ne supportent aucun problème d’approvisionnement </a:t>
          </a:r>
        </a:p>
      </dgm:t>
    </dgm:pt>
    <dgm:pt modelId="{E2AD931A-41FF-4F71-9FB3-D4B6723B2E6D}" type="parTrans" cxnId="{F0713A43-D4A4-48C1-8A2A-91BD4DF38705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FA67EE-C788-4B9F-B7A8-BD52FB1AB719}" type="sibTrans" cxnId="{F0713A43-D4A4-48C1-8A2A-91BD4DF38705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9B5D3F-7421-47EE-A274-4101F762EDC0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optimiser les commandes pour éviter les surstocks couteux et les ruptures de stocks </a:t>
          </a:r>
        </a:p>
      </dgm:t>
    </dgm:pt>
    <dgm:pt modelId="{02F08E6F-4A75-4862-848C-87FC2C0EA3CB}" type="parTrans" cxnId="{AFE91D07-E891-4E83-8D77-9F484F60F7C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102A16-2AD0-464F-ADF9-ECF7BD7998A9}" type="sibTrans" cxnId="{AFE91D07-E891-4E83-8D77-9F484F60F7C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DDE4B6-C329-4CE5-9E1D-294F14D7065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rationaliser la gestion </a:t>
          </a:r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et analyser 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les stocks à l’aide </a:t>
          </a:r>
          <a:r>
            <a:rPr lang="fr-FR" sz="1800">
              <a:latin typeface="Arial" panose="020B0604020202020204" pitchFamily="34" charset="0"/>
              <a:cs typeface="Arial" panose="020B0604020202020204" pitchFamily="34" charset="0"/>
            </a:rPr>
            <a:t>de ratios</a:t>
          </a:r>
          <a:endParaRPr lang="fr-FR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48ED12-C506-487A-8B4C-AC6F6DE12D77}" type="parTrans" cxnId="{1321CFEE-A168-421B-BBD0-F7E650024768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95939C-1B63-4A70-A668-6D08101555C1}" type="sibTrans" cxnId="{1321CFEE-A168-421B-BBD0-F7E650024768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A0F0C9-E444-42E0-9B73-310792831171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mettre en place un suivi rigoureux des commandes.</a:t>
          </a:r>
        </a:p>
      </dgm:t>
    </dgm:pt>
    <dgm:pt modelId="{4C2E418A-55EF-4D8D-A2C9-5E1EEB92E998}" type="parTrans" cxnId="{36D293AC-FDC3-465C-9007-066B34044979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0121ED-9F29-4C81-81B7-8A4B3683FEA2}" type="sibTrans" cxnId="{36D293AC-FDC3-465C-9007-066B34044979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BB1A6A-1A93-42F0-BAF2-0B48848A006A}" type="pres">
      <dgm:prSet presAssocID="{79DE1F75-740E-4B98-A4DF-77B81A1049B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1D817E-18AF-477A-8CEF-7072A3DABFA2}" type="pres">
      <dgm:prSet presAssocID="{9C5D9DAA-6FA7-468F-88D4-5C3AFF184314}" presName="root" presStyleCnt="0"/>
      <dgm:spPr/>
    </dgm:pt>
    <dgm:pt modelId="{BBCB97AF-8348-4E68-94A3-256142BA59B9}" type="pres">
      <dgm:prSet presAssocID="{9C5D9DAA-6FA7-468F-88D4-5C3AFF184314}" presName="rootComposite" presStyleCnt="0"/>
      <dgm:spPr/>
    </dgm:pt>
    <dgm:pt modelId="{8754084B-95E6-4E03-B266-45FBF86967BD}" type="pres">
      <dgm:prSet presAssocID="{9C5D9DAA-6FA7-468F-88D4-5C3AFF184314}" presName="rootText" presStyleLbl="node1" presStyleIdx="0" presStyleCnt="1" custScaleX="451523"/>
      <dgm:spPr/>
    </dgm:pt>
    <dgm:pt modelId="{9E54D8FB-ECAE-4734-9267-05FBE552529C}" type="pres">
      <dgm:prSet presAssocID="{9C5D9DAA-6FA7-468F-88D4-5C3AFF184314}" presName="rootConnector" presStyleLbl="node1" presStyleIdx="0" presStyleCnt="1"/>
      <dgm:spPr/>
    </dgm:pt>
    <dgm:pt modelId="{DC6591B4-79FA-4475-B4DB-9819B85B319C}" type="pres">
      <dgm:prSet presAssocID="{9C5D9DAA-6FA7-468F-88D4-5C3AFF184314}" presName="childShape" presStyleCnt="0"/>
      <dgm:spPr/>
    </dgm:pt>
    <dgm:pt modelId="{1D428195-FAD8-41BC-8BA1-3F5F16100FD7}" type="pres">
      <dgm:prSet presAssocID="{E2AD931A-41FF-4F71-9FB3-D4B6723B2E6D}" presName="Name13" presStyleLbl="parChTrans1D2" presStyleIdx="0" presStyleCnt="4"/>
      <dgm:spPr/>
    </dgm:pt>
    <dgm:pt modelId="{9FC7879F-5C82-48F1-9648-2839D47DB3F9}" type="pres">
      <dgm:prSet presAssocID="{99E28C9C-7E20-4F6A-ADE4-8B80034C9160}" presName="childText" presStyleLbl="bgAcc1" presStyleIdx="0" presStyleCnt="4" custScaleX="451523" custScaleY="133091">
        <dgm:presLayoutVars>
          <dgm:bulletEnabled val="1"/>
        </dgm:presLayoutVars>
      </dgm:prSet>
      <dgm:spPr/>
    </dgm:pt>
    <dgm:pt modelId="{A672D5EF-3671-4746-A1A1-9F4B59DC6986}" type="pres">
      <dgm:prSet presAssocID="{02F08E6F-4A75-4862-848C-87FC2C0EA3CB}" presName="Name13" presStyleLbl="parChTrans1D2" presStyleIdx="1" presStyleCnt="4"/>
      <dgm:spPr/>
    </dgm:pt>
    <dgm:pt modelId="{939613E9-1C02-4D6E-96F0-04A0C5BC2BD3}" type="pres">
      <dgm:prSet presAssocID="{6F9B5D3F-7421-47EE-A274-4101F762EDC0}" presName="childText" presStyleLbl="bgAcc1" presStyleIdx="1" presStyleCnt="4" custScaleX="451523">
        <dgm:presLayoutVars>
          <dgm:bulletEnabled val="1"/>
        </dgm:presLayoutVars>
      </dgm:prSet>
      <dgm:spPr/>
    </dgm:pt>
    <dgm:pt modelId="{8A2DA941-A766-4139-AAEB-235DA12702D1}" type="pres">
      <dgm:prSet presAssocID="{D448ED12-C506-487A-8B4C-AC6F6DE12D77}" presName="Name13" presStyleLbl="parChTrans1D2" presStyleIdx="2" presStyleCnt="4"/>
      <dgm:spPr/>
    </dgm:pt>
    <dgm:pt modelId="{9D0D083D-7C18-406C-817F-52482D5C70FB}" type="pres">
      <dgm:prSet presAssocID="{8DDDE4B6-C329-4CE5-9E1D-294F14D70654}" presName="childText" presStyleLbl="bgAcc1" presStyleIdx="2" presStyleCnt="4" custScaleX="451523">
        <dgm:presLayoutVars>
          <dgm:bulletEnabled val="1"/>
        </dgm:presLayoutVars>
      </dgm:prSet>
      <dgm:spPr/>
    </dgm:pt>
    <dgm:pt modelId="{85AC8F0B-3493-4DD4-A638-D3EA41217E67}" type="pres">
      <dgm:prSet presAssocID="{4C2E418A-55EF-4D8D-A2C9-5E1EEB92E998}" presName="Name13" presStyleLbl="parChTrans1D2" presStyleIdx="3" presStyleCnt="4"/>
      <dgm:spPr/>
    </dgm:pt>
    <dgm:pt modelId="{9493DE41-F14D-4908-8087-14DCB5392C47}" type="pres">
      <dgm:prSet presAssocID="{71A0F0C9-E444-42E0-9B73-310792831171}" presName="childText" presStyleLbl="bgAcc1" presStyleIdx="3" presStyleCnt="4" custScaleX="451523">
        <dgm:presLayoutVars>
          <dgm:bulletEnabled val="1"/>
        </dgm:presLayoutVars>
      </dgm:prSet>
      <dgm:spPr/>
    </dgm:pt>
  </dgm:ptLst>
  <dgm:cxnLst>
    <dgm:cxn modelId="{AFE91D07-E891-4E83-8D77-9F484F60F7C3}" srcId="{9C5D9DAA-6FA7-468F-88D4-5C3AFF184314}" destId="{6F9B5D3F-7421-47EE-A274-4101F762EDC0}" srcOrd="1" destOrd="0" parTransId="{02F08E6F-4A75-4862-848C-87FC2C0EA3CB}" sibTransId="{7F102A16-2AD0-464F-ADF9-ECF7BD7998A9}"/>
    <dgm:cxn modelId="{1E651C0D-7181-442A-A617-A842017BD33F}" type="presOf" srcId="{D448ED12-C506-487A-8B4C-AC6F6DE12D77}" destId="{8A2DA941-A766-4139-AAEB-235DA12702D1}" srcOrd="0" destOrd="0" presId="urn:microsoft.com/office/officeart/2005/8/layout/hierarchy3"/>
    <dgm:cxn modelId="{F5F4AF16-6B16-41F8-B3B5-21EEAC9D8C82}" type="presOf" srcId="{8DDDE4B6-C329-4CE5-9E1D-294F14D70654}" destId="{9D0D083D-7C18-406C-817F-52482D5C70FB}" srcOrd="0" destOrd="0" presId="urn:microsoft.com/office/officeart/2005/8/layout/hierarchy3"/>
    <dgm:cxn modelId="{5D7ED81B-775C-44F8-80A4-9454E39E52F2}" type="presOf" srcId="{9C5D9DAA-6FA7-468F-88D4-5C3AFF184314}" destId="{9E54D8FB-ECAE-4734-9267-05FBE552529C}" srcOrd="1" destOrd="0" presId="urn:microsoft.com/office/officeart/2005/8/layout/hierarchy3"/>
    <dgm:cxn modelId="{628A9D31-85CC-4735-A2E6-16BA54C06E4C}" type="presOf" srcId="{6F9B5D3F-7421-47EE-A274-4101F762EDC0}" destId="{939613E9-1C02-4D6E-96F0-04A0C5BC2BD3}" srcOrd="0" destOrd="0" presId="urn:microsoft.com/office/officeart/2005/8/layout/hierarchy3"/>
    <dgm:cxn modelId="{5AD09A5B-7A94-4803-B067-A2019CF211DB}" type="presOf" srcId="{71A0F0C9-E444-42E0-9B73-310792831171}" destId="{9493DE41-F14D-4908-8087-14DCB5392C47}" srcOrd="0" destOrd="0" presId="urn:microsoft.com/office/officeart/2005/8/layout/hierarchy3"/>
    <dgm:cxn modelId="{F0713A43-D4A4-48C1-8A2A-91BD4DF38705}" srcId="{9C5D9DAA-6FA7-468F-88D4-5C3AFF184314}" destId="{99E28C9C-7E20-4F6A-ADE4-8B80034C9160}" srcOrd="0" destOrd="0" parTransId="{E2AD931A-41FF-4F71-9FB3-D4B6723B2E6D}" sibTransId="{D4FA67EE-C788-4B9F-B7A8-BD52FB1AB719}"/>
    <dgm:cxn modelId="{A051CD63-D214-4460-B3C9-87BDA84B4A2C}" type="presOf" srcId="{9C5D9DAA-6FA7-468F-88D4-5C3AFF184314}" destId="{8754084B-95E6-4E03-B266-45FBF86967BD}" srcOrd="0" destOrd="0" presId="urn:microsoft.com/office/officeart/2005/8/layout/hierarchy3"/>
    <dgm:cxn modelId="{3D4BB074-D138-4854-9E50-22E65083DAB4}" type="presOf" srcId="{4C2E418A-55EF-4D8D-A2C9-5E1EEB92E998}" destId="{85AC8F0B-3493-4DD4-A638-D3EA41217E67}" srcOrd="0" destOrd="0" presId="urn:microsoft.com/office/officeart/2005/8/layout/hierarchy3"/>
    <dgm:cxn modelId="{56F11A8F-68FE-49AC-A781-FC6CA3EEB39C}" type="presOf" srcId="{E2AD931A-41FF-4F71-9FB3-D4B6723B2E6D}" destId="{1D428195-FAD8-41BC-8BA1-3F5F16100FD7}" srcOrd="0" destOrd="0" presId="urn:microsoft.com/office/officeart/2005/8/layout/hierarchy3"/>
    <dgm:cxn modelId="{36D293AC-FDC3-465C-9007-066B34044979}" srcId="{9C5D9DAA-6FA7-468F-88D4-5C3AFF184314}" destId="{71A0F0C9-E444-42E0-9B73-310792831171}" srcOrd="3" destOrd="0" parTransId="{4C2E418A-55EF-4D8D-A2C9-5E1EEB92E998}" sibTransId="{4B0121ED-9F29-4C81-81B7-8A4B3683FEA2}"/>
    <dgm:cxn modelId="{19A4E2BF-3D86-4C59-9737-34407D7BB0FB}" type="presOf" srcId="{79DE1F75-740E-4B98-A4DF-77B81A1049BC}" destId="{39BB1A6A-1A93-42F0-BAF2-0B48848A006A}" srcOrd="0" destOrd="0" presId="urn:microsoft.com/office/officeart/2005/8/layout/hierarchy3"/>
    <dgm:cxn modelId="{70C26DC2-AA8B-4837-96E9-E02A2FEACBFD}" type="presOf" srcId="{02F08E6F-4A75-4862-848C-87FC2C0EA3CB}" destId="{A672D5EF-3671-4746-A1A1-9F4B59DC6986}" srcOrd="0" destOrd="0" presId="urn:microsoft.com/office/officeart/2005/8/layout/hierarchy3"/>
    <dgm:cxn modelId="{4A0A91D0-7021-435E-8A6E-BEAB7C4A340E}" type="presOf" srcId="{99E28C9C-7E20-4F6A-ADE4-8B80034C9160}" destId="{9FC7879F-5C82-48F1-9648-2839D47DB3F9}" srcOrd="0" destOrd="0" presId="urn:microsoft.com/office/officeart/2005/8/layout/hierarchy3"/>
    <dgm:cxn modelId="{1321CFEE-A168-421B-BBD0-F7E650024768}" srcId="{9C5D9DAA-6FA7-468F-88D4-5C3AFF184314}" destId="{8DDDE4B6-C329-4CE5-9E1D-294F14D70654}" srcOrd="2" destOrd="0" parTransId="{D448ED12-C506-487A-8B4C-AC6F6DE12D77}" sibTransId="{5695939C-1B63-4A70-A668-6D08101555C1}"/>
    <dgm:cxn modelId="{5CF449FB-19A7-446B-82DA-57B859D19895}" srcId="{79DE1F75-740E-4B98-A4DF-77B81A1049BC}" destId="{9C5D9DAA-6FA7-468F-88D4-5C3AFF184314}" srcOrd="0" destOrd="0" parTransId="{5B392FB7-33D8-44B1-A2B9-C9D520846E2A}" sibTransId="{0B05FAEC-09F6-435C-8803-7C597E631CB5}"/>
    <dgm:cxn modelId="{E5DCF5CC-0D01-4A4B-A975-35032083E8FE}" type="presParOf" srcId="{39BB1A6A-1A93-42F0-BAF2-0B48848A006A}" destId="{2B1D817E-18AF-477A-8CEF-7072A3DABFA2}" srcOrd="0" destOrd="0" presId="urn:microsoft.com/office/officeart/2005/8/layout/hierarchy3"/>
    <dgm:cxn modelId="{04912BDB-DB1F-4052-8CB2-1F4F39243A36}" type="presParOf" srcId="{2B1D817E-18AF-477A-8CEF-7072A3DABFA2}" destId="{BBCB97AF-8348-4E68-94A3-256142BA59B9}" srcOrd="0" destOrd="0" presId="urn:microsoft.com/office/officeart/2005/8/layout/hierarchy3"/>
    <dgm:cxn modelId="{A6279782-5B91-484D-A95A-6BBB8F476900}" type="presParOf" srcId="{BBCB97AF-8348-4E68-94A3-256142BA59B9}" destId="{8754084B-95E6-4E03-B266-45FBF86967BD}" srcOrd="0" destOrd="0" presId="urn:microsoft.com/office/officeart/2005/8/layout/hierarchy3"/>
    <dgm:cxn modelId="{3B6D62CE-A1A8-464C-B4E7-3902631E98E7}" type="presParOf" srcId="{BBCB97AF-8348-4E68-94A3-256142BA59B9}" destId="{9E54D8FB-ECAE-4734-9267-05FBE552529C}" srcOrd="1" destOrd="0" presId="urn:microsoft.com/office/officeart/2005/8/layout/hierarchy3"/>
    <dgm:cxn modelId="{7B9A697C-EDC0-43B4-A764-1E9F0FBD162B}" type="presParOf" srcId="{2B1D817E-18AF-477A-8CEF-7072A3DABFA2}" destId="{DC6591B4-79FA-4475-B4DB-9819B85B319C}" srcOrd="1" destOrd="0" presId="urn:microsoft.com/office/officeart/2005/8/layout/hierarchy3"/>
    <dgm:cxn modelId="{2163CB3A-ADF4-4DD8-8EFC-76E4AF86F1CA}" type="presParOf" srcId="{DC6591B4-79FA-4475-B4DB-9819B85B319C}" destId="{1D428195-FAD8-41BC-8BA1-3F5F16100FD7}" srcOrd="0" destOrd="0" presId="urn:microsoft.com/office/officeart/2005/8/layout/hierarchy3"/>
    <dgm:cxn modelId="{5B85EDB4-760E-4BE5-BE11-2674DEE36B9E}" type="presParOf" srcId="{DC6591B4-79FA-4475-B4DB-9819B85B319C}" destId="{9FC7879F-5C82-48F1-9648-2839D47DB3F9}" srcOrd="1" destOrd="0" presId="urn:microsoft.com/office/officeart/2005/8/layout/hierarchy3"/>
    <dgm:cxn modelId="{F5513A8F-C0C4-4BDF-AE1C-A381E7DAACBC}" type="presParOf" srcId="{DC6591B4-79FA-4475-B4DB-9819B85B319C}" destId="{A672D5EF-3671-4746-A1A1-9F4B59DC6986}" srcOrd="2" destOrd="0" presId="urn:microsoft.com/office/officeart/2005/8/layout/hierarchy3"/>
    <dgm:cxn modelId="{CCC0D067-F261-48EE-A1F8-5222B1763A2B}" type="presParOf" srcId="{DC6591B4-79FA-4475-B4DB-9819B85B319C}" destId="{939613E9-1C02-4D6E-96F0-04A0C5BC2BD3}" srcOrd="3" destOrd="0" presId="urn:microsoft.com/office/officeart/2005/8/layout/hierarchy3"/>
    <dgm:cxn modelId="{7A2062E8-CF28-4460-8F2D-FCBD8762FFD6}" type="presParOf" srcId="{DC6591B4-79FA-4475-B4DB-9819B85B319C}" destId="{8A2DA941-A766-4139-AAEB-235DA12702D1}" srcOrd="4" destOrd="0" presId="urn:microsoft.com/office/officeart/2005/8/layout/hierarchy3"/>
    <dgm:cxn modelId="{5E290667-48D4-4A71-8057-EC5ED2BF472C}" type="presParOf" srcId="{DC6591B4-79FA-4475-B4DB-9819B85B319C}" destId="{9D0D083D-7C18-406C-817F-52482D5C70FB}" srcOrd="5" destOrd="0" presId="urn:microsoft.com/office/officeart/2005/8/layout/hierarchy3"/>
    <dgm:cxn modelId="{98C3F640-3504-43B0-A113-BDADE719298D}" type="presParOf" srcId="{DC6591B4-79FA-4475-B4DB-9819B85B319C}" destId="{85AC8F0B-3493-4DD4-A638-D3EA41217E67}" srcOrd="6" destOrd="0" presId="urn:microsoft.com/office/officeart/2005/8/layout/hierarchy3"/>
    <dgm:cxn modelId="{B0696B1F-0EAF-4128-989B-35BD18C8446B}" type="presParOf" srcId="{DC6591B4-79FA-4475-B4DB-9819B85B319C}" destId="{9493DE41-F14D-4908-8087-14DCB5392C4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4084B-95E6-4E03-B266-45FBF86967BD}">
      <dsp:nvSpPr>
        <dsp:cNvPr id="0" name=""/>
        <dsp:cNvSpPr/>
      </dsp:nvSpPr>
      <dsp:spPr>
        <a:xfrm>
          <a:off x="489" y="92363"/>
          <a:ext cx="5840621" cy="6467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Pour une gestion optimale des achats et des stocks, l’entreprise doit </a:t>
          </a:r>
        </a:p>
      </dsp:txBody>
      <dsp:txXfrm>
        <a:off x="19432" y="111306"/>
        <a:ext cx="5802735" cy="608882"/>
      </dsp:txXfrm>
    </dsp:sp>
    <dsp:sp modelId="{1D428195-FAD8-41BC-8BA1-3F5F16100FD7}">
      <dsp:nvSpPr>
        <dsp:cNvPr id="0" name=""/>
        <dsp:cNvSpPr/>
      </dsp:nvSpPr>
      <dsp:spPr>
        <a:xfrm>
          <a:off x="584551" y="739132"/>
          <a:ext cx="584062" cy="592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087"/>
              </a:lnTo>
              <a:lnTo>
                <a:pt x="584062" y="592087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7879F-5C82-48F1-9648-2839D47DB3F9}">
      <dsp:nvSpPr>
        <dsp:cNvPr id="0" name=""/>
        <dsp:cNvSpPr/>
      </dsp:nvSpPr>
      <dsp:spPr>
        <a:xfrm>
          <a:off x="1168613" y="900824"/>
          <a:ext cx="4672496" cy="8607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identifier les articles critiques qui ne supportent aucun problème d’approvisionnement </a:t>
          </a:r>
        </a:p>
      </dsp:txBody>
      <dsp:txXfrm>
        <a:off x="1193825" y="926036"/>
        <a:ext cx="4622072" cy="810367"/>
      </dsp:txXfrm>
    </dsp:sp>
    <dsp:sp modelId="{A672D5EF-3671-4746-A1A1-9F4B59DC6986}">
      <dsp:nvSpPr>
        <dsp:cNvPr id="0" name=""/>
        <dsp:cNvSpPr/>
      </dsp:nvSpPr>
      <dsp:spPr>
        <a:xfrm>
          <a:off x="584551" y="739132"/>
          <a:ext cx="584062" cy="1507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7560"/>
              </a:lnTo>
              <a:lnTo>
                <a:pt x="584062" y="15075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613E9-1C02-4D6E-96F0-04A0C5BC2BD3}">
      <dsp:nvSpPr>
        <dsp:cNvPr id="0" name=""/>
        <dsp:cNvSpPr/>
      </dsp:nvSpPr>
      <dsp:spPr>
        <a:xfrm>
          <a:off x="1168613" y="1923308"/>
          <a:ext cx="4672496" cy="6467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8908"/>
              <a:satOff val="-25242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optimiser les commandes pour éviter les surstocks couteux et les ruptures de stocks </a:t>
          </a:r>
        </a:p>
      </dsp:txBody>
      <dsp:txXfrm>
        <a:off x="1187556" y="1942251"/>
        <a:ext cx="4634610" cy="608882"/>
      </dsp:txXfrm>
    </dsp:sp>
    <dsp:sp modelId="{8A2DA941-A766-4139-AAEB-235DA12702D1}">
      <dsp:nvSpPr>
        <dsp:cNvPr id="0" name=""/>
        <dsp:cNvSpPr/>
      </dsp:nvSpPr>
      <dsp:spPr>
        <a:xfrm>
          <a:off x="584551" y="739132"/>
          <a:ext cx="584062" cy="2316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6021"/>
              </a:lnTo>
              <a:lnTo>
                <a:pt x="584062" y="231602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D083D-7C18-406C-817F-52482D5C70FB}">
      <dsp:nvSpPr>
        <dsp:cNvPr id="0" name=""/>
        <dsp:cNvSpPr/>
      </dsp:nvSpPr>
      <dsp:spPr>
        <a:xfrm>
          <a:off x="1168613" y="2731769"/>
          <a:ext cx="4672496" cy="6467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17815"/>
              <a:satOff val="-50484"/>
              <a:lumOff val="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rationaliser la gestion </a:t>
          </a: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et analyser 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les stocks à l’aide </a:t>
          </a:r>
          <a:r>
            <a:rPr lang="fr-FR" sz="1800" kern="1200">
              <a:latin typeface="Arial" panose="020B0604020202020204" pitchFamily="34" charset="0"/>
              <a:cs typeface="Arial" panose="020B0604020202020204" pitchFamily="34" charset="0"/>
            </a:rPr>
            <a:t>de ratios</a:t>
          </a:r>
          <a:endParaRPr lang="fr-F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87556" y="2750712"/>
        <a:ext cx="4634610" cy="608882"/>
      </dsp:txXfrm>
    </dsp:sp>
    <dsp:sp modelId="{85AC8F0B-3493-4DD4-A638-D3EA41217E67}">
      <dsp:nvSpPr>
        <dsp:cNvPr id="0" name=""/>
        <dsp:cNvSpPr/>
      </dsp:nvSpPr>
      <dsp:spPr>
        <a:xfrm>
          <a:off x="584551" y="739132"/>
          <a:ext cx="584062" cy="3124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4482"/>
              </a:lnTo>
              <a:lnTo>
                <a:pt x="584062" y="3124482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3DE41-F14D-4908-8087-14DCB5392C47}">
      <dsp:nvSpPr>
        <dsp:cNvPr id="0" name=""/>
        <dsp:cNvSpPr/>
      </dsp:nvSpPr>
      <dsp:spPr>
        <a:xfrm>
          <a:off x="1168613" y="3540230"/>
          <a:ext cx="4672496" cy="6467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26723"/>
              <a:satOff val="-75726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mettre en place un suivi rigoureux des commandes.</a:t>
          </a:r>
        </a:p>
      </dsp:txBody>
      <dsp:txXfrm>
        <a:off x="1187556" y="3559173"/>
        <a:ext cx="4634610" cy="608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50971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11- Gérer les commandes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463628" y="807835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618C8DE-F3C5-46E2-A587-A7CAF84F2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D3A88E42-0281-42F4-AEDD-0B2126A3F1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0635966"/>
              </p:ext>
            </p:extLst>
          </p:nvPr>
        </p:nvGraphicFramePr>
        <p:xfrm>
          <a:off x="5843831" y="1931832"/>
          <a:ext cx="5841600" cy="427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5F4B8D0F-4B02-4815-B404-5B780B07A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598" y="2039507"/>
            <a:ext cx="5619083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L’entreprise doit mettre en place une procédure rigoureuse de gestion des achats et des stocks.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lle va de la prise en comptes des besoins, jusqu’au règlement final. 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procédure doit garantir la sécurité des approvisionnements, une bonne gestion des stocks, un contrôle des coûts d’achat et éviter les abus ou malversations.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217</TotalTime>
  <Words>119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Symbol</vt:lpstr>
      <vt:lpstr>Wingdings 3</vt:lpstr>
      <vt:lpstr>Ion</vt:lpstr>
      <vt:lpstr>Chap. 11- Gérer les commandes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2023-02-07T23:20:56Z</dcterms:modified>
</cp:coreProperties>
</file>