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60" r:id="rId2"/>
    <p:sldId id="261" r:id="rId3"/>
    <p:sldId id="262" r:id="rId4"/>
    <p:sldId id="259" r:id="rId5"/>
    <p:sldId id="263" r:id="rId6"/>
    <p:sldId id="266" r:id="rId7"/>
    <p:sldId id="264" r:id="rId8"/>
    <p:sldId id="265" r:id="rId9"/>
    <p:sldId id="267"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068FD8-D22C-4EFC-815A-9CF597B9730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5F662EDB-E912-4DB0-A720-BCF7F32F2943}">
      <dgm:prSet phldrT="[Texte]" custT="1"/>
      <dgm:spPr/>
      <dgm:t>
        <a:bodyPr/>
        <a:lstStyle/>
        <a:p>
          <a:r>
            <a:rPr lang="fr-FR" sz="2800" dirty="0">
              <a:solidFill>
                <a:schemeClr val="bg1"/>
              </a:solidFill>
            </a:rPr>
            <a:t>Stratégies</a:t>
          </a:r>
        </a:p>
      </dgm:t>
    </dgm:pt>
    <dgm:pt modelId="{2A825F14-5426-4CC2-8EEA-CC5AA80F67AC}" type="parTrans" cxnId="{64927E39-052F-47B7-BE7A-CFF11C418F25}">
      <dgm:prSet/>
      <dgm:spPr/>
      <dgm:t>
        <a:bodyPr/>
        <a:lstStyle/>
        <a:p>
          <a:endParaRPr lang="fr-FR">
            <a:solidFill>
              <a:schemeClr val="bg1"/>
            </a:solidFill>
          </a:endParaRPr>
        </a:p>
      </dgm:t>
    </dgm:pt>
    <dgm:pt modelId="{18F4A169-624E-4ECD-9C0B-1EC1B4D4FDD8}" type="sibTrans" cxnId="{64927E39-052F-47B7-BE7A-CFF11C418F25}">
      <dgm:prSet/>
      <dgm:spPr/>
      <dgm:t>
        <a:bodyPr/>
        <a:lstStyle/>
        <a:p>
          <a:endParaRPr lang="fr-FR">
            <a:solidFill>
              <a:schemeClr val="bg1"/>
            </a:solidFill>
          </a:endParaRPr>
        </a:p>
      </dgm:t>
    </dgm:pt>
    <dgm:pt modelId="{F3E97762-75C7-4C6F-9C21-C77D08899667}">
      <dgm:prSet phldrT="[Texte]" custT="1"/>
      <dgm:spPr/>
      <dgm:t>
        <a:bodyPr/>
        <a:lstStyle/>
        <a:p>
          <a:r>
            <a:rPr lang="fr-FR" sz="2000" b="1" dirty="0">
              <a:solidFill>
                <a:schemeClr val="bg1"/>
              </a:solidFill>
              <a:effectLst/>
              <a:latin typeface="Arial" panose="020B0604020202020204" pitchFamily="34" charset="0"/>
              <a:cs typeface="Arial" panose="020B0604020202020204" pitchFamily="34" charset="0"/>
            </a:rPr>
            <a:t>Stratégie compétitive </a:t>
          </a:r>
          <a:r>
            <a:rPr lang="fr-FR" sz="2000" b="0" dirty="0">
              <a:solidFill>
                <a:schemeClr val="bg1"/>
              </a:solidFill>
              <a:effectLst/>
              <a:latin typeface="Arial" panose="020B0604020202020204" pitchFamily="34" charset="0"/>
              <a:cs typeface="Arial" panose="020B0604020202020204" pitchFamily="34" charset="0"/>
            </a:rPr>
            <a:t>: chaque acteur fait pression sur l’autre pour obtenir le plus possible en lâchant le moins possible. Chacun donne peu d’informations et cherche à faire pression. C’est une stratégie gagnant/perdant souvent efficace à court-terme mais qui génère souvent des insatisfactions chez l’une des parties.</a:t>
          </a:r>
          <a:endParaRPr lang="fr-FR" sz="2000" b="0" dirty="0">
            <a:solidFill>
              <a:schemeClr val="bg1"/>
            </a:solidFill>
          </a:endParaRPr>
        </a:p>
      </dgm:t>
    </dgm:pt>
    <dgm:pt modelId="{52C0193D-99F0-48C2-8A60-B9AB576DFAC3}" type="parTrans" cxnId="{55B0D5EB-0FE0-46CC-A8BE-E9DEEA78D9B7}">
      <dgm:prSet/>
      <dgm:spPr/>
      <dgm:t>
        <a:bodyPr/>
        <a:lstStyle/>
        <a:p>
          <a:endParaRPr lang="fr-FR">
            <a:solidFill>
              <a:schemeClr val="bg1"/>
            </a:solidFill>
          </a:endParaRPr>
        </a:p>
      </dgm:t>
    </dgm:pt>
    <dgm:pt modelId="{4DF585D2-9AE4-407F-8E68-35641ABE0442}" type="sibTrans" cxnId="{55B0D5EB-0FE0-46CC-A8BE-E9DEEA78D9B7}">
      <dgm:prSet/>
      <dgm:spPr/>
      <dgm:t>
        <a:bodyPr/>
        <a:lstStyle/>
        <a:p>
          <a:endParaRPr lang="fr-FR">
            <a:solidFill>
              <a:schemeClr val="bg1"/>
            </a:solidFill>
          </a:endParaRPr>
        </a:p>
      </dgm:t>
    </dgm:pt>
    <dgm:pt modelId="{B4CDE32B-38D8-489C-BF7C-6C6A8872FB51}">
      <dgm:prSet phldrT="[Texte]" custT="1"/>
      <dgm:spPr/>
      <dgm:t>
        <a:bodyPr/>
        <a:lstStyle/>
        <a:p>
          <a:r>
            <a:rPr lang="fr-FR" sz="2000" b="1" dirty="0">
              <a:solidFill>
                <a:schemeClr val="bg1"/>
              </a:solidFill>
              <a:effectLst/>
              <a:latin typeface="Arial" panose="020B0604020202020204" pitchFamily="34" charset="0"/>
              <a:cs typeface="Arial" panose="020B0604020202020204" pitchFamily="34" charset="0"/>
            </a:rPr>
            <a:t>Stratégie coopérative </a:t>
          </a:r>
          <a:r>
            <a:rPr lang="fr-FR" sz="2000" b="0" dirty="0">
              <a:solidFill>
                <a:schemeClr val="bg1"/>
              </a:solidFill>
              <a:effectLst/>
              <a:latin typeface="Arial" panose="020B0604020202020204" pitchFamily="34" charset="0"/>
              <a:cs typeface="Arial" panose="020B0604020202020204" pitchFamily="34" charset="0"/>
            </a:rPr>
            <a:t>: chaque acteur recherche un compromis positif. L’accord est coconstruit sans se faire au détriment de l’un ou de l’autres, tout en respectant le cahier des charges. La relation repose sur une confiance réciproque qui permet de nouer un partenariat positif. Cette stratégie s’inscrit dans une relation longue dans le cadre d’une relation gagnant-gagnant.</a:t>
          </a:r>
          <a:endParaRPr lang="fr-FR" sz="2000" b="0" dirty="0">
            <a:solidFill>
              <a:schemeClr val="bg1"/>
            </a:solidFill>
          </a:endParaRPr>
        </a:p>
      </dgm:t>
    </dgm:pt>
    <dgm:pt modelId="{A97014A8-EF29-435E-9DD8-A19A60DA7C73}" type="parTrans" cxnId="{C61C9E4E-B444-4A1D-B374-6A655E2706EB}">
      <dgm:prSet/>
      <dgm:spPr/>
      <dgm:t>
        <a:bodyPr/>
        <a:lstStyle/>
        <a:p>
          <a:endParaRPr lang="fr-FR">
            <a:solidFill>
              <a:schemeClr val="bg1"/>
            </a:solidFill>
          </a:endParaRPr>
        </a:p>
      </dgm:t>
    </dgm:pt>
    <dgm:pt modelId="{213AFC56-25DA-4674-8147-9BEAFF1A17C2}" type="sibTrans" cxnId="{C61C9E4E-B444-4A1D-B374-6A655E2706EB}">
      <dgm:prSet/>
      <dgm:spPr/>
      <dgm:t>
        <a:bodyPr/>
        <a:lstStyle/>
        <a:p>
          <a:endParaRPr lang="fr-FR">
            <a:solidFill>
              <a:schemeClr val="bg1"/>
            </a:solidFill>
          </a:endParaRPr>
        </a:p>
      </dgm:t>
    </dgm:pt>
    <dgm:pt modelId="{3925CB01-3DFD-4DD8-AD24-2963D3AB2A2B}" type="pres">
      <dgm:prSet presAssocID="{8A068FD8-D22C-4EFC-815A-9CF597B9730E}" presName="Name0" presStyleCnt="0">
        <dgm:presLayoutVars>
          <dgm:chPref val="1"/>
          <dgm:dir/>
          <dgm:animOne val="branch"/>
          <dgm:animLvl val="lvl"/>
          <dgm:resizeHandles val="exact"/>
        </dgm:presLayoutVars>
      </dgm:prSet>
      <dgm:spPr/>
    </dgm:pt>
    <dgm:pt modelId="{7BA379DC-EE94-4580-847A-E62275D54F00}" type="pres">
      <dgm:prSet presAssocID="{5F662EDB-E912-4DB0-A720-BCF7F32F2943}" presName="root1" presStyleCnt="0"/>
      <dgm:spPr/>
    </dgm:pt>
    <dgm:pt modelId="{110CDAE3-CF90-46A9-A995-0E6DC8F16FAB}" type="pres">
      <dgm:prSet presAssocID="{5F662EDB-E912-4DB0-A720-BCF7F32F2943}" presName="LevelOneTextNode" presStyleLbl="node0" presStyleIdx="0" presStyleCnt="1">
        <dgm:presLayoutVars>
          <dgm:chPref val="3"/>
        </dgm:presLayoutVars>
      </dgm:prSet>
      <dgm:spPr/>
    </dgm:pt>
    <dgm:pt modelId="{47272CE5-C3F0-4BBA-B035-E3C0D9BD7F2F}" type="pres">
      <dgm:prSet presAssocID="{5F662EDB-E912-4DB0-A720-BCF7F32F2943}" presName="level2hierChild" presStyleCnt="0"/>
      <dgm:spPr/>
    </dgm:pt>
    <dgm:pt modelId="{35F7B67D-2BB0-4ED0-BF6E-D2D0E45B0BA2}" type="pres">
      <dgm:prSet presAssocID="{52C0193D-99F0-48C2-8A60-B9AB576DFAC3}" presName="conn2-1" presStyleLbl="parChTrans1D2" presStyleIdx="0" presStyleCnt="2"/>
      <dgm:spPr/>
    </dgm:pt>
    <dgm:pt modelId="{8BC949C0-CAB1-44D1-90EC-A54C734B1430}" type="pres">
      <dgm:prSet presAssocID="{52C0193D-99F0-48C2-8A60-B9AB576DFAC3}" presName="connTx" presStyleLbl="parChTrans1D2" presStyleIdx="0" presStyleCnt="2"/>
      <dgm:spPr/>
    </dgm:pt>
    <dgm:pt modelId="{DF89B9EC-5DBC-4586-A41A-6F871C64CA62}" type="pres">
      <dgm:prSet presAssocID="{F3E97762-75C7-4C6F-9C21-C77D08899667}" presName="root2" presStyleCnt="0"/>
      <dgm:spPr/>
    </dgm:pt>
    <dgm:pt modelId="{2BD8845A-D792-42E2-B9D0-C1991BDC04A9}" type="pres">
      <dgm:prSet presAssocID="{F3E97762-75C7-4C6F-9C21-C77D08899667}" presName="LevelTwoTextNode" presStyleLbl="node2" presStyleIdx="0" presStyleCnt="2" custScaleX="458894" custScaleY="218036">
        <dgm:presLayoutVars>
          <dgm:chPref val="3"/>
        </dgm:presLayoutVars>
      </dgm:prSet>
      <dgm:spPr/>
    </dgm:pt>
    <dgm:pt modelId="{E1C06592-7D6E-4AE7-9806-9542C6173AE4}" type="pres">
      <dgm:prSet presAssocID="{F3E97762-75C7-4C6F-9C21-C77D08899667}" presName="level3hierChild" presStyleCnt="0"/>
      <dgm:spPr/>
    </dgm:pt>
    <dgm:pt modelId="{60F3AD93-24EC-4D7A-9ED7-3078EF817112}" type="pres">
      <dgm:prSet presAssocID="{A97014A8-EF29-435E-9DD8-A19A60DA7C73}" presName="conn2-1" presStyleLbl="parChTrans1D2" presStyleIdx="1" presStyleCnt="2"/>
      <dgm:spPr/>
    </dgm:pt>
    <dgm:pt modelId="{7294C52E-B19A-4DAD-A112-BF1E1E615775}" type="pres">
      <dgm:prSet presAssocID="{A97014A8-EF29-435E-9DD8-A19A60DA7C73}" presName="connTx" presStyleLbl="parChTrans1D2" presStyleIdx="1" presStyleCnt="2"/>
      <dgm:spPr/>
    </dgm:pt>
    <dgm:pt modelId="{B09EF169-F803-4A77-8160-598BA64DF31A}" type="pres">
      <dgm:prSet presAssocID="{B4CDE32B-38D8-489C-BF7C-6C6A8872FB51}" presName="root2" presStyleCnt="0"/>
      <dgm:spPr/>
    </dgm:pt>
    <dgm:pt modelId="{145D8223-7797-4B1D-AA9B-99B646B31076}" type="pres">
      <dgm:prSet presAssocID="{B4CDE32B-38D8-489C-BF7C-6C6A8872FB51}" presName="LevelTwoTextNode" presStyleLbl="node2" presStyleIdx="1" presStyleCnt="2" custScaleX="458894" custScaleY="242902">
        <dgm:presLayoutVars>
          <dgm:chPref val="3"/>
        </dgm:presLayoutVars>
      </dgm:prSet>
      <dgm:spPr/>
    </dgm:pt>
    <dgm:pt modelId="{62AE2356-E75E-45BF-9682-4F093859A3DA}" type="pres">
      <dgm:prSet presAssocID="{B4CDE32B-38D8-489C-BF7C-6C6A8872FB51}" presName="level3hierChild" presStyleCnt="0"/>
      <dgm:spPr/>
    </dgm:pt>
  </dgm:ptLst>
  <dgm:cxnLst>
    <dgm:cxn modelId="{B229631F-A448-43BF-90D7-45D15AF5FBCE}" type="presOf" srcId="{52C0193D-99F0-48C2-8A60-B9AB576DFAC3}" destId="{8BC949C0-CAB1-44D1-90EC-A54C734B1430}" srcOrd="1" destOrd="0" presId="urn:microsoft.com/office/officeart/2008/layout/HorizontalMultiLevelHierarchy"/>
    <dgm:cxn modelId="{F4713824-72C8-4A19-99FA-A57CE95FCA3B}" type="presOf" srcId="{A97014A8-EF29-435E-9DD8-A19A60DA7C73}" destId="{60F3AD93-24EC-4D7A-9ED7-3078EF817112}" srcOrd="0" destOrd="0" presId="urn:microsoft.com/office/officeart/2008/layout/HorizontalMultiLevelHierarchy"/>
    <dgm:cxn modelId="{FE72D426-4F1B-466E-8CD6-804B37A466F3}" type="presOf" srcId="{8A068FD8-D22C-4EFC-815A-9CF597B9730E}" destId="{3925CB01-3DFD-4DD8-AD24-2963D3AB2A2B}" srcOrd="0" destOrd="0" presId="urn:microsoft.com/office/officeart/2008/layout/HorizontalMultiLevelHierarchy"/>
    <dgm:cxn modelId="{60CEE633-5154-4996-8A13-E5E62F5E3795}" type="presOf" srcId="{A97014A8-EF29-435E-9DD8-A19A60DA7C73}" destId="{7294C52E-B19A-4DAD-A112-BF1E1E615775}" srcOrd="1" destOrd="0" presId="urn:microsoft.com/office/officeart/2008/layout/HorizontalMultiLevelHierarchy"/>
    <dgm:cxn modelId="{64927E39-052F-47B7-BE7A-CFF11C418F25}" srcId="{8A068FD8-D22C-4EFC-815A-9CF597B9730E}" destId="{5F662EDB-E912-4DB0-A720-BCF7F32F2943}" srcOrd="0" destOrd="0" parTransId="{2A825F14-5426-4CC2-8EEA-CC5AA80F67AC}" sibTransId="{18F4A169-624E-4ECD-9C0B-1EC1B4D4FDD8}"/>
    <dgm:cxn modelId="{C61C9E4E-B444-4A1D-B374-6A655E2706EB}" srcId="{5F662EDB-E912-4DB0-A720-BCF7F32F2943}" destId="{B4CDE32B-38D8-489C-BF7C-6C6A8872FB51}" srcOrd="1" destOrd="0" parTransId="{A97014A8-EF29-435E-9DD8-A19A60DA7C73}" sibTransId="{213AFC56-25DA-4674-8147-9BEAFF1A17C2}"/>
    <dgm:cxn modelId="{53245886-98EF-4054-9312-80AE5F2A245E}" type="presOf" srcId="{52C0193D-99F0-48C2-8A60-B9AB576DFAC3}" destId="{35F7B67D-2BB0-4ED0-BF6E-D2D0E45B0BA2}" srcOrd="0" destOrd="0" presId="urn:microsoft.com/office/officeart/2008/layout/HorizontalMultiLevelHierarchy"/>
    <dgm:cxn modelId="{34FE499D-C09F-46E6-B1D5-E50532C9AECE}" type="presOf" srcId="{5F662EDB-E912-4DB0-A720-BCF7F32F2943}" destId="{110CDAE3-CF90-46A9-A995-0E6DC8F16FAB}" srcOrd="0" destOrd="0" presId="urn:microsoft.com/office/officeart/2008/layout/HorizontalMultiLevelHierarchy"/>
    <dgm:cxn modelId="{D4EE40D2-1656-48A0-8B8C-56136B1CCD89}" type="presOf" srcId="{F3E97762-75C7-4C6F-9C21-C77D08899667}" destId="{2BD8845A-D792-42E2-B9D0-C1991BDC04A9}" srcOrd="0" destOrd="0" presId="urn:microsoft.com/office/officeart/2008/layout/HorizontalMultiLevelHierarchy"/>
    <dgm:cxn modelId="{BDA40CD9-4C9A-436A-BD43-196CF559F27D}" type="presOf" srcId="{B4CDE32B-38D8-489C-BF7C-6C6A8872FB51}" destId="{145D8223-7797-4B1D-AA9B-99B646B31076}" srcOrd="0" destOrd="0" presId="urn:microsoft.com/office/officeart/2008/layout/HorizontalMultiLevelHierarchy"/>
    <dgm:cxn modelId="{55B0D5EB-0FE0-46CC-A8BE-E9DEEA78D9B7}" srcId="{5F662EDB-E912-4DB0-A720-BCF7F32F2943}" destId="{F3E97762-75C7-4C6F-9C21-C77D08899667}" srcOrd="0" destOrd="0" parTransId="{52C0193D-99F0-48C2-8A60-B9AB576DFAC3}" sibTransId="{4DF585D2-9AE4-407F-8E68-35641ABE0442}"/>
    <dgm:cxn modelId="{F4144EBF-8EC1-47B6-BE3D-86B021F24A2F}" type="presParOf" srcId="{3925CB01-3DFD-4DD8-AD24-2963D3AB2A2B}" destId="{7BA379DC-EE94-4580-847A-E62275D54F00}" srcOrd="0" destOrd="0" presId="urn:microsoft.com/office/officeart/2008/layout/HorizontalMultiLevelHierarchy"/>
    <dgm:cxn modelId="{9438834B-FC1C-459C-A8F7-F569EC485C19}" type="presParOf" srcId="{7BA379DC-EE94-4580-847A-E62275D54F00}" destId="{110CDAE3-CF90-46A9-A995-0E6DC8F16FAB}" srcOrd="0" destOrd="0" presId="urn:microsoft.com/office/officeart/2008/layout/HorizontalMultiLevelHierarchy"/>
    <dgm:cxn modelId="{BF14CB2B-D3C6-4331-93BD-A64FA0F27808}" type="presParOf" srcId="{7BA379DC-EE94-4580-847A-E62275D54F00}" destId="{47272CE5-C3F0-4BBA-B035-E3C0D9BD7F2F}" srcOrd="1" destOrd="0" presId="urn:microsoft.com/office/officeart/2008/layout/HorizontalMultiLevelHierarchy"/>
    <dgm:cxn modelId="{ED4F451F-5C0C-42C0-8751-2BECF9C0E351}" type="presParOf" srcId="{47272CE5-C3F0-4BBA-B035-E3C0D9BD7F2F}" destId="{35F7B67D-2BB0-4ED0-BF6E-D2D0E45B0BA2}" srcOrd="0" destOrd="0" presId="urn:microsoft.com/office/officeart/2008/layout/HorizontalMultiLevelHierarchy"/>
    <dgm:cxn modelId="{3A63EE8A-EE2C-417E-9DD8-EF28F2D41054}" type="presParOf" srcId="{35F7B67D-2BB0-4ED0-BF6E-D2D0E45B0BA2}" destId="{8BC949C0-CAB1-44D1-90EC-A54C734B1430}" srcOrd="0" destOrd="0" presId="urn:microsoft.com/office/officeart/2008/layout/HorizontalMultiLevelHierarchy"/>
    <dgm:cxn modelId="{F1CBA69B-4FC1-4CD8-8921-3B068CA8C0DC}" type="presParOf" srcId="{47272CE5-C3F0-4BBA-B035-E3C0D9BD7F2F}" destId="{DF89B9EC-5DBC-4586-A41A-6F871C64CA62}" srcOrd="1" destOrd="0" presId="urn:microsoft.com/office/officeart/2008/layout/HorizontalMultiLevelHierarchy"/>
    <dgm:cxn modelId="{0871BB2A-BD96-4673-BA7D-F38208C418D0}" type="presParOf" srcId="{DF89B9EC-5DBC-4586-A41A-6F871C64CA62}" destId="{2BD8845A-D792-42E2-B9D0-C1991BDC04A9}" srcOrd="0" destOrd="0" presId="urn:microsoft.com/office/officeart/2008/layout/HorizontalMultiLevelHierarchy"/>
    <dgm:cxn modelId="{063CB0CC-47F5-4814-9210-3A5B3DDEE7FE}" type="presParOf" srcId="{DF89B9EC-5DBC-4586-A41A-6F871C64CA62}" destId="{E1C06592-7D6E-4AE7-9806-9542C6173AE4}" srcOrd="1" destOrd="0" presId="urn:microsoft.com/office/officeart/2008/layout/HorizontalMultiLevelHierarchy"/>
    <dgm:cxn modelId="{D886D824-8D28-48D1-8F53-38FDB142E3F3}" type="presParOf" srcId="{47272CE5-C3F0-4BBA-B035-E3C0D9BD7F2F}" destId="{60F3AD93-24EC-4D7A-9ED7-3078EF817112}" srcOrd="2" destOrd="0" presId="urn:microsoft.com/office/officeart/2008/layout/HorizontalMultiLevelHierarchy"/>
    <dgm:cxn modelId="{9AC79F80-AC9F-428D-962C-0E417AC0BC03}" type="presParOf" srcId="{60F3AD93-24EC-4D7A-9ED7-3078EF817112}" destId="{7294C52E-B19A-4DAD-A112-BF1E1E615775}" srcOrd="0" destOrd="0" presId="urn:microsoft.com/office/officeart/2008/layout/HorizontalMultiLevelHierarchy"/>
    <dgm:cxn modelId="{0F2EEFF3-6389-4330-81AD-7E470CE26986}" type="presParOf" srcId="{47272CE5-C3F0-4BBA-B035-E3C0D9BD7F2F}" destId="{B09EF169-F803-4A77-8160-598BA64DF31A}" srcOrd="3" destOrd="0" presId="urn:microsoft.com/office/officeart/2008/layout/HorizontalMultiLevelHierarchy"/>
    <dgm:cxn modelId="{23F23056-788E-4650-B913-3E9B78403637}" type="presParOf" srcId="{B09EF169-F803-4A77-8160-598BA64DF31A}" destId="{145D8223-7797-4B1D-AA9B-99B646B31076}" srcOrd="0" destOrd="0" presId="urn:microsoft.com/office/officeart/2008/layout/HorizontalMultiLevelHierarchy"/>
    <dgm:cxn modelId="{72A6DE37-EA75-4D89-AFD6-9C36B3C93557}" type="presParOf" srcId="{B09EF169-F803-4A77-8160-598BA64DF31A}" destId="{62AE2356-E75E-45BF-9682-4F093859A3D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3AD93-24EC-4D7A-9ED7-3078EF817112}">
      <dsp:nvSpPr>
        <dsp:cNvPr id="0" name=""/>
        <dsp:cNvSpPr/>
      </dsp:nvSpPr>
      <dsp:spPr>
        <a:xfrm>
          <a:off x="652590" y="1918952"/>
          <a:ext cx="424220" cy="785828"/>
        </a:xfrm>
        <a:custGeom>
          <a:avLst/>
          <a:gdLst/>
          <a:ahLst/>
          <a:cxnLst/>
          <a:rect l="0" t="0" r="0" b="0"/>
          <a:pathLst>
            <a:path>
              <a:moveTo>
                <a:pt x="0" y="0"/>
              </a:moveTo>
              <a:lnTo>
                <a:pt x="212110" y="0"/>
              </a:lnTo>
              <a:lnTo>
                <a:pt x="212110" y="785828"/>
              </a:lnTo>
              <a:lnTo>
                <a:pt x="424220" y="78582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solidFill>
              <a:schemeClr val="bg1"/>
            </a:solidFill>
          </a:endParaRPr>
        </a:p>
      </dsp:txBody>
      <dsp:txXfrm>
        <a:off x="842375" y="2289540"/>
        <a:ext cx="44651" cy="44651"/>
      </dsp:txXfrm>
    </dsp:sp>
    <dsp:sp modelId="{35F7B67D-2BB0-4ED0-BF6E-D2D0E45B0BA2}">
      <dsp:nvSpPr>
        <dsp:cNvPr id="0" name=""/>
        <dsp:cNvSpPr/>
      </dsp:nvSpPr>
      <dsp:spPr>
        <a:xfrm>
          <a:off x="652590" y="1052721"/>
          <a:ext cx="424220" cy="866230"/>
        </a:xfrm>
        <a:custGeom>
          <a:avLst/>
          <a:gdLst/>
          <a:ahLst/>
          <a:cxnLst/>
          <a:rect l="0" t="0" r="0" b="0"/>
          <a:pathLst>
            <a:path>
              <a:moveTo>
                <a:pt x="0" y="866230"/>
              </a:moveTo>
              <a:lnTo>
                <a:pt x="212110" y="866230"/>
              </a:lnTo>
              <a:lnTo>
                <a:pt x="212110" y="0"/>
              </a:lnTo>
              <a:lnTo>
                <a:pt x="42422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solidFill>
              <a:schemeClr val="bg1"/>
            </a:solidFill>
          </a:endParaRPr>
        </a:p>
      </dsp:txBody>
      <dsp:txXfrm>
        <a:off x="840587" y="1461723"/>
        <a:ext cx="48226" cy="48226"/>
      </dsp:txXfrm>
    </dsp:sp>
    <dsp:sp modelId="{110CDAE3-CF90-46A9-A995-0E6DC8F16FAB}">
      <dsp:nvSpPr>
        <dsp:cNvPr id="0" name=""/>
        <dsp:cNvSpPr/>
      </dsp:nvSpPr>
      <dsp:spPr>
        <a:xfrm rot="16200000">
          <a:off x="-1372528" y="1595613"/>
          <a:ext cx="3403562" cy="64667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solidFill>
                <a:schemeClr val="bg1"/>
              </a:solidFill>
            </a:rPr>
            <a:t>Stratégies</a:t>
          </a:r>
        </a:p>
      </dsp:txBody>
      <dsp:txXfrm>
        <a:off x="-1372528" y="1595613"/>
        <a:ext cx="3403562" cy="646676"/>
      </dsp:txXfrm>
    </dsp:sp>
    <dsp:sp modelId="{2BD8845A-D792-42E2-B9D0-C1991BDC04A9}">
      <dsp:nvSpPr>
        <dsp:cNvPr id="0" name=""/>
        <dsp:cNvSpPr/>
      </dsp:nvSpPr>
      <dsp:spPr>
        <a:xfrm>
          <a:off x="1076810" y="347727"/>
          <a:ext cx="9733600" cy="140998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effectLst/>
              <a:latin typeface="Arial" panose="020B0604020202020204" pitchFamily="34" charset="0"/>
              <a:cs typeface="Arial" panose="020B0604020202020204" pitchFamily="34" charset="0"/>
            </a:rPr>
            <a:t>Stratégie compétitive </a:t>
          </a:r>
          <a:r>
            <a:rPr lang="fr-FR" sz="2000" b="0" kern="1200" dirty="0">
              <a:solidFill>
                <a:schemeClr val="bg1"/>
              </a:solidFill>
              <a:effectLst/>
              <a:latin typeface="Arial" panose="020B0604020202020204" pitchFamily="34" charset="0"/>
              <a:cs typeface="Arial" panose="020B0604020202020204" pitchFamily="34" charset="0"/>
            </a:rPr>
            <a:t>: chaque acteur fait pression sur l’autre pour obtenir le plus possible en lâchant le moins possible. Chacun donne peu d’informations et cherche à faire pression. C’est une stratégie gagnant/perdant souvent efficace à court-terme mais qui génère souvent des insatisfactions chez l’une des parties.</a:t>
          </a:r>
          <a:endParaRPr lang="fr-FR" sz="2000" b="0" kern="1200" dirty="0">
            <a:solidFill>
              <a:schemeClr val="bg1"/>
            </a:solidFill>
          </a:endParaRPr>
        </a:p>
      </dsp:txBody>
      <dsp:txXfrm>
        <a:off x="1076810" y="347727"/>
        <a:ext cx="9733600" cy="1409988"/>
      </dsp:txXfrm>
    </dsp:sp>
    <dsp:sp modelId="{145D8223-7797-4B1D-AA9B-99B646B31076}">
      <dsp:nvSpPr>
        <dsp:cNvPr id="0" name=""/>
        <dsp:cNvSpPr/>
      </dsp:nvSpPr>
      <dsp:spPr>
        <a:xfrm>
          <a:off x="1076810" y="1919385"/>
          <a:ext cx="9733600" cy="15707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effectLst/>
              <a:latin typeface="Arial" panose="020B0604020202020204" pitchFamily="34" charset="0"/>
              <a:cs typeface="Arial" panose="020B0604020202020204" pitchFamily="34" charset="0"/>
            </a:rPr>
            <a:t>Stratégie coopérative </a:t>
          </a:r>
          <a:r>
            <a:rPr lang="fr-FR" sz="2000" b="0" kern="1200" dirty="0">
              <a:solidFill>
                <a:schemeClr val="bg1"/>
              </a:solidFill>
              <a:effectLst/>
              <a:latin typeface="Arial" panose="020B0604020202020204" pitchFamily="34" charset="0"/>
              <a:cs typeface="Arial" panose="020B0604020202020204" pitchFamily="34" charset="0"/>
            </a:rPr>
            <a:t>: chaque acteur recherche un compromis positif. L’accord est coconstruit sans se faire au détriment de l’un ou de l’autres, tout en respectant le cahier des charges. La relation repose sur une confiance réciproque qui permet de nouer un partenariat positif. Cette stratégie s’inscrit dans une relation longue dans le cadre d’une relation gagnant-gagnant.</a:t>
          </a:r>
          <a:endParaRPr lang="fr-FR" sz="2000" b="0" kern="1200" dirty="0">
            <a:solidFill>
              <a:schemeClr val="bg1"/>
            </a:solidFill>
          </a:endParaRPr>
        </a:p>
      </dsp:txBody>
      <dsp:txXfrm>
        <a:off x="1076810" y="1919385"/>
        <a:ext cx="9733600" cy="1570790"/>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30/01/2023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30/01/2023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30/01/2023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30/01/2023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30/01/2023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30/01/2023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1. Préparer une négociation d’achat</a:t>
            </a:r>
            <a:endParaRPr lang="fr-FR" sz="5400" dirty="0"/>
          </a:p>
        </p:txBody>
      </p:sp>
      <p:sp>
        <p:nvSpPr>
          <p:cNvPr id="4" name="Rectangle 3">
            <a:extLst>
              <a:ext uri="{FF2B5EF4-FFF2-40B4-BE49-F238E27FC236}">
                <a16:creationId xmlns:a16="http://schemas.microsoft.com/office/drawing/2014/main" id="{FEE96F7E-D042-4679-AEA4-99A7A0B32C9F}"/>
              </a:ext>
            </a:extLst>
          </p:cNvPr>
          <p:cNvSpPr/>
          <p:nvPr/>
        </p:nvSpPr>
        <p:spPr>
          <a:xfrm>
            <a:off x="629173" y="1291905"/>
            <a:ext cx="10356209" cy="3262432"/>
          </a:xfrm>
          <a:prstGeom prst="rect">
            <a:avLst/>
          </a:prstGeom>
        </p:spPr>
        <p:txBody>
          <a:bodyPr wrap="square">
            <a:spAutoFit/>
          </a:bodyPr>
          <a:lstStyle/>
          <a:p>
            <a:pPr algn="just">
              <a:spcBef>
                <a:spcPts val="6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L’achat a une incidence directe </a:t>
            </a:r>
            <a:r>
              <a:rPr lang="fr-FR" sz="2800" b="1" dirty="0">
                <a:latin typeface="Arial" panose="020B0604020202020204" pitchFamily="34" charset="0"/>
                <a:ea typeface="Calibri" panose="020F0502020204030204" pitchFamily="34" charset="0"/>
                <a:cs typeface="Times New Roman" panose="02020603050405020304" pitchFamily="18" charset="0"/>
              </a:rPr>
              <a:t>la qualité </a:t>
            </a:r>
            <a:r>
              <a:rPr lang="fr-FR" sz="2800" dirty="0">
                <a:latin typeface="Arial" panose="020B0604020202020204" pitchFamily="34" charset="0"/>
                <a:ea typeface="Calibri" panose="020F0502020204030204" pitchFamily="34" charset="0"/>
                <a:cs typeface="Times New Roman" panose="02020603050405020304" pitchFamily="18" charset="0"/>
              </a:rPr>
              <a:t>et la sécurité </a:t>
            </a:r>
            <a:r>
              <a:rPr lang="fr-FR" sz="2800" b="1" dirty="0">
                <a:latin typeface="Arial" panose="020B0604020202020204" pitchFamily="34" charset="0"/>
                <a:ea typeface="Calibri" panose="020F0502020204030204" pitchFamily="34" charset="0"/>
                <a:cs typeface="Times New Roman" panose="02020603050405020304" pitchFamily="18" charset="0"/>
              </a:rPr>
              <a:t>des approvisionnements </a:t>
            </a:r>
            <a:r>
              <a:rPr lang="fr-FR" sz="2800" dirty="0">
                <a:latin typeface="Arial" panose="020B0604020202020204" pitchFamily="34" charset="0"/>
                <a:ea typeface="Calibri" panose="020F0502020204030204" pitchFamily="34" charset="0"/>
                <a:cs typeface="Times New Roman" panose="02020603050405020304" pitchFamily="18" charset="0"/>
              </a:rPr>
              <a:t>et sur </a:t>
            </a:r>
            <a:r>
              <a:rPr lang="fr-FR" sz="2800" b="1" dirty="0">
                <a:latin typeface="Arial" panose="020B0604020202020204" pitchFamily="34" charset="0"/>
                <a:ea typeface="Calibri" panose="020F0502020204030204" pitchFamily="34" charset="0"/>
                <a:cs typeface="Times New Roman" panose="02020603050405020304" pitchFamily="18" charset="0"/>
              </a:rPr>
              <a:t>le prix de revient </a:t>
            </a:r>
            <a:r>
              <a:rPr lang="fr-FR" sz="2800" dirty="0">
                <a:latin typeface="Arial" panose="020B0604020202020204" pitchFamily="34" charset="0"/>
                <a:ea typeface="Calibri" panose="020F0502020204030204" pitchFamily="34" charset="0"/>
                <a:cs typeface="Times New Roman" panose="02020603050405020304" pitchFamily="18" charset="0"/>
              </a:rPr>
              <a:t>du produit ou du service vendu par l’entreprise. </a:t>
            </a:r>
          </a:p>
          <a:p>
            <a:pPr algn="just">
              <a:spcBef>
                <a:spcPts val="600"/>
              </a:spcBef>
              <a:spcAft>
                <a:spcPts val="0"/>
              </a:spcAft>
            </a:pPr>
            <a:endParaRPr lang="fr-FR" sz="2800"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Une bonne négociation doit conduire l’entreprise à s’interroger sur les objectifs à atteindre, les acteurs en présence, les arguments à utiliser, la stratégie à mettre en œuvre.</a:t>
            </a:r>
          </a:p>
        </p:txBody>
      </p:sp>
    </p:spTree>
    <p:extLst>
      <p:ext uri="{BB962C8B-B14F-4D97-AF65-F5344CB8AC3E}">
        <p14:creationId xmlns:p14="http://schemas.microsoft.com/office/powerpoint/2010/main" val="41430947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751" y="240450"/>
            <a:ext cx="8825658" cy="634999"/>
          </a:xfrm>
        </p:spPr>
        <p:txBody>
          <a:bodyPr>
            <a:normAutofit fontScale="90000"/>
          </a:bodyPr>
          <a:lstStyle/>
          <a:p>
            <a:r>
              <a:rPr lang="fr-FR" sz="3200" b="1" dirty="0"/>
              <a:t>1. Préparer une négociation d’achat</a:t>
            </a:r>
            <a:br>
              <a:rPr lang="fr-FR" sz="3200" b="1" dirty="0"/>
            </a:br>
            <a:r>
              <a:rPr lang="fr-FR" sz="2700" b="1" dirty="0"/>
              <a:t>1.1. Définir les objectifs et exigences</a:t>
            </a:r>
            <a:endParaRPr lang="fr-FR" sz="5400" dirty="0"/>
          </a:p>
        </p:txBody>
      </p:sp>
      <p:sp>
        <p:nvSpPr>
          <p:cNvPr id="3" name="Rectangle 2">
            <a:extLst>
              <a:ext uri="{FF2B5EF4-FFF2-40B4-BE49-F238E27FC236}">
                <a16:creationId xmlns:a16="http://schemas.microsoft.com/office/drawing/2014/main" id="{8C51FC45-3B02-4B6F-BC70-DE5279CA734B}"/>
              </a:ext>
            </a:extLst>
          </p:cNvPr>
          <p:cNvSpPr/>
          <p:nvPr/>
        </p:nvSpPr>
        <p:spPr>
          <a:xfrm>
            <a:off x="387075" y="1271673"/>
            <a:ext cx="11006356" cy="1477328"/>
          </a:xfrm>
          <a:prstGeom prst="rect">
            <a:avLst/>
          </a:prstGeom>
        </p:spPr>
        <p:txBody>
          <a:bodyPr wrap="square">
            <a:spAutoFit/>
          </a:bodyPr>
          <a:lstStyle/>
          <a:p>
            <a:pPr algn="ctr">
              <a:spcBef>
                <a:spcPts val="600"/>
              </a:spcBef>
              <a:spcAft>
                <a:spcPts val="600"/>
              </a:spcAft>
            </a:pPr>
            <a:r>
              <a:rPr lang="fr-FR" sz="2000" dirty="0">
                <a:latin typeface="Arial" panose="020B0604020202020204" pitchFamily="34" charset="0"/>
                <a:ea typeface="Calibri" panose="020F0502020204030204" pitchFamily="34" charset="0"/>
                <a:cs typeface="Times New Roman" panose="02020603050405020304" pitchFamily="18" charset="0"/>
              </a:rPr>
              <a:t>Pour bien négocier, il est indispensable de définir les besoins, les objectifs, les contraintes à respecter tout en prenant en compte le taux de marge et le taux de marque attendu concernant le produit ou le service vendu.</a:t>
            </a:r>
          </a:p>
          <a:p>
            <a:pPr marL="342900" lvl="0" indent="-342900" algn="just">
              <a:spcBef>
                <a:spcPts val="600"/>
              </a:spcBef>
              <a:spcAft>
                <a:spcPts val="600"/>
              </a:spcAft>
              <a:buFont typeface="Symbol" panose="05050102010706020507" pitchFamily="18" charset="2"/>
              <a:buChar char=""/>
            </a:pPr>
            <a:r>
              <a:rPr lang="fr-FR" sz="2000" b="1" dirty="0">
                <a:latin typeface="Arial" panose="020B0604020202020204" pitchFamily="34" charset="0"/>
                <a:ea typeface="Times New Roman" panose="02020603050405020304" pitchFamily="18" charset="0"/>
              </a:rPr>
              <a:t>Objectifs, exigences, contraintes</a:t>
            </a:r>
            <a:endParaRPr lang="fr-FR" sz="2000" b="1" dirty="0">
              <a:effectLst/>
              <a:latin typeface="Arial" panose="020B0604020202020204" pitchFamily="34" charset="0"/>
              <a:ea typeface="Times New Roman" panose="02020603050405020304" pitchFamily="18" charset="0"/>
            </a:endParaRPr>
          </a:p>
        </p:txBody>
      </p:sp>
      <p:graphicFrame>
        <p:nvGraphicFramePr>
          <p:cNvPr id="5" name="Tableau 4">
            <a:extLst>
              <a:ext uri="{FF2B5EF4-FFF2-40B4-BE49-F238E27FC236}">
                <a16:creationId xmlns:a16="http://schemas.microsoft.com/office/drawing/2014/main" id="{31D1BABB-AE14-4D01-9E76-07227370A83B}"/>
              </a:ext>
            </a:extLst>
          </p:cNvPr>
          <p:cNvGraphicFramePr>
            <a:graphicFrameLocks noGrp="1"/>
          </p:cNvGraphicFramePr>
          <p:nvPr>
            <p:extLst>
              <p:ext uri="{D42A27DB-BD31-4B8C-83A1-F6EECF244321}">
                <p14:modId xmlns:p14="http://schemas.microsoft.com/office/powerpoint/2010/main" val="4020960672"/>
              </p:ext>
            </p:extLst>
          </p:nvPr>
        </p:nvGraphicFramePr>
        <p:xfrm>
          <a:off x="686873" y="2966434"/>
          <a:ext cx="10766738" cy="3312616"/>
        </p:xfrm>
        <a:graphic>
          <a:graphicData uri="http://schemas.openxmlformats.org/drawingml/2006/table">
            <a:tbl>
              <a:tblPr firstRow="1" firstCol="1" bandRow="1">
                <a:tableStyleId>{1E171933-4619-4E11-9A3F-F7608DF75F80}</a:tableStyleId>
              </a:tblPr>
              <a:tblGrid>
                <a:gridCol w="601759">
                  <a:extLst>
                    <a:ext uri="{9D8B030D-6E8A-4147-A177-3AD203B41FA5}">
                      <a16:colId xmlns:a16="http://schemas.microsoft.com/office/drawing/2014/main" val="843832665"/>
                    </a:ext>
                  </a:extLst>
                </a:gridCol>
                <a:gridCol w="10164979">
                  <a:extLst>
                    <a:ext uri="{9D8B030D-6E8A-4147-A177-3AD203B41FA5}">
                      <a16:colId xmlns:a16="http://schemas.microsoft.com/office/drawing/2014/main" val="72013405"/>
                    </a:ext>
                  </a:extLst>
                </a:gridCol>
              </a:tblGrid>
              <a:tr h="3312616">
                <a:tc>
                  <a:txBody>
                    <a:bodyPr/>
                    <a:lstStyle/>
                    <a:p>
                      <a:pPr algn="ctr">
                        <a:spcBef>
                          <a:spcPts val="600"/>
                        </a:spcBef>
                        <a:spcAft>
                          <a:spcPts val="0"/>
                        </a:spcAft>
                      </a:pPr>
                      <a:r>
                        <a:rPr lang="fr-FR" sz="2000" dirty="0">
                          <a:effectLst/>
                          <a:latin typeface="Arial" panose="020B0604020202020204" pitchFamily="34" charset="0"/>
                          <a:cs typeface="Arial" panose="020B0604020202020204" pitchFamily="34" charset="0"/>
                        </a:rPr>
                        <a:t>Exigences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342900" lvl="0" indent="-342900" algn="just">
                        <a:spcBef>
                          <a:spcPts val="1200"/>
                        </a:spcBef>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caractéristiques du produit ou du service </a:t>
                      </a:r>
                      <a:r>
                        <a:rPr lang="fr-FR" sz="1800" dirty="0">
                          <a:effectLst/>
                          <a:latin typeface="Arial" panose="020B0604020202020204" pitchFamily="34" charset="0"/>
                          <a:cs typeface="Arial" panose="020B0604020202020204" pitchFamily="34" charset="0"/>
                        </a:rPr>
                        <a:t>: les produits et matières achetées sont incorporés au produit ou service vendus. Ils ont une répercussion directe sur leur qualité et sur la perception qu’en auront les clients. Elles concernent la qualité technique (résistance, dimensions, matières…), esthétique, les normes, certifications, labels…</a:t>
                      </a:r>
                    </a:p>
                    <a:p>
                      <a:pPr marL="342900" lvl="0" indent="-342900" algn="just">
                        <a:spcBef>
                          <a:spcPts val="1200"/>
                        </a:spcBef>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La qualité du fournisseur </a:t>
                      </a:r>
                      <a:r>
                        <a:rPr lang="fr-FR" sz="1800" dirty="0">
                          <a:effectLst/>
                          <a:latin typeface="Arial" panose="020B0604020202020204" pitchFamily="34" charset="0"/>
                          <a:cs typeface="Arial" panose="020B0604020202020204" pitchFamily="34" charset="0"/>
                        </a:rPr>
                        <a:t>(réputation, fiabilité, assise financière) …</a:t>
                      </a:r>
                    </a:p>
                    <a:p>
                      <a:pPr marL="342900" lvl="0" indent="-342900" algn="just">
                        <a:spcBef>
                          <a:spcPts val="1200"/>
                        </a:spcBef>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La sécurité des approvisionnements </a:t>
                      </a:r>
                      <a:r>
                        <a:rPr lang="fr-FR" sz="1800" dirty="0">
                          <a:effectLst/>
                          <a:latin typeface="Arial" panose="020B0604020202020204" pitchFamily="34" charset="0"/>
                          <a:cs typeface="Arial" panose="020B0604020202020204" pitchFamily="34" charset="0"/>
                        </a:rPr>
                        <a:t>: les plans de production sont liés aux rythmes des approvisionnements. Notamment lorsque l’entreprise travail en flux tendus. La fiabilité des partenaires est alors essentielle pour la bonne marche de l’entreprise.</a:t>
                      </a:r>
                    </a:p>
                  </a:txBody>
                  <a:tcPr marL="68580" marR="68580" marT="0" marB="0" anchor="ctr"/>
                </a:tc>
                <a:extLst>
                  <a:ext uri="{0D108BD9-81ED-4DB2-BD59-A6C34878D82A}">
                    <a16:rowId xmlns:a16="http://schemas.microsoft.com/office/drawing/2014/main" val="836468847"/>
                  </a:ext>
                </a:extLst>
              </a:tr>
            </a:tbl>
          </a:graphicData>
        </a:graphic>
      </p:graphicFrame>
    </p:spTree>
    <p:extLst>
      <p:ext uri="{BB962C8B-B14F-4D97-AF65-F5344CB8AC3E}">
        <p14:creationId xmlns:p14="http://schemas.microsoft.com/office/powerpoint/2010/main" val="40663005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751" y="289421"/>
            <a:ext cx="8825658" cy="634999"/>
          </a:xfrm>
        </p:spPr>
        <p:txBody>
          <a:bodyPr>
            <a:normAutofit fontScale="90000"/>
          </a:bodyPr>
          <a:lstStyle/>
          <a:p>
            <a:r>
              <a:rPr lang="fr-FR" sz="3200" b="1" dirty="0"/>
              <a:t>1. Préparer une négociation d’achat</a:t>
            </a:r>
            <a:br>
              <a:rPr lang="fr-FR" sz="3200" b="1" dirty="0"/>
            </a:br>
            <a:r>
              <a:rPr lang="fr-FR" sz="2700" b="1" dirty="0"/>
              <a:t>1.1. Définir les objectifs et exigences</a:t>
            </a:r>
            <a:endParaRPr lang="fr-FR" sz="5400" dirty="0"/>
          </a:p>
        </p:txBody>
      </p:sp>
      <p:graphicFrame>
        <p:nvGraphicFramePr>
          <p:cNvPr id="5" name="Tableau 4">
            <a:extLst>
              <a:ext uri="{FF2B5EF4-FFF2-40B4-BE49-F238E27FC236}">
                <a16:creationId xmlns:a16="http://schemas.microsoft.com/office/drawing/2014/main" id="{31D1BABB-AE14-4D01-9E76-07227370A83B}"/>
              </a:ext>
            </a:extLst>
          </p:cNvPr>
          <p:cNvGraphicFramePr>
            <a:graphicFrameLocks noGrp="1"/>
          </p:cNvGraphicFramePr>
          <p:nvPr>
            <p:extLst>
              <p:ext uri="{D42A27DB-BD31-4B8C-83A1-F6EECF244321}">
                <p14:modId xmlns:p14="http://schemas.microsoft.com/office/powerpoint/2010/main" val="948349705"/>
              </p:ext>
            </p:extLst>
          </p:nvPr>
        </p:nvGraphicFramePr>
        <p:xfrm>
          <a:off x="838898" y="1550141"/>
          <a:ext cx="10691769" cy="2330693"/>
        </p:xfrm>
        <a:graphic>
          <a:graphicData uri="http://schemas.openxmlformats.org/drawingml/2006/table">
            <a:tbl>
              <a:tblPr firstRow="1" firstCol="1" bandRow="1">
                <a:tableStyleId>{775DCB02-9BB8-47FD-8907-85C794F793BA}</a:tableStyleId>
              </a:tblPr>
              <a:tblGrid>
                <a:gridCol w="597569">
                  <a:extLst>
                    <a:ext uri="{9D8B030D-6E8A-4147-A177-3AD203B41FA5}">
                      <a16:colId xmlns:a16="http://schemas.microsoft.com/office/drawing/2014/main" val="843832665"/>
                    </a:ext>
                  </a:extLst>
                </a:gridCol>
                <a:gridCol w="10094200">
                  <a:extLst>
                    <a:ext uri="{9D8B030D-6E8A-4147-A177-3AD203B41FA5}">
                      <a16:colId xmlns:a16="http://schemas.microsoft.com/office/drawing/2014/main" val="72013405"/>
                    </a:ext>
                  </a:extLst>
                </a:gridCol>
              </a:tblGrid>
              <a:tr h="2330693">
                <a:tc>
                  <a:txBody>
                    <a:bodyPr/>
                    <a:lstStyle/>
                    <a:p>
                      <a:pPr algn="ctr">
                        <a:spcBef>
                          <a:spcPts val="1200"/>
                        </a:spcBef>
                        <a:spcAft>
                          <a:spcPts val="0"/>
                        </a:spcAft>
                      </a:pPr>
                      <a:r>
                        <a:rPr lang="fr-FR" sz="2000" dirty="0">
                          <a:effectLst/>
                          <a:latin typeface="Arial" panose="020B0604020202020204" pitchFamily="34" charset="0"/>
                          <a:cs typeface="Arial" panose="020B0604020202020204" pitchFamily="34" charset="0"/>
                        </a:rPr>
                        <a:t>Exigences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342900" lvl="0" indent="-342900" algn="just">
                        <a:spcBef>
                          <a:spcPts val="1200"/>
                        </a:spcBef>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prix d’achats </a:t>
                      </a:r>
                      <a:r>
                        <a:rPr lang="fr-FR" sz="1800" dirty="0">
                          <a:effectLst/>
                          <a:latin typeface="Arial" panose="020B0604020202020204" pitchFamily="34" charset="0"/>
                          <a:cs typeface="Arial" panose="020B0604020202020204" pitchFamily="34" charset="0"/>
                        </a:rPr>
                        <a:t>: le prix du produit est intégré dans le prix de revient du produit ou du service vendu. Plus ils sont bas et plus l’entreprise peut avoir des prix concurrentiels.</a:t>
                      </a:r>
                    </a:p>
                    <a:p>
                      <a:pPr marL="342900" lvl="0" indent="-342900" algn="just">
                        <a:spcBef>
                          <a:spcPts val="1200"/>
                        </a:spcBef>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 service après-vente </a:t>
                      </a:r>
                      <a:r>
                        <a:rPr lang="fr-FR" sz="1800" dirty="0">
                          <a:effectLst/>
                          <a:latin typeface="Arial" panose="020B0604020202020204" pitchFamily="34" charset="0"/>
                          <a:cs typeface="Arial" panose="020B0604020202020204" pitchFamily="34" charset="0"/>
                        </a:rPr>
                        <a:t>: ils correspond aux garanties accordées sur le produit et sur les conditions et délais de réparation.</a:t>
                      </a:r>
                    </a:p>
                    <a:p>
                      <a:pPr marL="342900" lvl="0" indent="-342900" algn="just">
                        <a:spcBef>
                          <a:spcPts val="1200"/>
                        </a:spcBef>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modalités de règlement </a:t>
                      </a:r>
                      <a:r>
                        <a:rPr lang="fr-FR" sz="1800" dirty="0">
                          <a:effectLst/>
                          <a:latin typeface="Arial" panose="020B0604020202020204" pitchFamily="34" charset="0"/>
                          <a:cs typeface="Arial" panose="020B0604020202020204" pitchFamily="34" charset="0"/>
                        </a:rPr>
                        <a:t>: correspondent à l’échéancier des règlements et aux escomptes éventuels.</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36468847"/>
                  </a:ext>
                </a:extLst>
              </a:tr>
            </a:tbl>
          </a:graphicData>
        </a:graphic>
      </p:graphicFrame>
      <p:sp>
        <p:nvSpPr>
          <p:cNvPr id="6" name="Rectangle 5">
            <a:extLst>
              <a:ext uri="{FF2B5EF4-FFF2-40B4-BE49-F238E27FC236}">
                <a16:creationId xmlns:a16="http://schemas.microsoft.com/office/drawing/2014/main" id="{1D87482D-7C58-4D01-BA69-1E595DB58274}"/>
              </a:ext>
            </a:extLst>
          </p:cNvPr>
          <p:cNvSpPr/>
          <p:nvPr/>
        </p:nvSpPr>
        <p:spPr>
          <a:xfrm>
            <a:off x="759202" y="4148534"/>
            <a:ext cx="10733716" cy="1785104"/>
          </a:xfrm>
          <a:prstGeom prst="rect">
            <a:avLst/>
          </a:prstGeom>
        </p:spPr>
        <p:txBody>
          <a:bodyPr wrap="square">
            <a:spAutoFit/>
          </a:bodyPr>
          <a:lstStyle/>
          <a:p>
            <a:pPr algn="ctr">
              <a:spcBef>
                <a:spcPts val="600"/>
              </a:spcBef>
              <a:spcAft>
                <a:spcPts val="600"/>
              </a:spcAft>
            </a:pPr>
            <a:r>
              <a:rPr lang="fr-FR" sz="2000" b="1" dirty="0">
                <a:latin typeface="Arial" panose="020B0604020202020204" pitchFamily="34" charset="0"/>
                <a:ea typeface="Calibri" panose="020F0502020204030204" pitchFamily="34" charset="0"/>
                <a:cs typeface="Times New Roman" panose="02020603050405020304" pitchFamily="18" charset="0"/>
              </a:rPr>
              <a:t>Il faut être précis et chiffrer les attentes et les marges de discussions admises. </a:t>
            </a:r>
          </a:p>
          <a:p>
            <a:pPr algn="just">
              <a:spcBef>
                <a:spcPts val="600"/>
              </a:spcBef>
              <a:spcAft>
                <a:spcPts val="600"/>
              </a:spcAft>
            </a:pPr>
            <a:r>
              <a:rPr lang="fr-FR" sz="2000" dirty="0">
                <a:latin typeface="Arial" panose="020B0604020202020204" pitchFamily="34" charset="0"/>
                <a:ea typeface="Calibri" panose="020F0502020204030204" pitchFamily="34" charset="0"/>
                <a:cs typeface="Times New Roman" panose="02020603050405020304" pitchFamily="18" charset="0"/>
              </a:rPr>
              <a:t>Ces exigences sont classées par ordre d’importance puis regroupées dans le </a:t>
            </a:r>
            <a:r>
              <a:rPr lang="fr-FR" sz="2000" b="1" dirty="0">
                <a:latin typeface="Arial" panose="020B0604020202020204" pitchFamily="34" charset="0"/>
                <a:ea typeface="Calibri" panose="020F0502020204030204" pitchFamily="34" charset="0"/>
                <a:cs typeface="Times New Roman" panose="02020603050405020304" pitchFamily="18" charset="0"/>
              </a:rPr>
              <a:t>cahier des charges</a:t>
            </a:r>
            <a:r>
              <a:rPr lang="fr-FR" sz="2000" dirty="0">
                <a:latin typeface="Arial" panose="020B0604020202020204" pitchFamily="34" charset="0"/>
                <a:ea typeface="Calibri" panose="020F0502020204030204" pitchFamily="34" charset="0"/>
                <a:cs typeface="Times New Roman" panose="02020603050405020304" pitchFamily="18" charset="0"/>
              </a:rPr>
              <a:t> qui sert de référence à la personne ou à l’équipe chargée de préparer l’achat, de faire l’appel d’offres, de sélectionner les fournisseurs et de négocier le contrat d’achat avec le fournisseur retenu.</a:t>
            </a:r>
          </a:p>
        </p:txBody>
      </p:sp>
    </p:spTree>
    <p:extLst>
      <p:ext uri="{BB962C8B-B14F-4D97-AF65-F5344CB8AC3E}">
        <p14:creationId xmlns:p14="http://schemas.microsoft.com/office/powerpoint/2010/main" val="28576324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A89F6B-1ECA-44F0-A344-729B99A94DF9}"/>
              </a:ext>
            </a:extLst>
          </p:cNvPr>
          <p:cNvSpPr/>
          <p:nvPr/>
        </p:nvSpPr>
        <p:spPr>
          <a:xfrm>
            <a:off x="777025" y="1417760"/>
            <a:ext cx="10496282" cy="3493264"/>
          </a:xfrm>
          <a:prstGeom prst="rect">
            <a:avLst/>
          </a:prstGeom>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400" b="1" dirty="0">
                <a:latin typeface="Arial" panose="020B0604020202020204" pitchFamily="34" charset="0"/>
                <a:ea typeface="Times New Roman" panose="02020603050405020304" pitchFamily="18" charset="0"/>
              </a:rPr>
              <a:t>Taux de marge, taux de marque, coefficient multiplicateur</a:t>
            </a:r>
          </a:p>
          <a:p>
            <a:pPr algn="just">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L’entreprise doit dégager des bénéfices sur les produits qu’elle commercialise. </a:t>
            </a:r>
          </a:p>
          <a:p>
            <a:pPr marL="342900" indent="-342900" algn="just">
              <a:spcBef>
                <a:spcPts val="1800"/>
              </a:spcBef>
              <a:spcAft>
                <a:spcPts val="0"/>
              </a:spcAft>
              <a:buFont typeface="Symbol" panose="05050102010706020507" pitchFamily="18" charset="2"/>
              <a:buChar char="Þ"/>
            </a:pPr>
            <a:r>
              <a:rPr lang="fr-FR" sz="2200" dirty="0">
                <a:latin typeface="Arial" panose="020B0604020202020204" pitchFamily="34" charset="0"/>
                <a:ea typeface="Calibri" panose="020F0502020204030204" pitchFamily="34" charset="0"/>
                <a:cs typeface="Times New Roman" panose="02020603050405020304" pitchFamily="18" charset="0"/>
              </a:rPr>
              <a:t>Le prix de revient actuel ou prévisionnel doit être connue afin de négocier un accord qui ne risque pas de nuire à la </a:t>
            </a:r>
            <a:r>
              <a:rPr lang="fr-FR" sz="2200" dirty="0" err="1">
                <a:latin typeface="Arial" panose="020B0604020202020204" pitchFamily="34" charset="0"/>
                <a:ea typeface="Calibri" panose="020F0502020204030204" pitchFamily="34" charset="0"/>
                <a:cs typeface="Times New Roman" panose="02020603050405020304" pitchFamily="18" charset="0"/>
              </a:rPr>
              <a:t>rentbilité</a:t>
            </a:r>
            <a:r>
              <a:rPr lang="fr-FR" sz="2200" dirty="0">
                <a:latin typeface="Arial" panose="020B0604020202020204" pitchFamily="34" charset="0"/>
                <a:ea typeface="Calibri" panose="020F0502020204030204" pitchFamily="34" charset="0"/>
                <a:cs typeface="Times New Roman" panose="02020603050405020304" pitchFamily="18" charset="0"/>
              </a:rPr>
              <a:t> du produit.</a:t>
            </a:r>
          </a:p>
          <a:p>
            <a:pPr algn="ctr">
              <a:spcBef>
                <a:spcPts val="1800"/>
              </a:spcBef>
              <a:spcAft>
                <a:spcPts val="0"/>
              </a:spcAft>
            </a:pPr>
            <a:r>
              <a:rPr lang="fr-FR" sz="2200" i="1" dirty="0">
                <a:latin typeface="Arial" panose="020B0604020202020204" pitchFamily="34" charset="0"/>
                <a:ea typeface="Calibri" panose="020F0502020204030204" pitchFamily="34" charset="0"/>
                <a:cs typeface="Times New Roman" panose="02020603050405020304" pitchFamily="18" charset="0"/>
              </a:rPr>
              <a:t>(Un prix d’achat trop élevé peut conduire à un prix de revient non rentable…).</a:t>
            </a:r>
          </a:p>
          <a:p>
            <a:pPr algn="ctr">
              <a:spcBef>
                <a:spcPts val="1800"/>
              </a:spcBef>
              <a:spcAft>
                <a:spcPts val="0"/>
              </a:spcAft>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 taux de marge et le taux de marque sont deux indicateurs de la rentabilité d’un article ou d’une famille d’articles.</a:t>
            </a:r>
          </a:p>
        </p:txBody>
      </p:sp>
      <p:sp>
        <p:nvSpPr>
          <p:cNvPr id="5" name="Titre 1">
            <a:extLst>
              <a:ext uri="{FF2B5EF4-FFF2-40B4-BE49-F238E27FC236}">
                <a16:creationId xmlns:a16="http://schemas.microsoft.com/office/drawing/2014/main" id="{E5CDFB7B-C883-4B8F-ABD7-64A038873DCC}"/>
              </a:ext>
            </a:extLst>
          </p:cNvPr>
          <p:cNvSpPr txBox="1">
            <a:spLocks/>
          </p:cNvSpPr>
          <p:nvPr/>
        </p:nvSpPr>
        <p:spPr>
          <a:xfrm>
            <a:off x="-1" y="83890"/>
            <a:ext cx="10372987" cy="880844"/>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1. Préparer une négociation d’achat</a:t>
            </a:r>
            <a:br>
              <a:rPr lang="fr-FR" sz="3200" b="1" dirty="0"/>
            </a:br>
            <a:r>
              <a:rPr lang="fr-FR" sz="2700" b="1" dirty="0"/>
              <a:t>1.1. Définir les objectifs et exigences</a:t>
            </a:r>
            <a:endParaRPr lang="fr-FR" sz="5400" dirty="0"/>
          </a:p>
        </p:txBody>
      </p:sp>
    </p:spTree>
    <p:extLst>
      <p:ext uri="{BB962C8B-B14F-4D97-AF65-F5344CB8AC3E}">
        <p14:creationId xmlns:p14="http://schemas.microsoft.com/office/powerpoint/2010/main" val="29845869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E5CDFB7B-C883-4B8F-ABD7-64A038873DCC}"/>
              </a:ext>
            </a:extLst>
          </p:cNvPr>
          <p:cNvSpPr txBox="1">
            <a:spLocks/>
          </p:cNvSpPr>
          <p:nvPr/>
        </p:nvSpPr>
        <p:spPr>
          <a:xfrm>
            <a:off x="-1" y="83890"/>
            <a:ext cx="10372987" cy="880844"/>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1. Préparer une négociation d’achat</a:t>
            </a:r>
            <a:br>
              <a:rPr lang="fr-FR" sz="3200" b="1" dirty="0"/>
            </a:br>
            <a:r>
              <a:rPr lang="fr-FR" sz="2700" b="1" dirty="0"/>
              <a:t>1.1. Définir les objectifs et exigences</a:t>
            </a:r>
            <a:endParaRPr lang="fr-FR" sz="5400" dirty="0"/>
          </a:p>
        </p:txBody>
      </p:sp>
      <p:sp>
        <p:nvSpPr>
          <p:cNvPr id="2" name="Rectangle 1">
            <a:extLst>
              <a:ext uri="{FF2B5EF4-FFF2-40B4-BE49-F238E27FC236}">
                <a16:creationId xmlns:a16="http://schemas.microsoft.com/office/drawing/2014/main" id="{3072C710-6742-455A-9EB6-15B43E79D32A}"/>
              </a:ext>
            </a:extLst>
          </p:cNvPr>
          <p:cNvSpPr/>
          <p:nvPr/>
        </p:nvSpPr>
        <p:spPr>
          <a:xfrm>
            <a:off x="484821" y="3875891"/>
            <a:ext cx="6096000" cy="461665"/>
          </a:xfrm>
          <a:prstGeom prst="rect">
            <a:avLst/>
          </a:prstGeom>
        </p:spPr>
        <p:txBody>
          <a:bodyPr>
            <a:spAutoFit/>
          </a:bodyPr>
          <a:lstStyle/>
          <a:p>
            <a:pPr lvl="0" algn="just">
              <a:spcBef>
                <a:spcPts val="600"/>
              </a:spcBef>
              <a:spcAft>
                <a:spcPts val="600"/>
              </a:spcAft>
            </a:pPr>
            <a:r>
              <a:rPr lang="fr-FR" sz="2400" b="1" dirty="0">
                <a:latin typeface="Arial" panose="020B0604020202020204" pitchFamily="34" charset="0"/>
                <a:ea typeface="Times New Roman" panose="02020603050405020304" pitchFamily="18" charset="0"/>
              </a:rPr>
              <a:t>- Le taux de marque</a:t>
            </a:r>
          </a:p>
        </p:txBody>
      </p:sp>
      <p:graphicFrame>
        <p:nvGraphicFramePr>
          <p:cNvPr id="4" name="Tableau 3">
            <a:extLst>
              <a:ext uri="{FF2B5EF4-FFF2-40B4-BE49-F238E27FC236}">
                <a16:creationId xmlns:a16="http://schemas.microsoft.com/office/drawing/2014/main" id="{8A9BA31E-468B-4960-954C-F72BB00DE0DF}"/>
              </a:ext>
            </a:extLst>
          </p:cNvPr>
          <p:cNvGraphicFramePr>
            <a:graphicFrameLocks noGrp="1"/>
          </p:cNvGraphicFramePr>
          <p:nvPr>
            <p:extLst>
              <p:ext uri="{D42A27DB-BD31-4B8C-83A1-F6EECF244321}">
                <p14:modId xmlns:p14="http://schemas.microsoft.com/office/powerpoint/2010/main" val="3330111749"/>
              </p:ext>
            </p:extLst>
          </p:nvPr>
        </p:nvGraphicFramePr>
        <p:xfrm>
          <a:off x="484821" y="4598297"/>
          <a:ext cx="10992803" cy="880843"/>
        </p:xfrm>
        <a:graphic>
          <a:graphicData uri="http://schemas.openxmlformats.org/drawingml/2006/table">
            <a:tbl>
              <a:tblPr firstRow="1" firstCol="1" bandRow="1">
                <a:tableStyleId>{5C22544A-7EE6-4342-B048-85BDC9FD1C3A}</a:tableStyleId>
              </a:tblPr>
              <a:tblGrid>
                <a:gridCol w="4363404">
                  <a:extLst>
                    <a:ext uri="{9D8B030D-6E8A-4147-A177-3AD203B41FA5}">
                      <a16:colId xmlns:a16="http://schemas.microsoft.com/office/drawing/2014/main" val="2497314797"/>
                    </a:ext>
                  </a:extLst>
                </a:gridCol>
                <a:gridCol w="6629399">
                  <a:extLst>
                    <a:ext uri="{9D8B030D-6E8A-4147-A177-3AD203B41FA5}">
                      <a16:colId xmlns:a16="http://schemas.microsoft.com/office/drawing/2014/main" val="2620258729"/>
                    </a:ext>
                  </a:extLst>
                </a:gridCol>
              </a:tblGrid>
              <a:tr h="880843">
                <a:tc>
                  <a:txBody>
                    <a:bodyPr/>
                    <a:lstStyle/>
                    <a:p>
                      <a:pPr algn="just">
                        <a:spcBef>
                          <a:spcPts val="600"/>
                        </a:spcBef>
                        <a:spcAft>
                          <a:spcPts val="0"/>
                        </a:spcAft>
                      </a:pPr>
                      <a:r>
                        <a:rPr lang="fr-FR" sz="1800" dirty="0">
                          <a:effectLst/>
                          <a:latin typeface="Arial" panose="020B0604020202020204" pitchFamily="34" charset="0"/>
                          <a:cs typeface="Arial" panose="020B0604020202020204" pitchFamily="34" charset="0"/>
                        </a:rPr>
                        <a:t>C’est le rapport entre le bénéfice et le chiffre d’affaires du produit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Taux de marque = </a:t>
                      </a:r>
                      <a:r>
                        <a:rPr lang="fr-FR" sz="1800" u="sng" dirty="0">
                          <a:solidFill>
                            <a:schemeClr val="bg1"/>
                          </a:solidFill>
                          <a:effectLst/>
                          <a:latin typeface="Arial" panose="020B0604020202020204" pitchFamily="34" charset="0"/>
                          <a:cs typeface="Arial" panose="020B0604020202020204" pitchFamily="34" charset="0"/>
                        </a:rPr>
                        <a:t>Prix de vente HT – Prix d’achat HT</a:t>
                      </a:r>
                      <a:r>
                        <a:rPr lang="fr-FR" sz="1800" dirty="0">
                          <a:solidFill>
                            <a:schemeClr val="bg1"/>
                          </a:solidFill>
                          <a:effectLst/>
                          <a:latin typeface="Arial" panose="020B0604020202020204" pitchFamily="34" charset="0"/>
                          <a:cs typeface="Arial" panose="020B0604020202020204" pitchFamily="34" charset="0"/>
                        </a:rPr>
                        <a:t> </a:t>
                      </a:r>
                    </a:p>
                    <a:p>
                      <a:pPr algn="just">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                                        Chiffre d’affaires HT</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25488972"/>
                  </a:ext>
                </a:extLst>
              </a:tr>
            </a:tbl>
          </a:graphicData>
        </a:graphic>
      </p:graphicFrame>
      <p:graphicFrame>
        <p:nvGraphicFramePr>
          <p:cNvPr id="8" name="Tableau 7">
            <a:extLst>
              <a:ext uri="{FF2B5EF4-FFF2-40B4-BE49-F238E27FC236}">
                <a16:creationId xmlns:a16="http://schemas.microsoft.com/office/drawing/2014/main" id="{A617629C-87B1-4FAB-B682-F26D34162A8D}"/>
              </a:ext>
            </a:extLst>
          </p:cNvPr>
          <p:cNvGraphicFramePr>
            <a:graphicFrameLocks noGrp="1"/>
          </p:cNvGraphicFramePr>
          <p:nvPr>
            <p:extLst>
              <p:ext uri="{D42A27DB-BD31-4B8C-83A1-F6EECF244321}">
                <p14:modId xmlns:p14="http://schemas.microsoft.com/office/powerpoint/2010/main" val="3328661879"/>
              </p:ext>
            </p:extLst>
          </p:nvPr>
        </p:nvGraphicFramePr>
        <p:xfrm>
          <a:off x="431559" y="2792801"/>
          <a:ext cx="11099326" cy="685800"/>
        </p:xfrm>
        <a:graphic>
          <a:graphicData uri="http://schemas.openxmlformats.org/drawingml/2006/table">
            <a:tbl>
              <a:tblPr firstRow="1" firstCol="1" bandRow="1">
                <a:tableStyleId>{5C22544A-7EE6-4342-B048-85BDC9FD1C3A}</a:tableStyleId>
              </a:tblPr>
              <a:tblGrid>
                <a:gridCol w="4253910">
                  <a:extLst>
                    <a:ext uri="{9D8B030D-6E8A-4147-A177-3AD203B41FA5}">
                      <a16:colId xmlns:a16="http://schemas.microsoft.com/office/drawing/2014/main" val="240636854"/>
                    </a:ext>
                  </a:extLst>
                </a:gridCol>
                <a:gridCol w="6845416">
                  <a:extLst>
                    <a:ext uri="{9D8B030D-6E8A-4147-A177-3AD203B41FA5}">
                      <a16:colId xmlns:a16="http://schemas.microsoft.com/office/drawing/2014/main" val="2185387831"/>
                    </a:ext>
                  </a:extLst>
                </a:gridCol>
              </a:tblGrid>
              <a:tr h="0">
                <a:tc>
                  <a:txBody>
                    <a:bodyPr/>
                    <a:lstStyle/>
                    <a:p>
                      <a:pPr algn="l">
                        <a:spcBef>
                          <a:spcPts val="600"/>
                        </a:spcBef>
                        <a:spcAft>
                          <a:spcPts val="0"/>
                        </a:spcAft>
                      </a:pPr>
                      <a:r>
                        <a:rPr lang="fr-FR" sz="2000">
                          <a:effectLst/>
                          <a:latin typeface="Arial" panose="020B0604020202020204" pitchFamily="34" charset="0"/>
                          <a:cs typeface="Arial" panose="020B0604020202020204" pitchFamily="34" charset="0"/>
                        </a:rPr>
                        <a:t>C’est le rapport entre le bénéfice et le coût d’achat des produits</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Taux de marge = </a:t>
                      </a:r>
                      <a:r>
                        <a:rPr lang="fr-FR" sz="2000" u="sng" dirty="0">
                          <a:solidFill>
                            <a:schemeClr val="bg1"/>
                          </a:solidFill>
                          <a:effectLst/>
                          <a:latin typeface="Arial" panose="020B0604020202020204" pitchFamily="34" charset="0"/>
                          <a:cs typeface="Arial" panose="020B0604020202020204" pitchFamily="34" charset="0"/>
                        </a:rPr>
                        <a:t>Prix de vente HT – Prix d’achat HT</a:t>
                      </a:r>
                      <a:r>
                        <a:rPr lang="fr-FR" sz="2000" dirty="0">
                          <a:solidFill>
                            <a:schemeClr val="bg1"/>
                          </a:solidFill>
                          <a:effectLst/>
                          <a:latin typeface="Arial" panose="020B0604020202020204" pitchFamily="34" charset="0"/>
                          <a:cs typeface="Arial" panose="020B0604020202020204" pitchFamily="34" charset="0"/>
                        </a:rPr>
                        <a:t> </a:t>
                      </a:r>
                      <a:endParaRPr lang="fr-FR" sz="2400" dirty="0">
                        <a:solidFill>
                          <a:schemeClr val="bg1"/>
                        </a:solidFill>
                        <a:effectLst/>
                        <a:latin typeface="Arial" panose="020B0604020202020204" pitchFamily="34" charset="0"/>
                        <a:cs typeface="Arial" panose="020B0604020202020204" pitchFamily="34" charset="0"/>
                      </a:endParaRPr>
                    </a:p>
                    <a:p>
                      <a:pPr algn="just">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                                        Prix d’achat HT</a:t>
                      </a:r>
                      <a:endParaRPr lang="fr-F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34157872"/>
                  </a:ext>
                </a:extLst>
              </a:tr>
            </a:tbl>
          </a:graphicData>
        </a:graphic>
      </p:graphicFrame>
      <p:sp>
        <p:nvSpPr>
          <p:cNvPr id="9" name="Rectangle 8">
            <a:extLst>
              <a:ext uri="{FF2B5EF4-FFF2-40B4-BE49-F238E27FC236}">
                <a16:creationId xmlns:a16="http://schemas.microsoft.com/office/drawing/2014/main" id="{90B12394-7029-413A-BB1C-1AD40D369086}"/>
              </a:ext>
            </a:extLst>
          </p:cNvPr>
          <p:cNvSpPr/>
          <p:nvPr/>
        </p:nvSpPr>
        <p:spPr>
          <a:xfrm>
            <a:off x="541971" y="1901659"/>
            <a:ext cx="6096000" cy="461665"/>
          </a:xfrm>
          <a:prstGeom prst="rect">
            <a:avLst/>
          </a:prstGeom>
        </p:spPr>
        <p:txBody>
          <a:bodyPr>
            <a:spAutoFit/>
          </a:bodyPr>
          <a:lstStyle/>
          <a:p>
            <a:pPr lvl="0" algn="just">
              <a:spcBef>
                <a:spcPts val="600"/>
              </a:spcBef>
              <a:spcAft>
                <a:spcPts val="600"/>
              </a:spcAft>
            </a:pPr>
            <a:r>
              <a:rPr lang="fr-FR" sz="2400" b="1" dirty="0">
                <a:latin typeface="Arial" panose="020B0604020202020204" pitchFamily="34" charset="0"/>
                <a:ea typeface="Times New Roman" panose="02020603050405020304" pitchFamily="18" charset="0"/>
              </a:rPr>
              <a:t>- Le taux de marge</a:t>
            </a:r>
          </a:p>
        </p:txBody>
      </p:sp>
    </p:spTree>
    <p:extLst>
      <p:ext uri="{BB962C8B-B14F-4D97-AF65-F5344CB8AC3E}">
        <p14:creationId xmlns:p14="http://schemas.microsoft.com/office/powerpoint/2010/main" val="14316230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E5CDFB7B-C883-4B8F-ABD7-64A038873DCC}"/>
              </a:ext>
            </a:extLst>
          </p:cNvPr>
          <p:cNvSpPr txBox="1">
            <a:spLocks/>
          </p:cNvSpPr>
          <p:nvPr/>
        </p:nvSpPr>
        <p:spPr>
          <a:xfrm>
            <a:off x="-1" y="83890"/>
            <a:ext cx="10372987" cy="757530"/>
          </a:xfrm>
          <a:prstGeom prst="rect">
            <a:avLst/>
          </a:prstGeom>
        </p:spPr>
        <p:txBody>
          <a:bodyPr vert="horz" lIns="91440" tIns="45720" rIns="91440" bIns="45720" rtlCol="0" anchor="b">
            <a:normAutofit fontScale="90000" lnSpcReduction="2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1. Préparer une négociation d’achat</a:t>
            </a:r>
            <a:br>
              <a:rPr lang="fr-FR" sz="3200" b="1" dirty="0"/>
            </a:br>
            <a:r>
              <a:rPr lang="fr-FR" sz="2700" b="1" dirty="0"/>
              <a:t>1.1. Définir les objectifs et exigences</a:t>
            </a:r>
            <a:endParaRPr lang="fr-FR" sz="5400" dirty="0"/>
          </a:p>
        </p:txBody>
      </p:sp>
      <p:graphicFrame>
        <p:nvGraphicFramePr>
          <p:cNvPr id="6" name="Tableau 5">
            <a:extLst>
              <a:ext uri="{FF2B5EF4-FFF2-40B4-BE49-F238E27FC236}">
                <a16:creationId xmlns:a16="http://schemas.microsoft.com/office/drawing/2014/main" id="{2D83BF83-649E-46E1-89E8-7057D5D9237A}"/>
              </a:ext>
            </a:extLst>
          </p:cNvPr>
          <p:cNvGraphicFramePr>
            <a:graphicFrameLocks noGrp="1"/>
          </p:cNvGraphicFramePr>
          <p:nvPr>
            <p:extLst>
              <p:ext uri="{D42A27DB-BD31-4B8C-83A1-F6EECF244321}">
                <p14:modId xmlns:p14="http://schemas.microsoft.com/office/powerpoint/2010/main" val="3370717593"/>
              </p:ext>
            </p:extLst>
          </p:nvPr>
        </p:nvGraphicFramePr>
        <p:xfrm>
          <a:off x="1843146" y="4303225"/>
          <a:ext cx="7843578" cy="2138090"/>
        </p:xfrm>
        <a:graphic>
          <a:graphicData uri="http://schemas.openxmlformats.org/drawingml/2006/table">
            <a:tbl>
              <a:tblPr firstRow="1" firstCol="1" bandRow="1">
                <a:tableStyleId>{5C22544A-7EE6-4342-B048-85BDC9FD1C3A}</a:tableStyleId>
              </a:tblPr>
              <a:tblGrid>
                <a:gridCol w="3679397">
                  <a:extLst>
                    <a:ext uri="{9D8B030D-6E8A-4147-A177-3AD203B41FA5}">
                      <a16:colId xmlns:a16="http://schemas.microsoft.com/office/drawing/2014/main" val="1675380718"/>
                    </a:ext>
                  </a:extLst>
                </a:gridCol>
                <a:gridCol w="4164181">
                  <a:extLst>
                    <a:ext uri="{9D8B030D-6E8A-4147-A177-3AD203B41FA5}">
                      <a16:colId xmlns:a16="http://schemas.microsoft.com/office/drawing/2014/main" val="1803225338"/>
                    </a:ext>
                  </a:extLst>
                </a:gridCol>
              </a:tblGrid>
              <a:tr h="427618">
                <a:tc gridSpan="2">
                  <a:txBody>
                    <a:bodyPr/>
                    <a:lstStyle/>
                    <a:p>
                      <a:pPr algn="ctr">
                        <a:spcBef>
                          <a:spcPts val="200"/>
                        </a:spcBef>
                        <a:spcAft>
                          <a:spcPts val="200"/>
                        </a:spcAft>
                      </a:pPr>
                      <a:r>
                        <a:rPr lang="fr-FR" sz="1800" dirty="0">
                          <a:solidFill>
                            <a:schemeClr val="bg1"/>
                          </a:solidFill>
                          <a:effectLst/>
                          <a:latin typeface="Arial" panose="020B0604020202020204" pitchFamily="34" charset="0"/>
                          <a:cs typeface="Arial" panose="020B0604020202020204" pitchFamily="34" charset="0"/>
                        </a:rPr>
                        <a:t>Exemple de synthèse</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1716747000"/>
                  </a:ext>
                </a:extLst>
              </a:tr>
              <a:tr h="427618">
                <a:tc>
                  <a:txBody>
                    <a:bodyPr/>
                    <a:lstStyle/>
                    <a:p>
                      <a:pPr algn="ctr">
                        <a:spcBef>
                          <a:spcPts val="200"/>
                        </a:spcBef>
                        <a:spcAft>
                          <a:spcPts val="200"/>
                        </a:spcAft>
                      </a:pPr>
                      <a:r>
                        <a:rPr lang="fr-FR" sz="1800" dirty="0">
                          <a:solidFill>
                            <a:schemeClr val="bg1"/>
                          </a:solidFill>
                          <a:effectLst/>
                          <a:latin typeface="Arial" panose="020B0604020202020204" pitchFamily="34" charset="0"/>
                          <a:cs typeface="Arial" panose="020B0604020202020204" pitchFamily="34" charset="0"/>
                        </a:rPr>
                        <a:t>Prix d’achat HT = 24 400 €</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40000"/>
                        <a:lumOff val="60000"/>
                      </a:schemeClr>
                    </a:solidFill>
                  </a:tcPr>
                </a:tc>
                <a:tc>
                  <a:txBody>
                    <a:bodyPr/>
                    <a:lstStyle/>
                    <a:p>
                      <a:pPr marL="0" algn="ctr" defTabSz="457200" rtl="0" eaLnBrk="1" latinLnBrk="0" hangingPunct="1">
                        <a:spcBef>
                          <a:spcPts val="200"/>
                        </a:spcBef>
                        <a:spcAft>
                          <a:spcPts val="200"/>
                        </a:spcAft>
                      </a:pPr>
                      <a:r>
                        <a:rPr lang="fr-FR" sz="1800" b="1" kern="1200" dirty="0">
                          <a:solidFill>
                            <a:schemeClr val="bg1"/>
                          </a:solidFill>
                          <a:effectLst/>
                          <a:latin typeface="Arial" panose="020B0604020202020204" pitchFamily="34" charset="0"/>
                          <a:ea typeface="+mn-ea"/>
                          <a:cs typeface="Arial" panose="020B0604020202020204" pitchFamily="34" charset="0"/>
                        </a:rPr>
                        <a:t>Prix de vente = 52 000 €</a:t>
                      </a:r>
                    </a:p>
                  </a:txBody>
                  <a:tcPr marL="68580" marR="68580" marT="0" marB="0" anchor="ctr">
                    <a:solidFill>
                      <a:schemeClr val="accent1">
                        <a:lumMod val="40000"/>
                        <a:lumOff val="60000"/>
                      </a:schemeClr>
                    </a:solidFill>
                  </a:tcPr>
                </a:tc>
                <a:extLst>
                  <a:ext uri="{0D108BD9-81ED-4DB2-BD59-A6C34878D82A}">
                    <a16:rowId xmlns:a16="http://schemas.microsoft.com/office/drawing/2014/main" val="943380263"/>
                  </a:ext>
                </a:extLst>
              </a:tr>
              <a:tr h="427618">
                <a:tc gridSpan="2">
                  <a:txBody>
                    <a:bodyPr/>
                    <a:lstStyle/>
                    <a:p>
                      <a:pPr algn="just">
                        <a:spcBef>
                          <a:spcPts val="200"/>
                        </a:spcBef>
                        <a:spcAft>
                          <a:spcPts val="200"/>
                        </a:spcAft>
                      </a:pPr>
                      <a:r>
                        <a:rPr lang="fr-FR" sz="1800" dirty="0">
                          <a:solidFill>
                            <a:schemeClr val="bg1"/>
                          </a:solidFill>
                          <a:effectLst/>
                          <a:latin typeface="Arial" panose="020B0604020202020204" pitchFamily="34" charset="0"/>
                          <a:cs typeface="Arial" panose="020B0604020202020204" pitchFamily="34" charset="0"/>
                        </a:rPr>
                        <a:t>Taux de marge = (52 000 – 24 400)/24 400 = 113,14 %</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3765638427"/>
                  </a:ext>
                </a:extLst>
              </a:tr>
              <a:tr h="427618">
                <a:tc gridSpan="2">
                  <a:txBody>
                    <a:bodyPr/>
                    <a:lstStyle/>
                    <a:p>
                      <a:pPr algn="just">
                        <a:spcBef>
                          <a:spcPts val="200"/>
                        </a:spcBef>
                        <a:spcAft>
                          <a:spcPts val="200"/>
                        </a:spcAft>
                      </a:pPr>
                      <a:r>
                        <a:rPr lang="fr-FR" sz="1800" dirty="0">
                          <a:solidFill>
                            <a:schemeClr val="bg1"/>
                          </a:solidFill>
                          <a:effectLst/>
                          <a:latin typeface="Arial" panose="020B0604020202020204" pitchFamily="34" charset="0"/>
                          <a:cs typeface="Arial" panose="020B0604020202020204" pitchFamily="34" charset="0"/>
                        </a:rPr>
                        <a:t>Taux de marque = (52 000 – 24 400)/52 000 = 53,76 %</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3249041969"/>
                  </a:ext>
                </a:extLst>
              </a:tr>
              <a:tr h="427618">
                <a:tc gridSpan="2">
                  <a:txBody>
                    <a:bodyPr/>
                    <a:lstStyle/>
                    <a:p>
                      <a:pPr algn="just">
                        <a:spcBef>
                          <a:spcPts val="200"/>
                        </a:spcBef>
                        <a:spcAft>
                          <a:spcPts val="200"/>
                        </a:spcAft>
                      </a:pPr>
                      <a:r>
                        <a:rPr lang="fr-FR" sz="1800" dirty="0">
                          <a:solidFill>
                            <a:schemeClr val="bg1"/>
                          </a:solidFill>
                          <a:effectLst/>
                          <a:latin typeface="Arial" panose="020B0604020202020204" pitchFamily="34" charset="0"/>
                          <a:cs typeface="Arial" panose="020B0604020202020204" pitchFamily="34" charset="0"/>
                        </a:rPr>
                        <a:t>Coefficient = 52 000/24 400 = 2,13 =&gt; 24 400 x 2,13 = 52 000</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599011148"/>
                  </a:ext>
                </a:extLst>
              </a:tr>
            </a:tbl>
          </a:graphicData>
        </a:graphic>
      </p:graphicFrame>
      <p:sp>
        <p:nvSpPr>
          <p:cNvPr id="7" name="Rectangle 1">
            <a:extLst>
              <a:ext uri="{FF2B5EF4-FFF2-40B4-BE49-F238E27FC236}">
                <a16:creationId xmlns:a16="http://schemas.microsoft.com/office/drawing/2014/main" id="{88B22EB2-9610-49A5-993E-1526EE7A666F}"/>
              </a:ext>
            </a:extLst>
          </p:cNvPr>
          <p:cNvSpPr>
            <a:spLocks noChangeArrowheads="1"/>
          </p:cNvSpPr>
          <p:nvPr/>
        </p:nvSpPr>
        <p:spPr bwMode="auto">
          <a:xfrm>
            <a:off x="290949" y="1124051"/>
            <a:ext cx="11355845" cy="306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ts val="1800"/>
              </a:spcBef>
              <a:spcAft>
                <a:spcPct val="0"/>
              </a:spcAft>
              <a:buClrTx/>
              <a:buSzTx/>
              <a:buFontTx/>
              <a:buNone/>
              <a:tabLst/>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 Coefficient multiplicateur</a:t>
            </a:r>
          </a:p>
          <a:p>
            <a:pPr algn="just">
              <a:spcBef>
                <a:spcPts val="1800"/>
              </a:spcBef>
            </a:pPr>
            <a:r>
              <a:rPr lang="fr-FR" sz="2000" dirty="0">
                <a:effectLst/>
                <a:latin typeface="Arial" panose="020B0604020202020204" pitchFamily="34" charset="0"/>
                <a:ea typeface="Calibri" panose="020F0502020204030204" pitchFamily="34" charset="0"/>
                <a:cs typeface="Times New Roman" panose="02020603050405020304" pitchFamily="18" charset="0"/>
              </a:rPr>
              <a:t>Le prix de vente d’un article et généralement définit à partir de son prix de revient auquel on ajoute la marge souhaitée. Ce travail est long à mettre en œuvre, pour gagner du temps, les entreprises utilisent un coefficient multiplicateur qui est appliqué au prix d’achat pour obtenir directement le prix de vente.</a:t>
            </a:r>
            <a:r>
              <a:rPr lang="fr-FR" sz="2000" b="1" i="1" dirty="0">
                <a:effectLst/>
                <a:latin typeface="Arial" panose="020B0604020202020204" pitchFamily="34" charset="0"/>
                <a:ea typeface="Calibri" panose="020F0502020204030204" pitchFamily="34" charset="0"/>
                <a:cs typeface="Times New Roman" panose="02020603050405020304" pitchFamily="18" charset="0"/>
              </a:rPr>
              <a:t> </a:t>
            </a:r>
          </a:p>
          <a:p>
            <a:pPr algn="ctr">
              <a:spcBef>
                <a:spcPts val="1800"/>
              </a:spcBef>
            </a:pPr>
            <a:r>
              <a:rPr lang="fr-FR" sz="2000" b="1" i="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coefficient est calculé pour garantir à l’entreprise de ne pas vendre à perte</a:t>
            </a:r>
            <a:r>
              <a:rPr lang="fr-FR" sz="2000" i="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a:t>
            </a:r>
            <a:endParaRPr lang="fr-FR" sz="20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1800"/>
              </a:spcBef>
              <a:spcAft>
                <a:spcPct val="0"/>
              </a:spcAft>
              <a:buClrTx/>
              <a:buSzTx/>
              <a:buFontTx/>
              <a:buNone/>
              <a:tabLst/>
            </a:pPr>
            <a:r>
              <a:rPr kumimoji="0" lang="fr-FR" altLang="fr-FR" sz="2000" b="0" i="1"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Prix d’achet = 23 € HT, coefficient multiplicateur de 2,5 </a:t>
            </a:r>
            <a:r>
              <a:rPr kumimoji="0" lang="fr-FR" altLang="fr-FR" sz="2000" b="0" i="1"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kumimoji="0" lang="fr-FR" altLang="fr-FR" sz="2000" b="0" i="1"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prix de vente = 23 € x 2,5 = 57,50 € HT.</a:t>
            </a:r>
            <a:endParaRPr kumimoji="0" lang="fr-FR" altLang="fr-FR" sz="20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40393058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E5CDFB7B-C883-4B8F-ABD7-64A038873DCC}"/>
              </a:ext>
            </a:extLst>
          </p:cNvPr>
          <p:cNvSpPr txBox="1">
            <a:spLocks/>
          </p:cNvSpPr>
          <p:nvPr/>
        </p:nvSpPr>
        <p:spPr>
          <a:xfrm>
            <a:off x="-1" y="83890"/>
            <a:ext cx="10372987" cy="880844"/>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1. Préparer une négociation d’achat</a:t>
            </a:r>
            <a:br>
              <a:rPr lang="fr-FR" sz="3200" b="1" dirty="0"/>
            </a:br>
            <a:r>
              <a:rPr lang="fr-FR" sz="2700" b="1" dirty="0"/>
              <a:t>1.2. Identifier les acteurs du système</a:t>
            </a:r>
            <a:endParaRPr lang="fr-FR" sz="5400" dirty="0"/>
          </a:p>
        </p:txBody>
      </p:sp>
      <p:graphicFrame>
        <p:nvGraphicFramePr>
          <p:cNvPr id="2" name="Tableau 1">
            <a:extLst>
              <a:ext uri="{FF2B5EF4-FFF2-40B4-BE49-F238E27FC236}">
                <a16:creationId xmlns:a16="http://schemas.microsoft.com/office/drawing/2014/main" id="{5E00213D-9AE0-496A-9B1A-8F19F570851E}"/>
              </a:ext>
            </a:extLst>
          </p:cNvPr>
          <p:cNvGraphicFramePr>
            <a:graphicFrameLocks noGrp="1"/>
          </p:cNvGraphicFramePr>
          <p:nvPr>
            <p:extLst>
              <p:ext uri="{D42A27DB-BD31-4B8C-83A1-F6EECF244321}">
                <p14:modId xmlns:p14="http://schemas.microsoft.com/office/powerpoint/2010/main" val="1530766260"/>
              </p:ext>
            </p:extLst>
          </p:nvPr>
        </p:nvGraphicFramePr>
        <p:xfrm>
          <a:off x="515557" y="2673591"/>
          <a:ext cx="10877057" cy="3551040"/>
        </p:xfrm>
        <a:graphic>
          <a:graphicData uri="http://schemas.openxmlformats.org/drawingml/2006/table">
            <a:tbl>
              <a:tblPr firstRow="1" firstCol="1" bandRow="1">
                <a:tableStyleId>{5C22544A-7EE6-4342-B048-85BDC9FD1C3A}</a:tableStyleId>
              </a:tblPr>
              <a:tblGrid>
                <a:gridCol w="1393903">
                  <a:extLst>
                    <a:ext uri="{9D8B030D-6E8A-4147-A177-3AD203B41FA5}">
                      <a16:colId xmlns:a16="http://schemas.microsoft.com/office/drawing/2014/main" val="8956315"/>
                    </a:ext>
                  </a:extLst>
                </a:gridCol>
                <a:gridCol w="9483154">
                  <a:extLst>
                    <a:ext uri="{9D8B030D-6E8A-4147-A177-3AD203B41FA5}">
                      <a16:colId xmlns:a16="http://schemas.microsoft.com/office/drawing/2014/main" val="844944744"/>
                    </a:ext>
                  </a:extLst>
                </a:gridCol>
              </a:tblGrid>
              <a:tr h="3551040">
                <a:tc>
                  <a:txBody>
                    <a:bodyPr/>
                    <a:lstStyle/>
                    <a:p>
                      <a:pPr algn="ctr">
                        <a:spcBef>
                          <a:spcPts val="600"/>
                        </a:spcBef>
                        <a:spcAft>
                          <a:spcPts val="0"/>
                        </a:spcAft>
                      </a:pPr>
                      <a:r>
                        <a:rPr lang="fr-FR" sz="2000" dirty="0">
                          <a:effectLst/>
                          <a:latin typeface="Arial" panose="020B0604020202020204" pitchFamily="34" charset="0"/>
                          <a:cs typeface="Arial" panose="020B0604020202020204" pitchFamily="34" charset="0"/>
                        </a:rPr>
                        <a:t>Connaître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a:spcBef>
                          <a:spcPts val="600"/>
                        </a:spcBef>
                        <a:spcAft>
                          <a:spcPts val="6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points forts et les points faibles de chaque fournisseur </a:t>
                      </a:r>
                      <a:r>
                        <a:rPr lang="fr-FR" sz="1800" dirty="0">
                          <a:solidFill>
                            <a:schemeClr val="tx1"/>
                          </a:solidFill>
                          <a:effectLst/>
                          <a:latin typeface="Arial" panose="020B0604020202020204" pitchFamily="34" charset="0"/>
                          <a:cs typeface="Arial" panose="020B0604020202020204" pitchFamily="34" charset="0"/>
                        </a:rPr>
                        <a:t>: c</a:t>
                      </a:r>
                      <a:r>
                        <a:rPr lang="fr-FR" sz="1800" dirty="0">
                          <a:effectLst/>
                          <a:latin typeface="Arial" panose="020B0604020202020204" pitchFamily="34" charset="0"/>
                          <a:cs typeface="Arial" panose="020B0604020202020204" pitchFamily="34" charset="0"/>
                        </a:rPr>
                        <a:t>es informations permettent d’anticiper leurs argumentations et d’y apporter des réponses.</a:t>
                      </a:r>
                    </a:p>
                    <a:p>
                      <a:pPr marL="342900" lvl="0" indent="-342900" algn="just">
                        <a:spcBef>
                          <a:spcPts val="600"/>
                        </a:spcBef>
                        <a:spcAft>
                          <a:spcPts val="6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besoins et les objectifs de chaque fournisseur</a:t>
                      </a:r>
                      <a:r>
                        <a:rPr lang="fr-FR" sz="1800" dirty="0">
                          <a:effectLst/>
                          <a:latin typeface="Arial" panose="020B0604020202020204" pitchFamily="34" charset="0"/>
                          <a:cs typeface="Arial" panose="020B0604020202020204" pitchFamily="34" charset="0"/>
                        </a:rPr>
                        <a:t> : ces informations permettent d’adapter la demande et d’anticiper les options qui permettront d’obtenir un accord plus favorable.</a:t>
                      </a:r>
                    </a:p>
                    <a:p>
                      <a:pPr marL="342900" lvl="0" indent="-342900" algn="just">
                        <a:spcBef>
                          <a:spcPts val="600"/>
                        </a:spcBef>
                        <a:spcAft>
                          <a:spcPts val="6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La connaissance de la concurrence </a:t>
                      </a:r>
                      <a:r>
                        <a:rPr lang="fr-FR" sz="1800" dirty="0">
                          <a:effectLst/>
                          <a:latin typeface="Arial" panose="020B0604020202020204" pitchFamily="34" charset="0"/>
                          <a:cs typeface="Arial" panose="020B0604020202020204" pitchFamily="34" charset="0"/>
                        </a:rPr>
                        <a:t>: connaître les caractéristiques et les propositions de la concurrence permet d’affuter l’argumentation afin d’améliorer une proposition. Attention cependant aux mensonges et au « coup  de bluff » qui peuvent vous décrédibiliser car le fournisseur connait également les concurrents et le marché (offres, conditions).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30594966"/>
                  </a:ext>
                </a:extLst>
              </a:tr>
            </a:tbl>
          </a:graphicData>
        </a:graphic>
      </p:graphicFrame>
      <p:sp>
        <p:nvSpPr>
          <p:cNvPr id="3" name="Rectangle 1">
            <a:extLst>
              <a:ext uri="{FF2B5EF4-FFF2-40B4-BE49-F238E27FC236}">
                <a16:creationId xmlns:a16="http://schemas.microsoft.com/office/drawing/2014/main" id="{B04B5136-42EE-4BD5-B50B-F799B3ADEF91}"/>
              </a:ext>
            </a:extLst>
          </p:cNvPr>
          <p:cNvSpPr>
            <a:spLocks noChangeArrowheads="1"/>
          </p:cNvSpPr>
          <p:nvPr/>
        </p:nvSpPr>
        <p:spPr bwMode="auto">
          <a:xfrm>
            <a:off x="704674" y="1181239"/>
            <a:ext cx="1017165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ea typeface="Calibri" panose="020F0502020204030204" pitchFamily="34" charset="0"/>
                <a:cs typeface="Arial" panose="020B0604020202020204" pitchFamily="34" charset="0"/>
              </a:rPr>
              <a:t>Cette étape consiste à collecter des informations internes et externes sur les différents acteurs susceptibles d’intervenir ou de peser sur les négociations.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2200" dirty="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ea typeface="Calibri" panose="020F0502020204030204" pitchFamily="34" charset="0"/>
                <a:cs typeface="Arial" panose="020B0604020202020204" pitchFamily="34" charset="0"/>
              </a:rPr>
              <a:t>Les données suivantes sont importantes</a:t>
            </a:r>
            <a:endParaRPr kumimoji="0" lang="fr-FR" altLang="fr-FR" sz="2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98465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E5CDFB7B-C883-4B8F-ABD7-64A038873DCC}"/>
              </a:ext>
            </a:extLst>
          </p:cNvPr>
          <p:cNvSpPr txBox="1">
            <a:spLocks/>
          </p:cNvSpPr>
          <p:nvPr/>
        </p:nvSpPr>
        <p:spPr>
          <a:xfrm>
            <a:off x="-1" y="83890"/>
            <a:ext cx="10372987" cy="880844"/>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1. Préparer une négociation d’achat</a:t>
            </a:r>
            <a:br>
              <a:rPr lang="fr-FR" sz="3200" b="1" dirty="0"/>
            </a:br>
            <a:r>
              <a:rPr lang="fr-FR" sz="2700" b="1" dirty="0"/>
              <a:t>1.3. Choisir une stratégie</a:t>
            </a:r>
            <a:endParaRPr lang="fr-FR" sz="5400" dirty="0"/>
          </a:p>
        </p:txBody>
      </p:sp>
      <p:sp>
        <p:nvSpPr>
          <p:cNvPr id="3" name="Rectangle 1">
            <a:extLst>
              <a:ext uri="{FF2B5EF4-FFF2-40B4-BE49-F238E27FC236}">
                <a16:creationId xmlns:a16="http://schemas.microsoft.com/office/drawing/2014/main" id="{BCABB486-301B-4491-8101-399A0142AAF3}"/>
              </a:ext>
            </a:extLst>
          </p:cNvPr>
          <p:cNvSpPr>
            <a:spLocks noChangeArrowheads="1"/>
          </p:cNvSpPr>
          <p:nvPr/>
        </p:nvSpPr>
        <p:spPr bwMode="auto">
          <a:xfrm>
            <a:off x="507169" y="1186391"/>
            <a:ext cx="10905878" cy="1307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ts val="1200"/>
              </a:spcBef>
              <a:spcAft>
                <a:spcPct val="0"/>
              </a:spcAft>
              <a:buClrTx/>
              <a:buSzTx/>
              <a:buFontTx/>
              <a:buNone/>
              <a:tabLst/>
            </a:pP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Lorsque les objectifs et les exigences sont définis, les fournisseurs </a:t>
            </a:r>
            <a:r>
              <a:rPr kumimoji="0" lang="fr-FR" altLang="fr-FR" sz="20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pootentiels</a:t>
            </a: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peuvent être identifiés. L’acheteur doit définir la stratégie la plus adaptée afin d’obtenir le résultat souhaité.</a:t>
            </a:r>
          </a:p>
          <a:p>
            <a:pPr marL="0" marR="0" lvl="0" indent="0" algn="just" defTabSz="914400" rtl="0" eaLnBrk="0" fontAlgn="base" latinLnBrk="0" hangingPunct="0">
              <a:lnSpc>
                <a:spcPct val="100000"/>
              </a:lnSpc>
              <a:spcBef>
                <a:spcPts val="1200"/>
              </a:spcBef>
              <a:spcAft>
                <a:spcPct val="0"/>
              </a:spcAft>
              <a:buClrTx/>
              <a:buSzTx/>
              <a:buFontTx/>
              <a:buNone/>
              <a:tabLst/>
            </a:pPr>
            <a:r>
              <a:rPr lang="fr-FR" altLang="fr-FR" sz="2000" dirty="0">
                <a:ea typeface="Calibri" panose="020F0502020204030204" pitchFamily="34" charset="0"/>
                <a:cs typeface="Arial" panose="020B0604020202020204" pitchFamily="34" charset="0"/>
              </a:rPr>
              <a:t>Deux</a:t>
            </a: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approches sont possibles : les </a:t>
            </a:r>
            <a:r>
              <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rPr>
              <a:t>stratégies coopératives </a:t>
            </a: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et les </a:t>
            </a:r>
            <a:r>
              <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rPr>
              <a:t>stratégies compétitives</a:t>
            </a: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a:t>
            </a:r>
            <a:endParaRPr kumimoji="0" lang="fr-FR" altLang="fr-FR" sz="2000" b="0" i="0" u="none" strike="noStrike" cap="none" normalizeH="0" baseline="0" dirty="0">
              <a:ln>
                <a:noFill/>
              </a:ln>
              <a:solidFill>
                <a:schemeClr val="tx1"/>
              </a:solidFill>
              <a:effectLst/>
            </a:endParaRPr>
          </a:p>
        </p:txBody>
      </p:sp>
      <p:graphicFrame>
        <p:nvGraphicFramePr>
          <p:cNvPr id="4" name="Diagramme 3">
            <a:extLst>
              <a:ext uri="{FF2B5EF4-FFF2-40B4-BE49-F238E27FC236}">
                <a16:creationId xmlns:a16="http://schemas.microsoft.com/office/drawing/2014/main" id="{FC031AF3-010F-3CD7-B534-F35F21C015C2}"/>
              </a:ext>
            </a:extLst>
          </p:cNvPr>
          <p:cNvGraphicFramePr/>
          <p:nvPr>
            <p:extLst>
              <p:ext uri="{D42A27DB-BD31-4B8C-83A1-F6EECF244321}">
                <p14:modId xmlns:p14="http://schemas.microsoft.com/office/powerpoint/2010/main" val="59854692"/>
              </p:ext>
            </p:extLst>
          </p:nvPr>
        </p:nvGraphicFramePr>
        <p:xfrm>
          <a:off x="596721" y="2614411"/>
          <a:ext cx="10816326" cy="3837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51271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E5CDFB7B-C883-4B8F-ABD7-64A038873DCC}"/>
              </a:ext>
            </a:extLst>
          </p:cNvPr>
          <p:cNvSpPr txBox="1">
            <a:spLocks/>
          </p:cNvSpPr>
          <p:nvPr/>
        </p:nvSpPr>
        <p:spPr>
          <a:xfrm>
            <a:off x="-1" y="83890"/>
            <a:ext cx="10372987" cy="783287"/>
          </a:xfrm>
          <a:prstGeom prst="rect">
            <a:avLst/>
          </a:prstGeom>
        </p:spPr>
        <p:txBody>
          <a:bodyPr vert="horz" lIns="91440" tIns="45720" rIns="91440" bIns="45720" rtlCol="0" anchor="b">
            <a:normAutofit fontScale="90000" lnSpcReduction="2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1. Préparer une négociation d’achat</a:t>
            </a:r>
            <a:br>
              <a:rPr lang="fr-FR" sz="3200" b="1" dirty="0"/>
            </a:br>
            <a:r>
              <a:rPr lang="fr-FR" sz="2700" b="1" dirty="0"/>
              <a:t>1.4. Réfléchir aux arguments à utiliser</a:t>
            </a:r>
            <a:endParaRPr lang="fr-FR" sz="5400" dirty="0"/>
          </a:p>
        </p:txBody>
      </p:sp>
      <p:graphicFrame>
        <p:nvGraphicFramePr>
          <p:cNvPr id="2" name="Tableau 1">
            <a:extLst>
              <a:ext uri="{FF2B5EF4-FFF2-40B4-BE49-F238E27FC236}">
                <a16:creationId xmlns:a16="http://schemas.microsoft.com/office/drawing/2014/main" id="{CCBCDC63-6FAF-4783-83F1-752098A6737D}"/>
              </a:ext>
            </a:extLst>
          </p:cNvPr>
          <p:cNvGraphicFramePr>
            <a:graphicFrameLocks noGrp="1"/>
          </p:cNvGraphicFramePr>
          <p:nvPr>
            <p:extLst>
              <p:ext uri="{D42A27DB-BD31-4B8C-83A1-F6EECF244321}">
                <p14:modId xmlns:p14="http://schemas.microsoft.com/office/powerpoint/2010/main" val="2983079139"/>
              </p:ext>
            </p:extLst>
          </p:nvPr>
        </p:nvGraphicFramePr>
        <p:xfrm>
          <a:off x="642938" y="2313904"/>
          <a:ext cx="10729912" cy="4024983"/>
        </p:xfrm>
        <a:graphic>
          <a:graphicData uri="http://schemas.openxmlformats.org/drawingml/2006/table">
            <a:tbl>
              <a:tblPr firstRow="1" firstCol="1" bandRow="1">
                <a:tableStyleId>{5C22544A-7EE6-4342-B048-85BDC9FD1C3A}</a:tableStyleId>
              </a:tblPr>
              <a:tblGrid>
                <a:gridCol w="1748143">
                  <a:extLst>
                    <a:ext uri="{9D8B030D-6E8A-4147-A177-3AD203B41FA5}">
                      <a16:colId xmlns:a16="http://schemas.microsoft.com/office/drawing/2014/main" val="1516424819"/>
                    </a:ext>
                  </a:extLst>
                </a:gridCol>
                <a:gridCol w="8981769">
                  <a:extLst>
                    <a:ext uri="{9D8B030D-6E8A-4147-A177-3AD203B41FA5}">
                      <a16:colId xmlns:a16="http://schemas.microsoft.com/office/drawing/2014/main" val="1585608933"/>
                    </a:ext>
                  </a:extLst>
                </a:gridCol>
              </a:tblGrid>
              <a:tr h="4024983">
                <a:tc>
                  <a:txBody>
                    <a:bodyPr/>
                    <a:lstStyle/>
                    <a:p>
                      <a:pPr algn="ctr">
                        <a:spcBef>
                          <a:spcPts val="600"/>
                        </a:spcBef>
                        <a:spcAft>
                          <a:spcPts val="0"/>
                        </a:spcAft>
                      </a:pPr>
                      <a:r>
                        <a:rPr lang="fr-FR" sz="1600" dirty="0">
                          <a:effectLst/>
                          <a:latin typeface="Arial" panose="020B0604020202020204" pitchFamily="34" charset="0"/>
                          <a:cs typeface="Arial" panose="020B0604020202020204" pitchFamily="34" charset="0"/>
                        </a:rPr>
                        <a:t>Argumentation</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b="0" dirty="0">
                          <a:effectLst/>
                          <a:latin typeface="Arial" panose="020B0604020202020204" pitchFamily="34" charset="0"/>
                          <a:cs typeface="Arial" panose="020B0604020202020204" pitchFamily="34" charset="0"/>
                        </a:rPr>
                        <a:t>Une négociation s’apparente à une partie d’échecs : l’entreprise a des priorités que le fournisseur ne connaît pas et le fournisseur a des priorités que le client ne connaît pas.</a:t>
                      </a:r>
                    </a:p>
                    <a:p>
                      <a:pPr algn="just">
                        <a:spcBef>
                          <a:spcPts val="300"/>
                        </a:spcBef>
                        <a:spcAft>
                          <a:spcPts val="300"/>
                        </a:spcAft>
                      </a:pPr>
                      <a:r>
                        <a:rPr lang="fr-FR" sz="1800" b="0" dirty="0">
                          <a:effectLst/>
                          <a:latin typeface="Arial" panose="020B0604020202020204" pitchFamily="34" charset="0"/>
                          <a:cs typeface="Arial" panose="020B0604020202020204" pitchFamily="34" charset="0"/>
                        </a:rPr>
                        <a:t>La stratégie du négociateur consiste à :</a:t>
                      </a:r>
                    </a:p>
                    <a:p>
                      <a:pPr marL="342900" lvl="0" indent="-342900" algn="just">
                        <a:spcBef>
                          <a:spcPts val="300"/>
                        </a:spcBef>
                        <a:spcAft>
                          <a:spcPts val="300"/>
                        </a:spcAf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mettre en évidences les points forts de l’entreprise </a:t>
                      </a:r>
                      <a:r>
                        <a:rPr lang="fr-FR" sz="1800" b="0" dirty="0">
                          <a:effectLst/>
                          <a:latin typeface="Arial" panose="020B0604020202020204" pitchFamily="34" charset="0"/>
                          <a:cs typeface="Arial" panose="020B0604020202020204" pitchFamily="34" charset="0"/>
                        </a:rPr>
                        <a:t>: sa notoriété, son chiffre d’affaires, son marché, ses parts de marché, son évolution, ses clients, ses labels, certifications, ses partenariats, etc.</a:t>
                      </a:r>
                    </a:p>
                    <a:p>
                      <a:pPr marL="342900" lvl="0" indent="-342900" algn="just">
                        <a:spcBef>
                          <a:spcPts val="3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mettre en évidences les points forts du contrat </a:t>
                      </a:r>
                      <a:r>
                        <a:rPr lang="fr-FR" sz="1800" b="0" dirty="0">
                          <a:effectLst/>
                          <a:latin typeface="Arial" panose="020B0604020202020204" pitchFamily="34" charset="0"/>
                          <a:cs typeface="Arial" panose="020B0604020202020204" pitchFamily="34" charset="0"/>
                        </a:rPr>
                        <a:t>: le chiffre d’affaires prévisionnel,  les possibilités de développement, etc.</a:t>
                      </a:r>
                    </a:p>
                    <a:p>
                      <a:pPr marL="342900" lvl="0" indent="-342900" algn="just">
                        <a:spcBef>
                          <a:spcPts val="3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identifier les forces et faiblesses du fournisseurs </a:t>
                      </a:r>
                      <a:r>
                        <a:rPr lang="fr-FR" sz="1800" b="0" dirty="0">
                          <a:effectLst/>
                          <a:latin typeface="Arial" panose="020B0604020202020204" pitchFamily="34" charset="0"/>
                          <a:cs typeface="Arial" panose="020B0604020202020204" pitchFamily="34" charset="0"/>
                        </a:rPr>
                        <a:t>pour l’obliger les utiliser dans la négociation pour améliorer son offre,</a:t>
                      </a:r>
                    </a:p>
                    <a:p>
                      <a:pPr marL="342900" lvl="0" indent="-342900" algn="just">
                        <a:spcBef>
                          <a:spcPts val="3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Hiérarchiser les priorités </a:t>
                      </a:r>
                      <a:r>
                        <a:rPr lang="fr-FR" sz="1800" b="0" dirty="0">
                          <a:effectLst/>
                          <a:latin typeface="Arial" panose="020B0604020202020204" pitchFamily="34" charset="0"/>
                          <a:cs typeface="Arial" panose="020B0604020202020204" pitchFamily="34" charset="0"/>
                        </a:rPr>
                        <a:t>pour lâcher progressivement sur les exigences secondaires afin d’améliorer l’offre du fournisseur sur les exigences principales.</a:t>
                      </a:r>
                      <a:endParaRPr lang="fr-FR" sz="18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46146240"/>
                  </a:ext>
                </a:extLst>
              </a:tr>
            </a:tbl>
          </a:graphicData>
        </a:graphic>
      </p:graphicFrame>
      <p:sp>
        <p:nvSpPr>
          <p:cNvPr id="3" name="Rectangle 1">
            <a:extLst>
              <a:ext uri="{FF2B5EF4-FFF2-40B4-BE49-F238E27FC236}">
                <a16:creationId xmlns:a16="http://schemas.microsoft.com/office/drawing/2014/main" id="{7DD1561A-F2BC-479D-9D2B-CED06CE5ED62}"/>
              </a:ext>
            </a:extLst>
          </p:cNvPr>
          <p:cNvSpPr>
            <a:spLocks noChangeArrowheads="1"/>
          </p:cNvSpPr>
          <p:nvPr/>
        </p:nvSpPr>
        <p:spPr bwMode="auto">
          <a:xfrm>
            <a:off x="485776" y="1061177"/>
            <a:ext cx="97872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Selon la stratégie définie, l’entreprise va préparer </a:t>
            </a:r>
            <a:r>
              <a:rPr lang="fr-FR" altLang="fr-FR" sz="2000" dirty="0">
                <a:ea typeface="Calibri" panose="020F0502020204030204" pitchFamily="34" charset="0"/>
                <a:cs typeface="Arial" panose="020B0604020202020204" pitchFamily="34" charset="0"/>
              </a:rPr>
              <a:t>son</a:t>
            </a:r>
            <a:r>
              <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argumentaire. Il doit reposer sur des éléments concrets, qui peuvent être prouvés et chiffrés chaque fois que cela est possible (graphique des ventes, témoignages, etc. </a:t>
            </a:r>
            <a:endParaRPr kumimoji="0" lang="fr-FR" altLang="fr-FR"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57673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300</TotalTime>
  <Words>1251</Words>
  <Application>Microsoft Office PowerPoint</Application>
  <PresentationFormat>Grand écran</PresentationFormat>
  <Paragraphs>67</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Century Gothic</vt:lpstr>
      <vt:lpstr>Symbol</vt:lpstr>
      <vt:lpstr>Wingdings 3</vt:lpstr>
      <vt:lpstr>Ion</vt:lpstr>
      <vt:lpstr>1. Préparer une négociation d’achat</vt:lpstr>
      <vt:lpstr>1. Préparer une négociation d’achat 1.1. Définir les objectifs et exigences</vt:lpstr>
      <vt:lpstr>1. Préparer une négociation d’achat 1.1. Définir les objectifs et exigences</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40</cp:revision>
  <dcterms:created xsi:type="dcterms:W3CDTF">2014-01-14T07:42:30Z</dcterms:created>
  <dcterms:modified xsi:type="dcterms:W3CDTF">2023-01-30T23:18:51Z</dcterms:modified>
</cp:coreProperties>
</file>