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60" r:id="rId2"/>
    <p:sldId id="256" r:id="rId3"/>
    <p:sldId id="261" r:id="rId4"/>
    <p:sldId id="262" r:id="rId5"/>
    <p:sldId id="264" r:id="rId6"/>
    <p:sldId id="268" r:id="rId7"/>
    <p:sldId id="263" r:id="rId8"/>
    <p:sldId id="269" r:id="rId9"/>
    <p:sldId id="265" r:id="rId10"/>
    <p:sldId id="266" r:id="rId11"/>
    <p:sldId id="267" r:id="rId12"/>
    <p:sldId id="270"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E4112D-A860-4839-9569-BC64D4028695}" type="doc">
      <dgm:prSet loTypeId="urn:microsoft.com/office/officeart/2005/8/layout/hProcess11" loCatId="process" qsTypeId="urn:microsoft.com/office/officeart/2005/8/quickstyle/simple1" qsCatId="simple" csTypeId="urn:microsoft.com/office/officeart/2005/8/colors/accent0_3" csCatId="mainScheme" phldr="1"/>
      <dgm:spPr/>
    </dgm:pt>
    <dgm:pt modelId="{DC8086C1-85B4-4303-B734-8C0E2968697A}">
      <dgm:prSet phldrT="[Texte]" custT="1"/>
      <dgm:spPr/>
      <dgm:t>
        <a:bodyPr/>
        <a:lstStyle/>
        <a:p>
          <a:r>
            <a:rPr lang="fr-FR" sz="2000" b="1">
              <a:latin typeface="Arial Narrow" panose="020B0606020202030204" pitchFamily="34" charset="0"/>
            </a:rPr>
            <a:t>1  Préciser les objectifs</a:t>
          </a:r>
        </a:p>
      </dgm:t>
    </dgm:pt>
    <dgm:pt modelId="{CDDAE18B-745D-44AA-A9B5-DB602BAA1B1F}" type="parTrans" cxnId="{38B863EE-5D4C-4A14-8573-E45AD47C73BC}">
      <dgm:prSet/>
      <dgm:spPr/>
      <dgm:t>
        <a:bodyPr/>
        <a:lstStyle/>
        <a:p>
          <a:endParaRPr lang="fr-FR" sz="6000" b="1">
            <a:latin typeface="Arial Narrow" panose="020B0606020202030204" pitchFamily="34" charset="0"/>
          </a:endParaRPr>
        </a:p>
      </dgm:t>
    </dgm:pt>
    <dgm:pt modelId="{90BA3A98-630B-45FE-88D7-A3F8EBCFAD3E}" type="sibTrans" cxnId="{38B863EE-5D4C-4A14-8573-E45AD47C73BC}">
      <dgm:prSet custT="1"/>
      <dgm:spPr/>
      <dgm:t>
        <a:bodyPr/>
        <a:lstStyle/>
        <a:p>
          <a:endParaRPr lang="fr-FR" sz="1800" b="1">
            <a:latin typeface="Arial Narrow" panose="020B0606020202030204" pitchFamily="34" charset="0"/>
          </a:endParaRPr>
        </a:p>
      </dgm:t>
    </dgm:pt>
    <dgm:pt modelId="{D0F1DD76-46F8-4DC9-B900-88B7119ED8DE}">
      <dgm:prSet custT="1"/>
      <dgm:spPr/>
      <dgm:t>
        <a:bodyPr/>
        <a:lstStyle/>
        <a:p>
          <a:r>
            <a:rPr lang="fr-FR" sz="2000" b="1" dirty="0">
              <a:latin typeface="Arial Narrow" panose="020B0606020202030204" pitchFamily="34" charset="0"/>
            </a:rPr>
            <a:t>2  Identifier la cible  </a:t>
          </a:r>
        </a:p>
      </dgm:t>
    </dgm:pt>
    <dgm:pt modelId="{416BA390-6B14-49B4-9EB3-877A46D5A665}" type="parTrans" cxnId="{5102F83B-B625-4DBE-8F27-221785614250}">
      <dgm:prSet/>
      <dgm:spPr/>
      <dgm:t>
        <a:bodyPr/>
        <a:lstStyle/>
        <a:p>
          <a:endParaRPr lang="fr-FR" sz="6000" b="1">
            <a:latin typeface="Arial Narrow" panose="020B0606020202030204" pitchFamily="34" charset="0"/>
          </a:endParaRPr>
        </a:p>
      </dgm:t>
    </dgm:pt>
    <dgm:pt modelId="{F91EC12F-A8C7-46C5-A076-34C4C263256B}" type="sibTrans" cxnId="{5102F83B-B625-4DBE-8F27-221785614250}">
      <dgm:prSet custT="1"/>
      <dgm:spPr/>
      <dgm:t>
        <a:bodyPr/>
        <a:lstStyle/>
        <a:p>
          <a:endParaRPr lang="fr-FR" sz="1800" b="1">
            <a:latin typeface="Arial Narrow" panose="020B0606020202030204" pitchFamily="34" charset="0"/>
          </a:endParaRPr>
        </a:p>
      </dgm:t>
    </dgm:pt>
    <dgm:pt modelId="{6348524F-5C91-4B32-8F09-73C72655FFB6}">
      <dgm:prSet custT="1"/>
      <dgm:spPr/>
      <dgm:t>
        <a:bodyPr/>
        <a:lstStyle/>
        <a:p>
          <a:r>
            <a:rPr lang="fr-FR" sz="2000" b="1" dirty="0">
              <a:latin typeface="Arial Narrow" panose="020B0606020202030204" pitchFamily="34" charset="0"/>
            </a:rPr>
            <a:t>3  Définir la méthode de prospection</a:t>
          </a:r>
        </a:p>
      </dgm:t>
    </dgm:pt>
    <dgm:pt modelId="{E42D77AC-579B-473B-8846-1FC0CE709C7A}" type="parTrans" cxnId="{0222D80C-EDCE-412A-B98F-28D6BDC1A96D}">
      <dgm:prSet/>
      <dgm:spPr/>
      <dgm:t>
        <a:bodyPr/>
        <a:lstStyle/>
        <a:p>
          <a:endParaRPr lang="fr-FR" sz="6000" b="1">
            <a:latin typeface="Arial Narrow" panose="020B0606020202030204" pitchFamily="34" charset="0"/>
          </a:endParaRPr>
        </a:p>
      </dgm:t>
    </dgm:pt>
    <dgm:pt modelId="{5817D04B-2B86-4596-8C1D-CD23C0D914BF}" type="sibTrans" cxnId="{0222D80C-EDCE-412A-B98F-28D6BDC1A96D}">
      <dgm:prSet custT="1"/>
      <dgm:spPr/>
      <dgm:t>
        <a:bodyPr/>
        <a:lstStyle/>
        <a:p>
          <a:endParaRPr lang="fr-FR" sz="1800" b="1">
            <a:latin typeface="Arial Narrow" panose="020B0606020202030204" pitchFamily="34" charset="0"/>
          </a:endParaRPr>
        </a:p>
      </dgm:t>
    </dgm:pt>
    <dgm:pt modelId="{42806FB3-A0B5-4BAF-9EB8-D68EEE677CDB}">
      <dgm:prSet custT="1"/>
      <dgm:spPr/>
      <dgm:t>
        <a:bodyPr/>
        <a:lstStyle/>
        <a:p>
          <a:r>
            <a:rPr lang="fr-FR" sz="2000" b="1">
              <a:latin typeface="Arial Narrow" panose="020B0606020202030204" pitchFamily="34" charset="0"/>
            </a:rPr>
            <a:t>4  Constituer un fichier prospects</a:t>
          </a:r>
        </a:p>
      </dgm:t>
    </dgm:pt>
    <dgm:pt modelId="{5A89D593-45DC-4BF7-A786-C1468D5FCF3F}" type="parTrans" cxnId="{77197C69-7B11-4C01-8261-A4129B0F4B21}">
      <dgm:prSet/>
      <dgm:spPr/>
      <dgm:t>
        <a:bodyPr/>
        <a:lstStyle/>
        <a:p>
          <a:endParaRPr lang="fr-FR" sz="6000" b="1">
            <a:latin typeface="Arial Narrow" panose="020B0606020202030204" pitchFamily="34" charset="0"/>
          </a:endParaRPr>
        </a:p>
      </dgm:t>
    </dgm:pt>
    <dgm:pt modelId="{615970C0-808C-464B-A908-64AB9E73CE61}" type="sibTrans" cxnId="{77197C69-7B11-4C01-8261-A4129B0F4B21}">
      <dgm:prSet custT="1"/>
      <dgm:spPr/>
      <dgm:t>
        <a:bodyPr/>
        <a:lstStyle/>
        <a:p>
          <a:endParaRPr lang="fr-FR" sz="1800" b="1">
            <a:latin typeface="Arial Narrow" panose="020B0606020202030204" pitchFamily="34" charset="0"/>
          </a:endParaRPr>
        </a:p>
      </dgm:t>
    </dgm:pt>
    <dgm:pt modelId="{C0E461D6-B7B6-41E6-A0A9-3B5C20959FE2}">
      <dgm:prSet custT="1"/>
      <dgm:spPr/>
      <dgm:t>
        <a:bodyPr/>
        <a:lstStyle/>
        <a:p>
          <a:r>
            <a:rPr lang="fr-FR" sz="2000" b="1">
              <a:latin typeface="Arial Narrow" panose="020B0606020202030204" pitchFamily="34" charset="0"/>
            </a:rPr>
            <a:t>5  Concevoir le message</a:t>
          </a:r>
        </a:p>
      </dgm:t>
    </dgm:pt>
    <dgm:pt modelId="{9F330B13-4F84-4CCD-99D9-AE0952F44993}" type="parTrans" cxnId="{9632B5E1-0FB4-4E14-86AF-A203784104B4}">
      <dgm:prSet/>
      <dgm:spPr/>
      <dgm:t>
        <a:bodyPr/>
        <a:lstStyle/>
        <a:p>
          <a:endParaRPr lang="fr-FR" sz="6000" b="1">
            <a:latin typeface="Arial Narrow" panose="020B0606020202030204" pitchFamily="34" charset="0"/>
          </a:endParaRPr>
        </a:p>
      </dgm:t>
    </dgm:pt>
    <dgm:pt modelId="{EFC8E7A0-D1EA-4B11-8272-9E4BBA7A5056}" type="sibTrans" cxnId="{9632B5E1-0FB4-4E14-86AF-A203784104B4}">
      <dgm:prSet custT="1"/>
      <dgm:spPr/>
      <dgm:t>
        <a:bodyPr/>
        <a:lstStyle/>
        <a:p>
          <a:endParaRPr lang="fr-FR" sz="1800" b="1">
            <a:latin typeface="Arial Narrow" panose="020B0606020202030204" pitchFamily="34" charset="0"/>
          </a:endParaRPr>
        </a:p>
      </dgm:t>
    </dgm:pt>
    <dgm:pt modelId="{546FD993-DEF5-471A-86E3-026A7DB75F3A}">
      <dgm:prSet custT="1"/>
      <dgm:spPr/>
      <dgm:t>
        <a:bodyPr/>
        <a:lstStyle/>
        <a:p>
          <a:r>
            <a:rPr lang="fr-FR" sz="2000" b="1">
              <a:latin typeface="Arial Narrow" panose="020B0606020202030204" pitchFamily="34" charset="0"/>
            </a:rPr>
            <a:t>6   Prospecter</a:t>
          </a:r>
        </a:p>
      </dgm:t>
    </dgm:pt>
    <dgm:pt modelId="{9D8E8678-AA4E-470B-B592-520CB29B5A76}" type="parTrans" cxnId="{9C9C9CE5-61D5-46D4-B599-7B7684266769}">
      <dgm:prSet/>
      <dgm:spPr/>
      <dgm:t>
        <a:bodyPr/>
        <a:lstStyle/>
        <a:p>
          <a:endParaRPr lang="fr-FR" sz="6000" b="1">
            <a:latin typeface="Arial Narrow" panose="020B0606020202030204" pitchFamily="34" charset="0"/>
          </a:endParaRPr>
        </a:p>
      </dgm:t>
    </dgm:pt>
    <dgm:pt modelId="{ABBEE26E-5B7E-4C49-A924-131A581AC10C}" type="sibTrans" cxnId="{9C9C9CE5-61D5-46D4-B599-7B7684266769}">
      <dgm:prSet custT="1"/>
      <dgm:spPr/>
      <dgm:t>
        <a:bodyPr/>
        <a:lstStyle/>
        <a:p>
          <a:endParaRPr lang="fr-FR" sz="1800" b="1">
            <a:latin typeface="Arial Narrow" panose="020B0606020202030204" pitchFamily="34" charset="0"/>
          </a:endParaRPr>
        </a:p>
      </dgm:t>
    </dgm:pt>
    <dgm:pt modelId="{C13DE394-F09D-4549-A25A-EE131596607B}">
      <dgm:prSet custT="1"/>
      <dgm:spPr/>
      <dgm:t>
        <a:bodyPr/>
        <a:lstStyle/>
        <a:p>
          <a:r>
            <a:rPr lang="fr-FR" sz="2000" b="1">
              <a:latin typeface="Arial Narrow" panose="020B0606020202030204" pitchFamily="34" charset="0"/>
            </a:rPr>
            <a:t>7  Gérer le retour</a:t>
          </a:r>
        </a:p>
      </dgm:t>
    </dgm:pt>
    <dgm:pt modelId="{909844FA-5EB4-4FD0-A9EB-99B211A7F433}" type="parTrans" cxnId="{21CECA96-DE83-432E-8902-3F61D2124830}">
      <dgm:prSet/>
      <dgm:spPr/>
      <dgm:t>
        <a:bodyPr/>
        <a:lstStyle/>
        <a:p>
          <a:endParaRPr lang="fr-FR" sz="6000" b="1">
            <a:latin typeface="Arial Narrow" panose="020B0606020202030204" pitchFamily="34" charset="0"/>
          </a:endParaRPr>
        </a:p>
      </dgm:t>
    </dgm:pt>
    <dgm:pt modelId="{45A27636-250D-4F0A-8523-0897F97B8BA6}" type="sibTrans" cxnId="{21CECA96-DE83-432E-8902-3F61D2124830}">
      <dgm:prSet custT="1"/>
      <dgm:spPr/>
      <dgm:t>
        <a:bodyPr/>
        <a:lstStyle/>
        <a:p>
          <a:endParaRPr lang="fr-FR" sz="1800" b="1">
            <a:latin typeface="Arial Narrow" panose="020B0606020202030204" pitchFamily="34" charset="0"/>
          </a:endParaRPr>
        </a:p>
      </dgm:t>
    </dgm:pt>
    <dgm:pt modelId="{AA777423-C3B1-479D-8C86-17DD179724F1}">
      <dgm:prSet custT="1"/>
      <dgm:spPr/>
      <dgm:t>
        <a:bodyPr/>
        <a:lstStyle/>
        <a:p>
          <a:r>
            <a:rPr lang="fr-FR" sz="2000" b="1" dirty="0">
              <a:latin typeface="Arial Narrow" panose="020B0606020202030204" pitchFamily="34" charset="0"/>
            </a:rPr>
            <a:t>8 </a:t>
          </a:r>
        </a:p>
        <a:p>
          <a:r>
            <a:rPr lang="fr-FR" sz="1900" b="1" dirty="0">
              <a:latin typeface="Arial Narrow" panose="020B0606020202030204" pitchFamily="34" charset="0"/>
            </a:rPr>
            <a:t>Evaluer</a:t>
          </a:r>
        </a:p>
      </dgm:t>
    </dgm:pt>
    <dgm:pt modelId="{288131F4-6C07-4E35-982C-6A2B2036148C}" type="parTrans" cxnId="{D59318A2-91DA-4DBD-A880-97C29EDEFC96}">
      <dgm:prSet/>
      <dgm:spPr/>
      <dgm:t>
        <a:bodyPr/>
        <a:lstStyle/>
        <a:p>
          <a:endParaRPr lang="fr-FR" sz="6000" b="1">
            <a:latin typeface="Arial Narrow" panose="020B0606020202030204" pitchFamily="34" charset="0"/>
          </a:endParaRPr>
        </a:p>
      </dgm:t>
    </dgm:pt>
    <dgm:pt modelId="{CAC9FB2E-03B1-4465-B7C7-4A184B0D25C0}" type="sibTrans" cxnId="{D59318A2-91DA-4DBD-A880-97C29EDEFC96}">
      <dgm:prSet/>
      <dgm:spPr/>
      <dgm:t>
        <a:bodyPr/>
        <a:lstStyle/>
        <a:p>
          <a:endParaRPr lang="fr-FR" sz="6000" b="1">
            <a:latin typeface="Arial Narrow" panose="020B0606020202030204" pitchFamily="34" charset="0"/>
          </a:endParaRPr>
        </a:p>
      </dgm:t>
    </dgm:pt>
    <dgm:pt modelId="{57BFD3D3-A8CF-4D57-991C-865048A27EC2}" type="pres">
      <dgm:prSet presAssocID="{10E4112D-A860-4839-9569-BC64D4028695}" presName="Name0" presStyleCnt="0">
        <dgm:presLayoutVars>
          <dgm:dir/>
          <dgm:resizeHandles val="exact"/>
        </dgm:presLayoutVars>
      </dgm:prSet>
      <dgm:spPr/>
    </dgm:pt>
    <dgm:pt modelId="{3D537CF2-171E-4104-AF37-BCC1343C310F}" type="pres">
      <dgm:prSet presAssocID="{10E4112D-A860-4839-9569-BC64D4028695}" presName="arrow" presStyleLbl="bgShp" presStyleIdx="0" presStyleCnt="1"/>
      <dgm:spPr/>
    </dgm:pt>
    <dgm:pt modelId="{161140CA-3C60-4C35-99B0-4E1106AD656C}" type="pres">
      <dgm:prSet presAssocID="{10E4112D-A860-4839-9569-BC64D4028695}" presName="points" presStyleCnt="0"/>
      <dgm:spPr/>
    </dgm:pt>
    <dgm:pt modelId="{BDAC1875-CEF4-42CA-A7D6-1DF863027F5A}" type="pres">
      <dgm:prSet presAssocID="{DC8086C1-85B4-4303-B734-8C0E2968697A}" presName="compositeA" presStyleCnt="0"/>
      <dgm:spPr/>
    </dgm:pt>
    <dgm:pt modelId="{3FE1D122-562F-463C-B53A-A1A67D58FBA5}" type="pres">
      <dgm:prSet presAssocID="{DC8086C1-85B4-4303-B734-8C0E2968697A}" presName="textA" presStyleLbl="revTx" presStyleIdx="0" presStyleCnt="8" custScaleX="273324">
        <dgm:presLayoutVars>
          <dgm:bulletEnabled val="1"/>
        </dgm:presLayoutVars>
      </dgm:prSet>
      <dgm:spPr/>
      <dgm:t>
        <a:bodyPr/>
        <a:lstStyle/>
        <a:p>
          <a:endParaRPr lang="fr-FR"/>
        </a:p>
      </dgm:t>
    </dgm:pt>
    <dgm:pt modelId="{5447ABDA-0AD6-4E7B-B770-C198EF0F92ED}" type="pres">
      <dgm:prSet presAssocID="{DC8086C1-85B4-4303-B734-8C0E2968697A}" presName="circleA" presStyleLbl="node1" presStyleIdx="0" presStyleCnt="8"/>
      <dgm:spPr/>
    </dgm:pt>
    <dgm:pt modelId="{5474BD52-980E-4257-8B4E-5F53BD4FB966}" type="pres">
      <dgm:prSet presAssocID="{DC8086C1-85B4-4303-B734-8C0E2968697A}" presName="spaceA" presStyleCnt="0"/>
      <dgm:spPr/>
    </dgm:pt>
    <dgm:pt modelId="{0D0D09B9-183B-4411-AA9E-426703F6DF05}" type="pres">
      <dgm:prSet presAssocID="{90BA3A98-630B-45FE-88D7-A3F8EBCFAD3E}" presName="space" presStyleCnt="0"/>
      <dgm:spPr/>
    </dgm:pt>
    <dgm:pt modelId="{477FC3C2-DDD0-482D-8EAC-1F186FCF42A0}" type="pres">
      <dgm:prSet presAssocID="{D0F1DD76-46F8-4DC9-B900-88B7119ED8DE}" presName="compositeB" presStyleCnt="0"/>
      <dgm:spPr/>
    </dgm:pt>
    <dgm:pt modelId="{4EB0AB9B-0A9B-4F73-87B6-CE793DCFD9C4}" type="pres">
      <dgm:prSet presAssocID="{D0F1DD76-46F8-4DC9-B900-88B7119ED8DE}" presName="textB" presStyleLbl="revTx" presStyleIdx="1" presStyleCnt="8" custScaleX="241761">
        <dgm:presLayoutVars>
          <dgm:bulletEnabled val="1"/>
        </dgm:presLayoutVars>
      </dgm:prSet>
      <dgm:spPr/>
      <dgm:t>
        <a:bodyPr/>
        <a:lstStyle/>
        <a:p>
          <a:endParaRPr lang="fr-FR"/>
        </a:p>
      </dgm:t>
    </dgm:pt>
    <dgm:pt modelId="{3177849C-2F4A-42D0-ACD8-9F1D116EEA70}" type="pres">
      <dgm:prSet presAssocID="{D0F1DD76-46F8-4DC9-B900-88B7119ED8DE}" presName="circleB" presStyleLbl="node1" presStyleIdx="1" presStyleCnt="8"/>
      <dgm:spPr/>
    </dgm:pt>
    <dgm:pt modelId="{826062E4-2F85-4A8F-9637-1EBF3AE5C3B4}" type="pres">
      <dgm:prSet presAssocID="{D0F1DD76-46F8-4DC9-B900-88B7119ED8DE}" presName="spaceB" presStyleCnt="0"/>
      <dgm:spPr/>
    </dgm:pt>
    <dgm:pt modelId="{A4A23641-D851-407F-9198-FC8D61A6C62F}" type="pres">
      <dgm:prSet presAssocID="{F91EC12F-A8C7-46C5-A076-34C4C263256B}" presName="space" presStyleCnt="0"/>
      <dgm:spPr/>
    </dgm:pt>
    <dgm:pt modelId="{9062683F-3F07-4D68-81B4-8FF61061F1D7}" type="pres">
      <dgm:prSet presAssocID="{6348524F-5C91-4B32-8F09-73C72655FFB6}" presName="compositeA" presStyleCnt="0"/>
      <dgm:spPr/>
    </dgm:pt>
    <dgm:pt modelId="{89053A0B-0E08-482F-824B-1066CB70FDB3}" type="pres">
      <dgm:prSet presAssocID="{6348524F-5C91-4B32-8F09-73C72655FFB6}" presName="textA" presStyleLbl="revTx" presStyleIdx="2" presStyleCnt="8" custScaleX="294393">
        <dgm:presLayoutVars>
          <dgm:bulletEnabled val="1"/>
        </dgm:presLayoutVars>
      </dgm:prSet>
      <dgm:spPr/>
      <dgm:t>
        <a:bodyPr/>
        <a:lstStyle/>
        <a:p>
          <a:endParaRPr lang="fr-FR"/>
        </a:p>
      </dgm:t>
    </dgm:pt>
    <dgm:pt modelId="{F6550E5C-9FAE-4CDA-BBD2-D80DBC4774B1}" type="pres">
      <dgm:prSet presAssocID="{6348524F-5C91-4B32-8F09-73C72655FFB6}" presName="circleA" presStyleLbl="node1" presStyleIdx="2" presStyleCnt="8"/>
      <dgm:spPr/>
    </dgm:pt>
    <dgm:pt modelId="{00A2FA51-F67F-40BE-AC3C-699C5EAFB720}" type="pres">
      <dgm:prSet presAssocID="{6348524F-5C91-4B32-8F09-73C72655FFB6}" presName="spaceA" presStyleCnt="0"/>
      <dgm:spPr/>
    </dgm:pt>
    <dgm:pt modelId="{98AED025-3680-4E12-8C53-6C810889AB5D}" type="pres">
      <dgm:prSet presAssocID="{5817D04B-2B86-4596-8C1D-CD23C0D914BF}" presName="space" presStyleCnt="0"/>
      <dgm:spPr/>
    </dgm:pt>
    <dgm:pt modelId="{C624F65D-C020-4C09-9D12-A7B6979B28F2}" type="pres">
      <dgm:prSet presAssocID="{42806FB3-A0B5-4BAF-9EB8-D68EEE677CDB}" presName="compositeB" presStyleCnt="0"/>
      <dgm:spPr/>
    </dgm:pt>
    <dgm:pt modelId="{9BE2ECEE-BC91-44CE-BF97-1435475290BB}" type="pres">
      <dgm:prSet presAssocID="{42806FB3-A0B5-4BAF-9EB8-D68EEE677CDB}" presName="textB" presStyleLbl="revTx" presStyleIdx="3" presStyleCnt="8" custScaleX="266319">
        <dgm:presLayoutVars>
          <dgm:bulletEnabled val="1"/>
        </dgm:presLayoutVars>
      </dgm:prSet>
      <dgm:spPr/>
      <dgm:t>
        <a:bodyPr/>
        <a:lstStyle/>
        <a:p>
          <a:endParaRPr lang="fr-FR"/>
        </a:p>
      </dgm:t>
    </dgm:pt>
    <dgm:pt modelId="{2CAAB8C8-74A0-49E0-B123-DA2B17331482}" type="pres">
      <dgm:prSet presAssocID="{42806FB3-A0B5-4BAF-9EB8-D68EEE677CDB}" presName="circleB" presStyleLbl="node1" presStyleIdx="3" presStyleCnt="8"/>
      <dgm:spPr/>
    </dgm:pt>
    <dgm:pt modelId="{8D35CB21-152F-463D-A346-2DB28B8D7F98}" type="pres">
      <dgm:prSet presAssocID="{42806FB3-A0B5-4BAF-9EB8-D68EEE677CDB}" presName="spaceB" presStyleCnt="0"/>
      <dgm:spPr/>
    </dgm:pt>
    <dgm:pt modelId="{03200B17-E189-4CE9-9C23-6C12495D2311}" type="pres">
      <dgm:prSet presAssocID="{615970C0-808C-464B-A908-64AB9E73CE61}" presName="space" presStyleCnt="0"/>
      <dgm:spPr/>
    </dgm:pt>
    <dgm:pt modelId="{1F795E7A-CD2D-4C22-86C9-497187CDC763}" type="pres">
      <dgm:prSet presAssocID="{C0E461D6-B7B6-41E6-A0A9-3B5C20959FE2}" presName="compositeA" presStyleCnt="0"/>
      <dgm:spPr/>
    </dgm:pt>
    <dgm:pt modelId="{50DCD282-8639-4A2F-9A4B-D3F666F7C3FE}" type="pres">
      <dgm:prSet presAssocID="{C0E461D6-B7B6-41E6-A0A9-3B5C20959FE2}" presName="textA" presStyleLbl="revTx" presStyleIdx="4" presStyleCnt="8" custScaleX="269970">
        <dgm:presLayoutVars>
          <dgm:bulletEnabled val="1"/>
        </dgm:presLayoutVars>
      </dgm:prSet>
      <dgm:spPr/>
      <dgm:t>
        <a:bodyPr/>
        <a:lstStyle/>
        <a:p>
          <a:endParaRPr lang="fr-FR"/>
        </a:p>
      </dgm:t>
    </dgm:pt>
    <dgm:pt modelId="{38D621B1-1957-41F9-9499-F37308E0BAF4}" type="pres">
      <dgm:prSet presAssocID="{C0E461D6-B7B6-41E6-A0A9-3B5C20959FE2}" presName="circleA" presStyleLbl="node1" presStyleIdx="4" presStyleCnt="8"/>
      <dgm:spPr/>
    </dgm:pt>
    <dgm:pt modelId="{228E664B-A8CC-4135-A1F6-CA7930970200}" type="pres">
      <dgm:prSet presAssocID="{C0E461D6-B7B6-41E6-A0A9-3B5C20959FE2}" presName="spaceA" presStyleCnt="0"/>
      <dgm:spPr/>
    </dgm:pt>
    <dgm:pt modelId="{D85DB11C-2B0F-49DA-B948-CE7ACD5CC238}" type="pres">
      <dgm:prSet presAssocID="{EFC8E7A0-D1EA-4B11-8272-9E4BBA7A5056}" presName="space" presStyleCnt="0"/>
      <dgm:spPr/>
    </dgm:pt>
    <dgm:pt modelId="{3F1682D1-27C0-4DD2-847C-672028D05495}" type="pres">
      <dgm:prSet presAssocID="{546FD993-DEF5-471A-86E3-026A7DB75F3A}" presName="compositeB" presStyleCnt="0"/>
      <dgm:spPr/>
    </dgm:pt>
    <dgm:pt modelId="{181D9DF6-B390-4C55-B046-366602C61B4D}" type="pres">
      <dgm:prSet presAssocID="{546FD993-DEF5-471A-86E3-026A7DB75F3A}" presName="textB" presStyleLbl="revTx" presStyleIdx="5" presStyleCnt="8" custScaleX="278043">
        <dgm:presLayoutVars>
          <dgm:bulletEnabled val="1"/>
        </dgm:presLayoutVars>
      </dgm:prSet>
      <dgm:spPr/>
      <dgm:t>
        <a:bodyPr/>
        <a:lstStyle/>
        <a:p>
          <a:endParaRPr lang="fr-FR"/>
        </a:p>
      </dgm:t>
    </dgm:pt>
    <dgm:pt modelId="{94CF1AAB-8D9F-4F23-91A0-CE7C710F883C}" type="pres">
      <dgm:prSet presAssocID="{546FD993-DEF5-471A-86E3-026A7DB75F3A}" presName="circleB" presStyleLbl="node1" presStyleIdx="5" presStyleCnt="8"/>
      <dgm:spPr/>
    </dgm:pt>
    <dgm:pt modelId="{A796E766-DCA9-4B6E-BC05-0AE94AE00F1D}" type="pres">
      <dgm:prSet presAssocID="{546FD993-DEF5-471A-86E3-026A7DB75F3A}" presName="spaceB" presStyleCnt="0"/>
      <dgm:spPr/>
    </dgm:pt>
    <dgm:pt modelId="{153240F1-1287-4D61-999C-05ABC4210FBB}" type="pres">
      <dgm:prSet presAssocID="{ABBEE26E-5B7E-4C49-A924-131A581AC10C}" presName="space" presStyleCnt="0"/>
      <dgm:spPr/>
    </dgm:pt>
    <dgm:pt modelId="{E9E98AC7-C8C5-41EC-9817-CEFD1F940893}" type="pres">
      <dgm:prSet presAssocID="{C13DE394-F09D-4549-A25A-EE131596607B}" presName="compositeA" presStyleCnt="0"/>
      <dgm:spPr/>
    </dgm:pt>
    <dgm:pt modelId="{F4C91264-661A-4DAC-8D18-8AD71B8C40A0}" type="pres">
      <dgm:prSet presAssocID="{C13DE394-F09D-4549-A25A-EE131596607B}" presName="textA" presStyleLbl="revTx" presStyleIdx="6" presStyleCnt="8" custScaleX="241826">
        <dgm:presLayoutVars>
          <dgm:bulletEnabled val="1"/>
        </dgm:presLayoutVars>
      </dgm:prSet>
      <dgm:spPr/>
      <dgm:t>
        <a:bodyPr/>
        <a:lstStyle/>
        <a:p>
          <a:endParaRPr lang="fr-FR"/>
        </a:p>
      </dgm:t>
    </dgm:pt>
    <dgm:pt modelId="{FD7F1491-3462-4D3B-9924-5B22F41D8F1B}" type="pres">
      <dgm:prSet presAssocID="{C13DE394-F09D-4549-A25A-EE131596607B}" presName="circleA" presStyleLbl="node1" presStyleIdx="6" presStyleCnt="8"/>
      <dgm:spPr/>
    </dgm:pt>
    <dgm:pt modelId="{0683301E-0840-4462-9AAF-0A79CAC77F91}" type="pres">
      <dgm:prSet presAssocID="{C13DE394-F09D-4549-A25A-EE131596607B}" presName="spaceA" presStyleCnt="0"/>
      <dgm:spPr/>
    </dgm:pt>
    <dgm:pt modelId="{201B6102-9C2B-4AD0-AC86-7D9B2D8E4586}" type="pres">
      <dgm:prSet presAssocID="{45A27636-250D-4F0A-8523-0897F97B8BA6}" presName="space" presStyleCnt="0"/>
      <dgm:spPr/>
    </dgm:pt>
    <dgm:pt modelId="{56639456-F503-4CD8-9021-DB7EF50F75F3}" type="pres">
      <dgm:prSet presAssocID="{AA777423-C3B1-479D-8C86-17DD179724F1}" presName="compositeB" presStyleCnt="0"/>
      <dgm:spPr/>
    </dgm:pt>
    <dgm:pt modelId="{4E1506F4-18D4-4283-BE85-60BA204718F5}" type="pres">
      <dgm:prSet presAssocID="{AA777423-C3B1-479D-8C86-17DD179724F1}" presName="textB" presStyleLbl="revTx" presStyleIdx="7" presStyleCnt="8" custScaleX="205127">
        <dgm:presLayoutVars>
          <dgm:bulletEnabled val="1"/>
        </dgm:presLayoutVars>
      </dgm:prSet>
      <dgm:spPr/>
      <dgm:t>
        <a:bodyPr/>
        <a:lstStyle/>
        <a:p>
          <a:endParaRPr lang="fr-FR"/>
        </a:p>
      </dgm:t>
    </dgm:pt>
    <dgm:pt modelId="{2E5564CB-6B26-4EFC-B138-87774D775338}" type="pres">
      <dgm:prSet presAssocID="{AA777423-C3B1-479D-8C86-17DD179724F1}" presName="circleB" presStyleLbl="node1" presStyleIdx="7" presStyleCnt="8"/>
      <dgm:spPr/>
    </dgm:pt>
    <dgm:pt modelId="{63C187A1-97F7-45E1-AC40-8A2FFF771539}" type="pres">
      <dgm:prSet presAssocID="{AA777423-C3B1-479D-8C86-17DD179724F1}" presName="spaceB" presStyleCnt="0"/>
      <dgm:spPr/>
    </dgm:pt>
  </dgm:ptLst>
  <dgm:cxnLst>
    <dgm:cxn modelId="{30CE3D0B-5B42-44D2-A45A-21AB74290688}" type="presOf" srcId="{10E4112D-A860-4839-9569-BC64D4028695}" destId="{57BFD3D3-A8CF-4D57-991C-865048A27EC2}" srcOrd="0" destOrd="0" presId="urn:microsoft.com/office/officeart/2005/8/layout/hProcess11"/>
    <dgm:cxn modelId="{D59318A2-91DA-4DBD-A880-97C29EDEFC96}" srcId="{10E4112D-A860-4839-9569-BC64D4028695}" destId="{AA777423-C3B1-479D-8C86-17DD179724F1}" srcOrd="7" destOrd="0" parTransId="{288131F4-6C07-4E35-982C-6A2B2036148C}" sibTransId="{CAC9FB2E-03B1-4465-B7C7-4A184B0D25C0}"/>
    <dgm:cxn modelId="{0222D80C-EDCE-412A-B98F-28D6BDC1A96D}" srcId="{10E4112D-A860-4839-9569-BC64D4028695}" destId="{6348524F-5C91-4B32-8F09-73C72655FFB6}" srcOrd="2" destOrd="0" parTransId="{E42D77AC-579B-473B-8846-1FC0CE709C7A}" sibTransId="{5817D04B-2B86-4596-8C1D-CD23C0D914BF}"/>
    <dgm:cxn modelId="{21CECA96-DE83-432E-8902-3F61D2124830}" srcId="{10E4112D-A860-4839-9569-BC64D4028695}" destId="{C13DE394-F09D-4549-A25A-EE131596607B}" srcOrd="6" destOrd="0" parTransId="{909844FA-5EB4-4FD0-A9EB-99B211A7F433}" sibTransId="{45A27636-250D-4F0A-8523-0897F97B8BA6}"/>
    <dgm:cxn modelId="{E5D540AA-C378-498B-8EEE-2545402D2036}" type="presOf" srcId="{AA777423-C3B1-479D-8C86-17DD179724F1}" destId="{4E1506F4-18D4-4283-BE85-60BA204718F5}" srcOrd="0" destOrd="0" presId="urn:microsoft.com/office/officeart/2005/8/layout/hProcess11"/>
    <dgm:cxn modelId="{5102F83B-B625-4DBE-8F27-221785614250}" srcId="{10E4112D-A860-4839-9569-BC64D4028695}" destId="{D0F1DD76-46F8-4DC9-B900-88B7119ED8DE}" srcOrd="1" destOrd="0" parTransId="{416BA390-6B14-49B4-9EB3-877A46D5A665}" sibTransId="{F91EC12F-A8C7-46C5-A076-34C4C263256B}"/>
    <dgm:cxn modelId="{F4A17A1B-E44F-4AAE-892F-F15BBFC2F534}" type="presOf" srcId="{C13DE394-F09D-4549-A25A-EE131596607B}" destId="{F4C91264-661A-4DAC-8D18-8AD71B8C40A0}" srcOrd="0" destOrd="0" presId="urn:microsoft.com/office/officeart/2005/8/layout/hProcess11"/>
    <dgm:cxn modelId="{5E4167B1-2917-41FB-86D4-1C4AFF2DEC84}" type="presOf" srcId="{546FD993-DEF5-471A-86E3-026A7DB75F3A}" destId="{181D9DF6-B390-4C55-B046-366602C61B4D}" srcOrd="0" destOrd="0" presId="urn:microsoft.com/office/officeart/2005/8/layout/hProcess11"/>
    <dgm:cxn modelId="{9632B5E1-0FB4-4E14-86AF-A203784104B4}" srcId="{10E4112D-A860-4839-9569-BC64D4028695}" destId="{C0E461D6-B7B6-41E6-A0A9-3B5C20959FE2}" srcOrd="4" destOrd="0" parTransId="{9F330B13-4F84-4CCD-99D9-AE0952F44993}" sibTransId="{EFC8E7A0-D1EA-4B11-8272-9E4BBA7A5056}"/>
    <dgm:cxn modelId="{AD13A0B3-FD5D-4187-883E-BE218BAAB041}" type="presOf" srcId="{D0F1DD76-46F8-4DC9-B900-88B7119ED8DE}" destId="{4EB0AB9B-0A9B-4F73-87B6-CE793DCFD9C4}" srcOrd="0" destOrd="0" presId="urn:microsoft.com/office/officeart/2005/8/layout/hProcess11"/>
    <dgm:cxn modelId="{9C9C9CE5-61D5-46D4-B599-7B7684266769}" srcId="{10E4112D-A860-4839-9569-BC64D4028695}" destId="{546FD993-DEF5-471A-86E3-026A7DB75F3A}" srcOrd="5" destOrd="0" parTransId="{9D8E8678-AA4E-470B-B592-520CB29B5A76}" sibTransId="{ABBEE26E-5B7E-4C49-A924-131A581AC10C}"/>
    <dgm:cxn modelId="{38B863EE-5D4C-4A14-8573-E45AD47C73BC}" srcId="{10E4112D-A860-4839-9569-BC64D4028695}" destId="{DC8086C1-85B4-4303-B734-8C0E2968697A}" srcOrd="0" destOrd="0" parTransId="{CDDAE18B-745D-44AA-A9B5-DB602BAA1B1F}" sibTransId="{90BA3A98-630B-45FE-88D7-A3F8EBCFAD3E}"/>
    <dgm:cxn modelId="{77197C69-7B11-4C01-8261-A4129B0F4B21}" srcId="{10E4112D-A860-4839-9569-BC64D4028695}" destId="{42806FB3-A0B5-4BAF-9EB8-D68EEE677CDB}" srcOrd="3" destOrd="0" parTransId="{5A89D593-45DC-4BF7-A786-C1468D5FCF3F}" sibTransId="{615970C0-808C-464B-A908-64AB9E73CE61}"/>
    <dgm:cxn modelId="{3381314E-890E-472D-B001-F808F498B0B1}" type="presOf" srcId="{42806FB3-A0B5-4BAF-9EB8-D68EEE677CDB}" destId="{9BE2ECEE-BC91-44CE-BF97-1435475290BB}" srcOrd="0" destOrd="0" presId="urn:microsoft.com/office/officeart/2005/8/layout/hProcess11"/>
    <dgm:cxn modelId="{4492A2D9-0DE1-4FDC-B4E1-341E11479C58}" type="presOf" srcId="{6348524F-5C91-4B32-8F09-73C72655FFB6}" destId="{89053A0B-0E08-482F-824B-1066CB70FDB3}" srcOrd="0" destOrd="0" presId="urn:microsoft.com/office/officeart/2005/8/layout/hProcess11"/>
    <dgm:cxn modelId="{425C7674-2607-41FB-A9B5-F79BD64CB336}" type="presOf" srcId="{DC8086C1-85B4-4303-B734-8C0E2968697A}" destId="{3FE1D122-562F-463C-B53A-A1A67D58FBA5}" srcOrd="0" destOrd="0" presId="urn:microsoft.com/office/officeart/2005/8/layout/hProcess11"/>
    <dgm:cxn modelId="{611AA3CD-A369-4291-9A17-2DF2BE0D98CC}" type="presOf" srcId="{C0E461D6-B7B6-41E6-A0A9-3B5C20959FE2}" destId="{50DCD282-8639-4A2F-9A4B-D3F666F7C3FE}" srcOrd="0" destOrd="0" presId="urn:microsoft.com/office/officeart/2005/8/layout/hProcess11"/>
    <dgm:cxn modelId="{B177189A-DF29-45F2-B4B7-A792FA36F479}" type="presParOf" srcId="{57BFD3D3-A8CF-4D57-991C-865048A27EC2}" destId="{3D537CF2-171E-4104-AF37-BCC1343C310F}" srcOrd="0" destOrd="0" presId="urn:microsoft.com/office/officeart/2005/8/layout/hProcess11"/>
    <dgm:cxn modelId="{AD3B6355-8088-4A8A-9163-482083150C2B}" type="presParOf" srcId="{57BFD3D3-A8CF-4D57-991C-865048A27EC2}" destId="{161140CA-3C60-4C35-99B0-4E1106AD656C}" srcOrd="1" destOrd="0" presId="urn:microsoft.com/office/officeart/2005/8/layout/hProcess11"/>
    <dgm:cxn modelId="{C1DE374E-AA5C-4D4B-9800-36E0FC1BF274}" type="presParOf" srcId="{161140CA-3C60-4C35-99B0-4E1106AD656C}" destId="{BDAC1875-CEF4-42CA-A7D6-1DF863027F5A}" srcOrd="0" destOrd="0" presId="urn:microsoft.com/office/officeart/2005/8/layout/hProcess11"/>
    <dgm:cxn modelId="{C3ADE871-D0FA-40CE-A0F7-371FD26BF98B}" type="presParOf" srcId="{BDAC1875-CEF4-42CA-A7D6-1DF863027F5A}" destId="{3FE1D122-562F-463C-B53A-A1A67D58FBA5}" srcOrd="0" destOrd="0" presId="urn:microsoft.com/office/officeart/2005/8/layout/hProcess11"/>
    <dgm:cxn modelId="{A0E2DDBB-097B-4998-B395-32DD7B575337}" type="presParOf" srcId="{BDAC1875-CEF4-42CA-A7D6-1DF863027F5A}" destId="{5447ABDA-0AD6-4E7B-B770-C198EF0F92ED}" srcOrd="1" destOrd="0" presId="urn:microsoft.com/office/officeart/2005/8/layout/hProcess11"/>
    <dgm:cxn modelId="{A9AA5408-3B4B-4766-B673-B5D84EA8278D}" type="presParOf" srcId="{BDAC1875-CEF4-42CA-A7D6-1DF863027F5A}" destId="{5474BD52-980E-4257-8B4E-5F53BD4FB966}" srcOrd="2" destOrd="0" presId="urn:microsoft.com/office/officeart/2005/8/layout/hProcess11"/>
    <dgm:cxn modelId="{207DE506-00E6-4435-88FF-261E2D13B7BB}" type="presParOf" srcId="{161140CA-3C60-4C35-99B0-4E1106AD656C}" destId="{0D0D09B9-183B-4411-AA9E-426703F6DF05}" srcOrd="1" destOrd="0" presId="urn:microsoft.com/office/officeart/2005/8/layout/hProcess11"/>
    <dgm:cxn modelId="{2272E802-A3BD-4F3F-94AE-BAD273E45EF2}" type="presParOf" srcId="{161140CA-3C60-4C35-99B0-4E1106AD656C}" destId="{477FC3C2-DDD0-482D-8EAC-1F186FCF42A0}" srcOrd="2" destOrd="0" presId="urn:microsoft.com/office/officeart/2005/8/layout/hProcess11"/>
    <dgm:cxn modelId="{C918EB71-BAB7-47FC-B235-E1F995FC758C}" type="presParOf" srcId="{477FC3C2-DDD0-482D-8EAC-1F186FCF42A0}" destId="{4EB0AB9B-0A9B-4F73-87B6-CE793DCFD9C4}" srcOrd="0" destOrd="0" presId="urn:microsoft.com/office/officeart/2005/8/layout/hProcess11"/>
    <dgm:cxn modelId="{4FA707B1-E31A-456D-BACF-710FC235654E}" type="presParOf" srcId="{477FC3C2-DDD0-482D-8EAC-1F186FCF42A0}" destId="{3177849C-2F4A-42D0-ACD8-9F1D116EEA70}" srcOrd="1" destOrd="0" presId="urn:microsoft.com/office/officeart/2005/8/layout/hProcess11"/>
    <dgm:cxn modelId="{F2013ED3-DF70-44A1-BA39-D8E92E235E27}" type="presParOf" srcId="{477FC3C2-DDD0-482D-8EAC-1F186FCF42A0}" destId="{826062E4-2F85-4A8F-9637-1EBF3AE5C3B4}" srcOrd="2" destOrd="0" presId="urn:microsoft.com/office/officeart/2005/8/layout/hProcess11"/>
    <dgm:cxn modelId="{03DA4E61-C278-46F7-ABFB-6D2425328C40}" type="presParOf" srcId="{161140CA-3C60-4C35-99B0-4E1106AD656C}" destId="{A4A23641-D851-407F-9198-FC8D61A6C62F}" srcOrd="3" destOrd="0" presId="urn:microsoft.com/office/officeart/2005/8/layout/hProcess11"/>
    <dgm:cxn modelId="{5018F88C-A35E-4F29-96F4-AFE535B1440C}" type="presParOf" srcId="{161140CA-3C60-4C35-99B0-4E1106AD656C}" destId="{9062683F-3F07-4D68-81B4-8FF61061F1D7}" srcOrd="4" destOrd="0" presId="urn:microsoft.com/office/officeart/2005/8/layout/hProcess11"/>
    <dgm:cxn modelId="{91DC593D-C813-496B-96D4-8746DAF66570}" type="presParOf" srcId="{9062683F-3F07-4D68-81B4-8FF61061F1D7}" destId="{89053A0B-0E08-482F-824B-1066CB70FDB3}" srcOrd="0" destOrd="0" presId="urn:microsoft.com/office/officeart/2005/8/layout/hProcess11"/>
    <dgm:cxn modelId="{097E3FC3-BF7B-4C30-A16D-01E96EC24CEB}" type="presParOf" srcId="{9062683F-3F07-4D68-81B4-8FF61061F1D7}" destId="{F6550E5C-9FAE-4CDA-BBD2-D80DBC4774B1}" srcOrd="1" destOrd="0" presId="urn:microsoft.com/office/officeart/2005/8/layout/hProcess11"/>
    <dgm:cxn modelId="{FF144E91-5822-4AFC-A0AA-F1E1309996BB}" type="presParOf" srcId="{9062683F-3F07-4D68-81B4-8FF61061F1D7}" destId="{00A2FA51-F67F-40BE-AC3C-699C5EAFB720}" srcOrd="2" destOrd="0" presId="urn:microsoft.com/office/officeart/2005/8/layout/hProcess11"/>
    <dgm:cxn modelId="{24255397-248D-4DF4-B3DA-EA70D374C3F5}" type="presParOf" srcId="{161140CA-3C60-4C35-99B0-4E1106AD656C}" destId="{98AED025-3680-4E12-8C53-6C810889AB5D}" srcOrd="5" destOrd="0" presId="urn:microsoft.com/office/officeart/2005/8/layout/hProcess11"/>
    <dgm:cxn modelId="{FE4EE8B1-A31B-431D-9711-132850E648A3}" type="presParOf" srcId="{161140CA-3C60-4C35-99B0-4E1106AD656C}" destId="{C624F65D-C020-4C09-9D12-A7B6979B28F2}" srcOrd="6" destOrd="0" presId="urn:microsoft.com/office/officeart/2005/8/layout/hProcess11"/>
    <dgm:cxn modelId="{36FA08BF-3AB9-46E0-AE51-3E3F17E05553}" type="presParOf" srcId="{C624F65D-C020-4C09-9D12-A7B6979B28F2}" destId="{9BE2ECEE-BC91-44CE-BF97-1435475290BB}" srcOrd="0" destOrd="0" presId="urn:microsoft.com/office/officeart/2005/8/layout/hProcess11"/>
    <dgm:cxn modelId="{38A4B354-2FD8-4069-B235-BC55737182E4}" type="presParOf" srcId="{C624F65D-C020-4C09-9D12-A7B6979B28F2}" destId="{2CAAB8C8-74A0-49E0-B123-DA2B17331482}" srcOrd="1" destOrd="0" presId="urn:microsoft.com/office/officeart/2005/8/layout/hProcess11"/>
    <dgm:cxn modelId="{1788C6DD-7DB7-4059-9044-6BB38D3008D0}" type="presParOf" srcId="{C624F65D-C020-4C09-9D12-A7B6979B28F2}" destId="{8D35CB21-152F-463D-A346-2DB28B8D7F98}" srcOrd="2" destOrd="0" presId="urn:microsoft.com/office/officeart/2005/8/layout/hProcess11"/>
    <dgm:cxn modelId="{8660116D-5ACC-46C6-B768-98794268ADA8}" type="presParOf" srcId="{161140CA-3C60-4C35-99B0-4E1106AD656C}" destId="{03200B17-E189-4CE9-9C23-6C12495D2311}" srcOrd="7" destOrd="0" presId="urn:microsoft.com/office/officeart/2005/8/layout/hProcess11"/>
    <dgm:cxn modelId="{19DC98EA-D21D-44B3-B843-399503E6817A}" type="presParOf" srcId="{161140CA-3C60-4C35-99B0-4E1106AD656C}" destId="{1F795E7A-CD2D-4C22-86C9-497187CDC763}" srcOrd="8" destOrd="0" presId="urn:microsoft.com/office/officeart/2005/8/layout/hProcess11"/>
    <dgm:cxn modelId="{EFDC1F90-8CEF-45DE-981C-3F281536EDEE}" type="presParOf" srcId="{1F795E7A-CD2D-4C22-86C9-497187CDC763}" destId="{50DCD282-8639-4A2F-9A4B-D3F666F7C3FE}" srcOrd="0" destOrd="0" presId="urn:microsoft.com/office/officeart/2005/8/layout/hProcess11"/>
    <dgm:cxn modelId="{D29FF7B1-E7C7-498B-B75B-24348D4B40BD}" type="presParOf" srcId="{1F795E7A-CD2D-4C22-86C9-497187CDC763}" destId="{38D621B1-1957-41F9-9499-F37308E0BAF4}" srcOrd="1" destOrd="0" presId="urn:microsoft.com/office/officeart/2005/8/layout/hProcess11"/>
    <dgm:cxn modelId="{DA3C9DB3-4A41-4B20-8B09-774DB9D776EF}" type="presParOf" srcId="{1F795E7A-CD2D-4C22-86C9-497187CDC763}" destId="{228E664B-A8CC-4135-A1F6-CA7930970200}" srcOrd="2" destOrd="0" presId="urn:microsoft.com/office/officeart/2005/8/layout/hProcess11"/>
    <dgm:cxn modelId="{4F06CA89-42C7-4295-BC8A-682012B5B5AA}" type="presParOf" srcId="{161140CA-3C60-4C35-99B0-4E1106AD656C}" destId="{D85DB11C-2B0F-49DA-B948-CE7ACD5CC238}" srcOrd="9" destOrd="0" presId="urn:microsoft.com/office/officeart/2005/8/layout/hProcess11"/>
    <dgm:cxn modelId="{828110D1-6FAB-4EED-87F4-DB5D247711D1}" type="presParOf" srcId="{161140CA-3C60-4C35-99B0-4E1106AD656C}" destId="{3F1682D1-27C0-4DD2-847C-672028D05495}" srcOrd="10" destOrd="0" presId="urn:microsoft.com/office/officeart/2005/8/layout/hProcess11"/>
    <dgm:cxn modelId="{D6CC11D6-EA12-439B-90F7-4F315362EA1E}" type="presParOf" srcId="{3F1682D1-27C0-4DD2-847C-672028D05495}" destId="{181D9DF6-B390-4C55-B046-366602C61B4D}" srcOrd="0" destOrd="0" presId="urn:microsoft.com/office/officeart/2005/8/layout/hProcess11"/>
    <dgm:cxn modelId="{739C5CAB-63AF-4F0A-AF48-1748E41F0B22}" type="presParOf" srcId="{3F1682D1-27C0-4DD2-847C-672028D05495}" destId="{94CF1AAB-8D9F-4F23-91A0-CE7C710F883C}" srcOrd="1" destOrd="0" presId="urn:microsoft.com/office/officeart/2005/8/layout/hProcess11"/>
    <dgm:cxn modelId="{119165E0-5AEE-43AC-ADE3-E460A65F2AFE}" type="presParOf" srcId="{3F1682D1-27C0-4DD2-847C-672028D05495}" destId="{A796E766-DCA9-4B6E-BC05-0AE94AE00F1D}" srcOrd="2" destOrd="0" presId="urn:microsoft.com/office/officeart/2005/8/layout/hProcess11"/>
    <dgm:cxn modelId="{29496AB5-8C34-4F3D-AF5D-64B5E5D7D8F9}" type="presParOf" srcId="{161140CA-3C60-4C35-99B0-4E1106AD656C}" destId="{153240F1-1287-4D61-999C-05ABC4210FBB}" srcOrd="11" destOrd="0" presId="urn:microsoft.com/office/officeart/2005/8/layout/hProcess11"/>
    <dgm:cxn modelId="{A4532181-5341-4A3B-BD34-5F1115D8DD0B}" type="presParOf" srcId="{161140CA-3C60-4C35-99B0-4E1106AD656C}" destId="{E9E98AC7-C8C5-41EC-9817-CEFD1F940893}" srcOrd="12" destOrd="0" presId="urn:microsoft.com/office/officeart/2005/8/layout/hProcess11"/>
    <dgm:cxn modelId="{153C560D-6BCA-4F9E-8A15-77EBE1B267FD}" type="presParOf" srcId="{E9E98AC7-C8C5-41EC-9817-CEFD1F940893}" destId="{F4C91264-661A-4DAC-8D18-8AD71B8C40A0}" srcOrd="0" destOrd="0" presId="urn:microsoft.com/office/officeart/2005/8/layout/hProcess11"/>
    <dgm:cxn modelId="{EF6A27FC-4DBB-4457-B03B-F7E10DC0F205}" type="presParOf" srcId="{E9E98AC7-C8C5-41EC-9817-CEFD1F940893}" destId="{FD7F1491-3462-4D3B-9924-5B22F41D8F1B}" srcOrd="1" destOrd="0" presId="urn:microsoft.com/office/officeart/2005/8/layout/hProcess11"/>
    <dgm:cxn modelId="{0FBE7118-6940-40F7-AECE-67F1E575590E}" type="presParOf" srcId="{E9E98AC7-C8C5-41EC-9817-CEFD1F940893}" destId="{0683301E-0840-4462-9AAF-0A79CAC77F91}" srcOrd="2" destOrd="0" presId="urn:microsoft.com/office/officeart/2005/8/layout/hProcess11"/>
    <dgm:cxn modelId="{4CB0D556-CA87-457E-8775-B576DECF7F60}" type="presParOf" srcId="{161140CA-3C60-4C35-99B0-4E1106AD656C}" destId="{201B6102-9C2B-4AD0-AC86-7D9B2D8E4586}" srcOrd="13" destOrd="0" presId="urn:microsoft.com/office/officeart/2005/8/layout/hProcess11"/>
    <dgm:cxn modelId="{0B9A2585-5DE8-4DF4-968E-35EBF9616BEA}" type="presParOf" srcId="{161140CA-3C60-4C35-99B0-4E1106AD656C}" destId="{56639456-F503-4CD8-9021-DB7EF50F75F3}" srcOrd="14" destOrd="0" presId="urn:microsoft.com/office/officeart/2005/8/layout/hProcess11"/>
    <dgm:cxn modelId="{A41FD773-AFAE-439C-9DB2-69EA24A4DA1D}" type="presParOf" srcId="{56639456-F503-4CD8-9021-DB7EF50F75F3}" destId="{4E1506F4-18D4-4283-BE85-60BA204718F5}" srcOrd="0" destOrd="0" presId="urn:microsoft.com/office/officeart/2005/8/layout/hProcess11"/>
    <dgm:cxn modelId="{C12F250F-E49C-4D55-9F46-044F389F6527}" type="presParOf" srcId="{56639456-F503-4CD8-9021-DB7EF50F75F3}" destId="{2E5564CB-6B26-4EFC-B138-87774D775338}" srcOrd="1" destOrd="0" presId="urn:microsoft.com/office/officeart/2005/8/layout/hProcess11"/>
    <dgm:cxn modelId="{B1B0B79C-16F1-411E-8745-0885CBABA6E4}" type="presParOf" srcId="{56639456-F503-4CD8-9021-DB7EF50F75F3}" destId="{63C187A1-97F7-45E1-AC40-8A2FFF771539}"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6A32EF-AED9-4CDC-82EA-7872580678EA}"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fr-FR"/>
        </a:p>
      </dgm:t>
    </dgm:pt>
    <dgm:pt modelId="{22469F76-D9F1-4750-8AAE-CF5BD20EF3C8}">
      <dgm:prSet phldrT="[Texte]" custT="1"/>
      <dgm:spPr/>
      <dgm:t>
        <a:bodyPr/>
        <a:lstStyle/>
        <a:p>
          <a:r>
            <a:rPr lang="fr-FR" sz="3200" dirty="0" smtClean="0">
              <a:solidFill>
                <a:schemeClr val="bg1"/>
              </a:solidFill>
              <a:latin typeface="Arial" panose="020B0604020202020204" pitchFamily="34" charset="0"/>
              <a:cs typeface="Arial" panose="020B0604020202020204" pitchFamily="34" charset="0"/>
            </a:rPr>
            <a:t>Cibles</a:t>
          </a:r>
          <a:endParaRPr lang="fr-FR" sz="3200" dirty="0">
            <a:solidFill>
              <a:schemeClr val="bg1"/>
            </a:solidFill>
            <a:latin typeface="Arial" panose="020B0604020202020204" pitchFamily="34" charset="0"/>
            <a:cs typeface="Arial" panose="020B0604020202020204" pitchFamily="34" charset="0"/>
          </a:endParaRPr>
        </a:p>
      </dgm:t>
    </dgm:pt>
    <dgm:pt modelId="{4D397666-2A8C-411A-BC8F-812F2AE7AB7E}" type="parTrans" cxnId="{D8AEB7F7-E689-4145-AF47-BC0E00CAC4F7}">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2E0B92C2-F849-429A-96D8-C17E8033607A}" type="sibTrans" cxnId="{D8AEB7F7-E689-4145-AF47-BC0E00CAC4F7}">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86DB2E5B-961E-4F23-95FC-FAF6ED9273C0}">
      <dgm:prSet custT="1"/>
      <dgm:spPr/>
      <dgm:t>
        <a:bodyPr/>
        <a:lstStyle/>
        <a:p>
          <a:pPr algn="l"/>
          <a:r>
            <a:rPr lang="fr-FR" sz="2000" b="1" dirty="0" smtClean="0">
              <a:solidFill>
                <a:srgbClr val="FF0000"/>
              </a:solidFill>
              <a:latin typeface="Arial" panose="020B0604020202020204" pitchFamily="34" charset="0"/>
              <a:cs typeface="Arial" panose="020B0604020202020204" pitchFamily="34" charset="0"/>
            </a:rPr>
            <a:t>Prospect</a:t>
          </a:r>
          <a:r>
            <a:rPr lang="fr-FR" sz="2000" dirty="0" smtClean="0">
              <a:solidFill>
                <a:srgbClr val="FF0000"/>
              </a:solidFill>
              <a:latin typeface="Arial" panose="020B0604020202020204" pitchFamily="34" charset="0"/>
              <a:cs typeface="Arial" panose="020B0604020202020204" pitchFamily="34" charset="0"/>
            </a:rPr>
            <a:t> </a:t>
          </a:r>
          <a:r>
            <a:rPr lang="fr-FR" sz="2000" dirty="0" smtClean="0">
              <a:solidFill>
                <a:schemeClr val="bg1"/>
              </a:solidFill>
              <a:latin typeface="Arial" panose="020B0604020202020204" pitchFamily="34" charset="0"/>
              <a:cs typeface="Arial" panose="020B0604020202020204" pitchFamily="34" charset="0"/>
            </a:rPr>
            <a:t>: C’est un consommateur potentiel qui achète auprès de concurrents, par exemple, et que l’on peut identifier.</a:t>
          </a:r>
          <a:endParaRPr lang="fr-FR" sz="2000" dirty="0">
            <a:solidFill>
              <a:schemeClr val="bg1"/>
            </a:solidFill>
            <a:latin typeface="Arial" panose="020B0604020202020204" pitchFamily="34" charset="0"/>
            <a:cs typeface="Arial" panose="020B0604020202020204" pitchFamily="34" charset="0"/>
          </a:endParaRPr>
        </a:p>
      </dgm:t>
    </dgm:pt>
    <dgm:pt modelId="{132F14D1-0C7D-4503-8F9E-4AB62DFE130F}" type="parTrans" cxnId="{FECAF342-A740-43F7-AE40-EABC79CE829E}">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A20FED4A-D8EF-43A9-9EC9-59D0B0D312CA}" type="sibTrans" cxnId="{FECAF342-A740-43F7-AE40-EABC79CE829E}">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27847696-B91B-4CD9-B2C5-E35B385A3B91}">
      <dgm:prSet custT="1"/>
      <dgm:spPr/>
      <dgm:t>
        <a:bodyPr/>
        <a:lstStyle/>
        <a:p>
          <a:pPr algn="l"/>
          <a:r>
            <a:rPr lang="fr-FR" sz="2000" b="1" dirty="0" smtClean="0">
              <a:solidFill>
                <a:srgbClr val="FF0000"/>
              </a:solidFill>
              <a:latin typeface="Arial" panose="020B0604020202020204" pitchFamily="34" charset="0"/>
              <a:cs typeface="Arial" panose="020B0604020202020204" pitchFamily="34" charset="0"/>
            </a:rPr>
            <a:t>Client</a:t>
          </a:r>
          <a:r>
            <a:rPr lang="fr-FR" sz="2000" dirty="0" smtClean="0">
              <a:solidFill>
                <a:srgbClr val="FF0000"/>
              </a:solidFill>
              <a:latin typeface="Arial" panose="020B0604020202020204" pitchFamily="34" charset="0"/>
              <a:cs typeface="Arial" panose="020B0604020202020204" pitchFamily="34" charset="0"/>
            </a:rPr>
            <a:t> </a:t>
          </a:r>
          <a:r>
            <a:rPr lang="fr-FR" sz="2000" dirty="0" smtClean="0">
              <a:solidFill>
                <a:schemeClr val="bg1"/>
              </a:solidFill>
              <a:latin typeface="Arial" panose="020B0604020202020204" pitchFamily="34" charset="0"/>
              <a:cs typeface="Arial" panose="020B0604020202020204" pitchFamily="34" charset="0"/>
            </a:rPr>
            <a:t>: C’est un consommateur réel qui a déjà acheté nos produits ou services.</a:t>
          </a:r>
          <a:endParaRPr lang="fr-FR" sz="2000" dirty="0">
            <a:solidFill>
              <a:schemeClr val="bg1"/>
            </a:solidFill>
            <a:latin typeface="Arial" panose="020B0604020202020204" pitchFamily="34" charset="0"/>
            <a:cs typeface="Arial" panose="020B0604020202020204" pitchFamily="34" charset="0"/>
          </a:endParaRPr>
        </a:p>
      </dgm:t>
    </dgm:pt>
    <dgm:pt modelId="{892B6921-99F4-47A0-989A-C8D84FB84D09}" type="parTrans" cxnId="{5B763CE3-9699-4591-94F0-61A67B34806C}">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7FCDDD38-7104-4ED8-B764-963E791C9753}" type="sibTrans" cxnId="{5B763CE3-9699-4591-94F0-61A67B34806C}">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36D459FB-2A0B-41F8-A186-08F993EDD148}">
      <dgm:prSet phldrT="[Texte]" custT="1"/>
      <dgm:spPr/>
      <dgm:t>
        <a:bodyPr/>
        <a:lstStyle/>
        <a:p>
          <a:pPr algn="l"/>
          <a:r>
            <a:rPr lang="fr-FR" sz="2000" b="1" dirty="0" smtClean="0">
              <a:solidFill>
                <a:srgbClr val="FF0000"/>
              </a:solidFill>
              <a:latin typeface="Arial" panose="020B0604020202020204" pitchFamily="34" charset="0"/>
              <a:cs typeface="Arial" panose="020B0604020202020204" pitchFamily="34" charset="0"/>
            </a:rPr>
            <a:t>Suspect</a:t>
          </a:r>
          <a:r>
            <a:rPr lang="fr-FR" sz="2000" dirty="0" smtClean="0">
              <a:solidFill>
                <a:srgbClr val="FF0000"/>
              </a:solidFill>
              <a:latin typeface="Arial" panose="020B0604020202020204" pitchFamily="34" charset="0"/>
              <a:cs typeface="Arial" panose="020B0604020202020204" pitchFamily="34" charset="0"/>
            </a:rPr>
            <a:t> </a:t>
          </a:r>
          <a:r>
            <a:rPr lang="fr-FR" sz="2000" dirty="0" smtClean="0">
              <a:solidFill>
                <a:schemeClr val="bg1"/>
              </a:solidFill>
              <a:latin typeface="Arial" panose="020B0604020202020204" pitchFamily="34" charset="0"/>
              <a:cs typeface="Arial" panose="020B0604020202020204" pitchFamily="34" charset="0"/>
            </a:rPr>
            <a:t>: C’est un consommateur relatif qui peut être intéressé par notre offre mais que l’on n’identifie pas.</a:t>
          </a:r>
          <a:endParaRPr lang="fr-FR" sz="2000" dirty="0">
            <a:solidFill>
              <a:schemeClr val="bg1"/>
            </a:solidFill>
            <a:latin typeface="Arial" panose="020B0604020202020204" pitchFamily="34" charset="0"/>
            <a:cs typeface="Arial" panose="020B0604020202020204" pitchFamily="34" charset="0"/>
          </a:endParaRPr>
        </a:p>
      </dgm:t>
    </dgm:pt>
    <dgm:pt modelId="{EEA4417E-EFB9-4D37-A427-E2841DDE2736}" type="parTrans" cxnId="{133D227D-6E31-4795-B987-A2F03F05DCCE}">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6E74F000-765F-46C6-B3C2-B9DFF00A5200}" type="sibTrans" cxnId="{133D227D-6E31-4795-B987-A2F03F05DCCE}">
      <dgm:prSet/>
      <dgm:spPr/>
      <dgm:t>
        <a:bodyPr/>
        <a:lstStyle/>
        <a:p>
          <a:endParaRPr lang="fr-FR">
            <a:solidFill>
              <a:schemeClr val="bg1"/>
            </a:solidFill>
            <a:latin typeface="Arial" panose="020B0604020202020204" pitchFamily="34" charset="0"/>
            <a:cs typeface="Arial" panose="020B0604020202020204" pitchFamily="34" charset="0"/>
          </a:endParaRPr>
        </a:p>
      </dgm:t>
    </dgm:pt>
    <dgm:pt modelId="{A49CFFAC-D0F3-42FD-8502-7BBF9F604303}" type="pres">
      <dgm:prSet presAssocID="{866A32EF-AED9-4CDC-82EA-7872580678EA}" presName="diagram" presStyleCnt="0">
        <dgm:presLayoutVars>
          <dgm:chPref val="1"/>
          <dgm:dir/>
          <dgm:animOne val="branch"/>
          <dgm:animLvl val="lvl"/>
          <dgm:resizeHandles val="exact"/>
        </dgm:presLayoutVars>
      </dgm:prSet>
      <dgm:spPr/>
      <dgm:t>
        <a:bodyPr/>
        <a:lstStyle/>
        <a:p>
          <a:endParaRPr lang="fr-FR"/>
        </a:p>
      </dgm:t>
    </dgm:pt>
    <dgm:pt modelId="{AEE7FB98-252F-468B-9B0C-F67F1F5FB1B3}" type="pres">
      <dgm:prSet presAssocID="{22469F76-D9F1-4750-8AAE-CF5BD20EF3C8}" presName="root1" presStyleCnt="0"/>
      <dgm:spPr/>
    </dgm:pt>
    <dgm:pt modelId="{5138D7AF-D22E-4DB1-B8D1-B0A4E5AF44BA}" type="pres">
      <dgm:prSet presAssocID="{22469F76-D9F1-4750-8AAE-CF5BD20EF3C8}" presName="LevelOneTextNode" presStyleLbl="node0" presStyleIdx="0" presStyleCnt="1">
        <dgm:presLayoutVars>
          <dgm:chPref val="3"/>
        </dgm:presLayoutVars>
      </dgm:prSet>
      <dgm:spPr/>
      <dgm:t>
        <a:bodyPr/>
        <a:lstStyle/>
        <a:p>
          <a:endParaRPr lang="fr-FR"/>
        </a:p>
      </dgm:t>
    </dgm:pt>
    <dgm:pt modelId="{19FB7EA0-A6A4-461D-AD25-F382DF8F565B}" type="pres">
      <dgm:prSet presAssocID="{22469F76-D9F1-4750-8AAE-CF5BD20EF3C8}" presName="level2hierChild" presStyleCnt="0"/>
      <dgm:spPr/>
    </dgm:pt>
    <dgm:pt modelId="{EA4DD27C-E5FD-496E-B819-C68CD27E90AA}" type="pres">
      <dgm:prSet presAssocID="{EEA4417E-EFB9-4D37-A427-E2841DDE2736}" presName="conn2-1" presStyleLbl="parChTrans1D2" presStyleIdx="0" presStyleCnt="3"/>
      <dgm:spPr/>
      <dgm:t>
        <a:bodyPr/>
        <a:lstStyle/>
        <a:p>
          <a:endParaRPr lang="fr-FR"/>
        </a:p>
      </dgm:t>
    </dgm:pt>
    <dgm:pt modelId="{B81FE15A-C927-4693-AF8B-184919386E34}" type="pres">
      <dgm:prSet presAssocID="{EEA4417E-EFB9-4D37-A427-E2841DDE2736}" presName="connTx" presStyleLbl="parChTrans1D2" presStyleIdx="0" presStyleCnt="3"/>
      <dgm:spPr/>
      <dgm:t>
        <a:bodyPr/>
        <a:lstStyle/>
        <a:p>
          <a:endParaRPr lang="fr-FR"/>
        </a:p>
      </dgm:t>
    </dgm:pt>
    <dgm:pt modelId="{E4A909AE-3B4C-4271-8A51-304D349F2D5D}" type="pres">
      <dgm:prSet presAssocID="{36D459FB-2A0B-41F8-A186-08F993EDD148}" presName="root2" presStyleCnt="0"/>
      <dgm:spPr/>
    </dgm:pt>
    <dgm:pt modelId="{4A4B4DAE-225C-49CB-BA23-4E7859A27FF6}" type="pres">
      <dgm:prSet presAssocID="{36D459FB-2A0B-41F8-A186-08F993EDD148}" presName="LevelTwoTextNode" presStyleLbl="node2" presStyleIdx="0" presStyleCnt="3" custScaleX="522884">
        <dgm:presLayoutVars>
          <dgm:chPref val="3"/>
        </dgm:presLayoutVars>
      </dgm:prSet>
      <dgm:spPr/>
      <dgm:t>
        <a:bodyPr/>
        <a:lstStyle/>
        <a:p>
          <a:endParaRPr lang="fr-FR"/>
        </a:p>
      </dgm:t>
    </dgm:pt>
    <dgm:pt modelId="{772431B6-8C64-41C6-B85B-FCCC730026D0}" type="pres">
      <dgm:prSet presAssocID="{36D459FB-2A0B-41F8-A186-08F993EDD148}" presName="level3hierChild" presStyleCnt="0"/>
      <dgm:spPr/>
    </dgm:pt>
    <dgm:pt modelId="{46866DB4-C421-450F-9037-96B701A55DA2}" type="pres">
      <dgm:prSet presAssocID="{132F14D1-0C7D-4503-8F9E-4AB62DFE130F}" presName="conn2-1" presStyleLbl="parChTrans1D2" presStyleIdx="1" presStyleCnt="3"/>
      <dgm:spPr/>
      <dgm:t>
        <a:bodyPr/>
        <a:lstStyle/>
        <a:p>
          <a:endParaRPr lang="fr-FR"/>
        </a:p>
      </dgm:t>
    </dgm:pt>
    <dgm:pt modelId="{E779D3F0-5694-4D51-A935-1A9B90F8E15D}" type="pres">
      <dgm:prSet presAssocID="{132F14D1-0C7D-4503-8F9E-4AB62DFE130F}" presName="connTx" presStyleLbl="parChTrans1D2" presStyleIdx="1" presStyleCnt="3"/>
      <dgm:spPr/>
      <dgm:t>
        <a:bodyPr/>
        <a:lstStyle/>
        <a:p>
          <a:endParaRPr lang="fr-FR"/>
        </a:p>
      </dgm:t>
    </dgm:pt>
    <dgm:pt modelId="{EA6B1E34-7D58-4D3D-B417-908B1B428F2F}" type="pres">
      <dgm:prSet presAssocID="{86DB2E5B-961E-4F23-95FC-FAF6ED9273C0}" presName="root2" presStyleCnt="0"/>
      <dgm:spPr/>
    </dgm:pt>
    <dgm:pt modelId="{A4A23725-81D6-4EF3-A85F-6465A0DFB62A}" type="pres">
      <dgm:prSet presAssocID="{86DB2E5B-961E-4F23-95FC-FAF6ED9273C0}" presName="LevelTwoTextNode" presStyleLbl="node2" presStyleIdx="1" presStyleCnt="3" custScaleX="522884">
        <dgm:presLayoutVars>
          <dgm:chPref val="3"/>
        </dgm:presLayoutVars>
      </dgm:prSet>
      <dgm:spPr/>
      <dgm:t>
        <a:bodyPr/>
        <a:lstStyle/>
        <a:p>
          <a:endParaRPr lang="fr-FR"/>
        </a:p>
      </dgm:t>
    </dgm:pt>
    <dgm:pt modelId="{F65A3D93-74D3-47F2-8B0E-6FFF39CB614B}" type="pres">
      <dgm:prSet presAssocID="{86DB2E5B-961E-4F23-95FC-FAF6ED9273C0}" presName="level3hierChild" presStyleCnt="0"/>
      <dgm:spPr/>
    </dgm:pt>
    <dgm:pt modelId="{4ECB9BB1-F23A-466F-B80E-4953335157DE}" type="pres">
      <dgm:prSet presAssocID="{892B6921-99F4-47A0-989A-C8D84FB84D09}" presName="conn2-1" presStyleLbl="parChTrans1D2" presStyleIdx="2" presStyleCnt="3"/>
      <dgm:spPr/>
      <dgm:t>
        <a:bodyPr/>
        <a:lstStyle/>
        <a:p>
          <a:endParaRPr lang="fr-FR"/>
        </a:p>
      </dgm:t>
    </dgm:pt>
    <dgm:pt modelId="{210E678E-AFE0-451D-9409-29C6384A1CFC}" type="pres">
      <dgm:prSet presAssocID="{892B6921-99F4-47A0-989A-C8D84FB84D09}" presName="connTx" presStyleLbl="parChTrans1D2" presStyleIdx="2" presStyleCnt="3"/>
      <dgm:spPr/>
      <dgm:t>
        <a:bodyPr/>
        <a:lstStyle/>
        <a:p>
          <a:endParaRPr lang="fr-FR"/>
        </a:p>
      </dgm:t>
    </dgm:pt>
    <dgm:pt modelId="{7534543A-9B49-4B6A-A3B7-8705D230B98A}" type="pres">
      <dgm:prSet presAssocID="{27847696-B91B-4CD9-B2C5-E35B385A3B91}" presName="root2" presStyleCnt="0"/>
      <dgm:spPr/>
    </dgm:pt>
    <dgm:pt modelId="{D80ADE83-3D17-4C10-8D92-933A5648EFCA}" type="pres">
      <dgm:prSet presAssocID="{27847696-B91B-4CD9-B2C5-E35B385A3B91}" presName="LevelTwoTextNode" presStyleLbl="node2" presStyleIdx="2" presStyleCnt="3" custScaleX="522884">
        <dgm:presLayoutVars>
          <dgm:chPref val="3"/>
        </dgm:presLayoutVars>
      </dgm:prSet>
      <dgm:spPr/>
      <dgm:t>
        <a:bodyPr/>
        <a:lstStyle/>
        <a:p>
          <a:endParaRPr lang="fr-FR"/>
        </a:p>
      </dgm:t>
    </dgm:pt>
    <dgm:pt modelId="{9B03870B-93A7-453A-9833-31C43222600F}" type="pres">
      <dgm:prSet presAssocID="{27847696-B91B-4CD9-B2C5-E35B385A3B91}" presName="level3hierChild" presStyleCnt="0"/>
      <dgm:spPr/>
    </dgm:pt>
  </dgm:ptLst>
  <dgm:cxnLst>
    <dgm:cxn modelId="{6B01B58B-4C87-4899-9908-CB83F69336E4}" type="presOf" srcId="{132F14D1-0C7D-4503-8F9E-4AB62DFE130F}" destId="{E779D3F0-5694-4D51-A935-1A9B90F8E15D}" srcOrd="1" destOrd="0" presId="urn:microsoft.com/office/officeart/2005/8/layout/hierarchy2"/>
    <dgm:cxn modelId="{C00B39EB-6FD8-4F48-8A09-40D65D3D44C3}" type="presOf" srcId="{892B6921-99F4-47A0-989A-C8D84FB84D09}" destId="{210E678E-AFE0-451D-9409-29C6384A1CFC}" srcOrd="1" destOrd="0" presId="urn:microsoft.com/office/officeart/2005/8/layout/hierarchy2"/>
    <dgm:cxn modelId="{49A4110C-FE6D-4230-868F-8207EC60B445}" type="presOf" srcId="{EEA4417E-EFB9-4D37-A427-E2841DDE2736}" destId="{EA4DD27C-E5FD-496E-B819-C68CD27E90AA}" srcOrd="0" destOrd="0" presId="urn:microsoft.com/office/officeart/2005/8/layout/hierarchy2"/>
    <dgm:cxn modelId="{D8AEB7F7-E689-4145-AF47-BC0E00CAC4F7}" srcId="{866A32EF-AED9-4CDC-82EA-7872580678EA}" destId="{22469F76-D9F1-4750-8AAE-CF5BD20EF3C8}" srcOrd="0" destOrd="0" parTransId="{4D397666-2A8C-411A-BC8F-812F2AE7AB7E}" sibTransId="{2E0B92C2-F849-429A-96D8-C17E8033607A}"/>
    <dgm:cxn modelId="{528A44D0-BC90-43B4-A1B2-33DD68F300BC}" type="presOf" srcId="{EEA4417E-EFB9-4D37-A427-E2841DDE2736}" destId="{B81FE15A-C927-4693-AF8B-184919386E34}" srcOrd="1" destOrd="0" presId="urn:microsoft.com/office/officeart/2005/8/layout/hierarchy2"/>
    <dgm:cxn modelId="{ABDE26E5-4C8D-4240-82D9-776593EEFD5B}" type="presOf" srcId="{36D459FB-2A0B-41F8-A186-08F993EDD148}" destId="{4A4B4DAE-225C-49CB-BA23-4E7859A27FF6}" srcOrd="0" destOrd="0" presId="urn:microsoft.com/office/officeart/2005/8/layout/hierarchy2"/>
    <dgm:cxn modelId="{133D227D-6E31-4795-B987-A2F03F05DCCE}" srcId="{22469F76-D9F1-4750-8AAE-CF5BD20EF3C8}" destId="{36D459FB-2A0B-41F8-A186-08F993EDD148}" srcOrd="0" destOrd="0" parTransId="{EEA4417E-EFB9-4D37-A427-E2841DDE2736}" sibTransId="{6E74F000-765F-46C6-B3C2-B9DFF00A5200}"/>
    <dgm:cxn modelId="{48B5F008-68A2-4B2B-804D-EF54A85D2F0A}" type="presOf" srcId="{22469F76-D9F1-4750-8AAE-CF5BD20EF3C8}" destId="{5138D7AF-D22E-4DB1-B8D1-B0A4E5AF44BA}" srcOrd="0" destOrd="0" presId="urn:microsoft.com/office/officeart/2005/8/layout/hierarchy2"/>
    <dgm:cxn modelId="{5B763CE3-9699-4591-94F0-61A67B34806C}" srcId="{22469F76-D9F1-4750-8AAE-CF5BD20EF3C8}" destId="{27847696-B91B-4CD9-B2C5-E35B385A3B91}" srcOrd="2" destOrd="0" parTransId="{892B6921-99F4-47A0-989A-C8D84FB84D09}" sibTransId="{7FCDDD38-7104-4ED8-B764-963E791C9753}"/>
    <dgm:cxn modelId="{E41D27B1-4E6F-4181-B0C8-1CFDD5A807F9}" type="presOf" srcId="{892B6921-99F4-47A0-989A-C8D84FB84D09}" destId="{4ECB9BB1-F23A-466F-B80E-4953335157DE}" srcOrd="0" destOrd="0" presId="urn:microsoft.com/office/officeart/2005/8/layout/hierarchy2"/>
    <dgm:cxn modelId="{C6712FB7-2177-4BC4-9CF9-A4F26F5C6BDC}" type="presOf" srcId="{866A32EF-AED9-4CDC-82EA-7872580678EA}" destId="{A49CFFAC-D0F3-42FD-8502-7BBF9F604303}" srcOrd="0" destOrd="0" presId="urn:microsoft.com/office/officeart/2005/8/layout/hierarchy2"/>
    <dgm:cxn modelId="{FEED743A-C29A-410D-A018-A3B9BCDAC20E}" type="presOf" srcId="{27847696-B91B-4CD9-B2C5-E35B385A3B91}" destId="{D80ADE83-3D17-4C10-8D92-933A5648EFCA}" srcOrd="0" destOrd="0" presId="urn:microsoft.com/office/officeart/2005/8/layout/hierarchy2"/>
    <dgm:cxn modelId="{FECAF342-A740-43F7-AE40-EABC79CE829E}" srcId="{22469F76-D9F1-4750-8AAE-CF5BD20EF3C8}" destId="{86DB2E5B-961E-4F23-95FC-FAF6ED9273C0}" srcOrd="1" destOrd="0" parTransId="{132F14D1-0C7D-4503-8F9E-4AB62DFE130F}" sibTransId="{A20FED4A-D8EF-43A9-9EC9-59D0B0D312CA}"/>
    <dgm:cxn modelId="{FF27AEF7-B85C-4E80-B40B-C8AA00899621}" type="presOf" srcId="{132F14D1-0C7D-4503-8F9E-4AB62DFE130F}" destId="{46866DB4-C421-450F-9037-96B701A55DA2}" srcOrd="0" destOrd="0" presId="urn:microsoft.com/office/officeart/2005/8/layout/hierarchy2"/>
    <dgm:cxn modelId="{EA4880CC-53E1-4036-A0C9-FAD2C7828798}" type="presOf" srcId="{86DB2E5B-961E-4F23-95FC-FAF6ED9273C0}" destId="{A4A23725-81D6-4EF3-A85F-6465A0DFB62A}" srcOrd="0" destOrd="0" presId="urn:microsoft.com/office/officeart/2005/8/layout/hierarchy2"/>
    <dgm:cxn modelId="{EFD746F0-A2EF-417E-BBA8-2E6B83FB423E}" type="presParOf" srcId="{A49CFFAC-D0F3-42FD-8502-7BBF9F604303}" destId="{AEE7FB98-252F-468B-9B0C-F67F1F5FB1B3}" srcOrd="0" destOrd="0" presId="urn:microsoft.com/office/officeart/2005/8/layout/hierarchy2"/>
    <dgm:cxn modelId="{7A99DD4B-6169-4D99-B34F-5813B648E3F9}" type="presParOf" srcId="{AEE7FB98-252F-468B-9B0C-F67F1F5FB1B3}" destId="{5138D7AF-D22E-4DB1-B8D1-B0A4E5AF44BA}" srcOrd="0" destOrd="0" presId="urn:microsoft.com/office/officeart/2005/8/layout/hierarchy2"/>
    <dgm:cxn modelId="{480D0E2C-508F-478A-8121-ED7733FFE0FF}" type="presParOf" srcId="{AEE7FB98-252F-468B-9B0C-F67F1F5FB1B3}" destId="{19FB7EA0-A6A4-461D-AD25-F382DF8F565B}" srcOrd="1" destOrd="0" presId="urn:microsoft.com/office/officeart/2005/8/layout/hierarchy2"/>
    <dgm:cxn modelId="{85F3866F-7FD4-4191-93A3-4E60A8B4A2D3}" type="presParOf" srcId="{19FB7EA0-A6A4-461D-AD25-F382DF8F565B}" destId="{EA4DD27C-E5FD-496E-B819-C68CD27E90AA}" srcOrd="0" destOrd="0" presId="urn:microsoft.com/office/officeart/2005/8/layout/hierarchy2"/>
    <dgm:cxn modelId="{B667E75C-98F1-4F06-A569-8F026AC9D61E}" type="presParOf" srcId="{EA4DD27C-E5FD-496E-B819-C68CD27E90AA}" destId="{B81FE15A-C927-4693-AF8B-184919386E34}" srcOrd="0" destOrd="0" presId="urn:microsoft.com/office/officeart/2005/8/layout/hierarchy2"/>
    <dgm:cxn modelId="{695FBA6C-F8BA-4AF0-8951-8D7B184536D5}" type="presParOf" srcId="{19FB7EA0-A6A4-461D-AD25-F382DF8F565B}" destId="{E4A909AE-3B4C-4271-8A51-304D349F2D5D}" srcOrd="1" destOrd="0" presId="urn:microsoft.com/office/officeart/2005/8/layout/hierarchy2"/>
    <dgm:cxn modelId="{2D3C4B88-7688-469E-A17F-8F8EFF26FF56}" type="presParOf" srcId="{E4A909AE-3B4C-4271-8A51-304D349F2D5D}" destId="{4A4B4DAE-225C-49CB-BA23-4E7859A27FF6}" srcOrd="0" destOrd="0" presId="urn:microsoft.com/office/officeart/2005/8/layout/hierarchy2"/>
    <dgm:cxn modelId="{CB4C8539-6AA2-4C23-B0DD-77490974D946}" type="presParOf" srcId="{E4A909AE-3B4C-4271-8A51-304D349F2D5D}" destId="{772431B6-8C64-41C6-B85B-FCCC730026D0}" srcOrd="1" destOrd="0" presId="urn:microsoft.com/office/officeart/2005/8/layout/hierarchy2"/>
    <dgm:cxn modelId="{778A047D-2A46-461D-B892-07AD1E7BF476}" type="presParOf" srcId="{19FB7EA0-A6A4-461D-AD25-F382DF8F565B}" destId="{46866DB4-C421-450F-9037-96B701A55DA2}" srcOrd="2" destOrd="0" presId="urn:microsoft.com/office/officeart/2005/8/layout/hierarchy2"/>
    <dgm:cxn modelId="{0ADE1DCB-7D84-4F46-9347-467647C742E5}" type="presParOf" srcId="{46866DB4-C421-450F-9037-96B701A55DA2}" destId="{E779D3F0-5694-4D51-A935-1A9B90F8E15D}" srcOrd="0" destOrd="0" presId="urn:microsoft.com/office/officeart/2005/8/layout/hierarchy2"/>
    <dgm:cxn modelId="{7FB8D396-080C-4619-8091-E9D964F20488}" type="presParOf" srcId="{19FB7EA0-A6A4-461D-AD25-F382DF8F565B}" destId="{EA6B1E34-7D58-4D3D-B417-908B1B428F2F}" srcOrd="3" destOrd="0" presId="urn:microsoft.com/office/officeart/2005/8/layout/hierarchy2"/>
    <dgm:cxn modelId="{E34DAC59-431C-4050-A26E-89382CA81564}" type="presParOf" srcId="{EA6B1E34-7D58-4D3D-B417-908B1B428F2F}" destId="{A4A23725-81D6-4EF3-A85F-6465A0DFB62A}" srcOrd="0" destOrd="0" presId="urn:microsoft.com/office/officeart/2005/8/layout/hierarchy2"/>
    <dgm:cxn modelId="{C042D574-7F65-45F0-93A0-44F8AC28C456}" type="presParOf" srcId="{EA6B1E34-7D58-4D3D-B417-908B1B428F2F}" destId="{F65A3D93-74D3-47F2-8B0E-6FFF39CB614B}" srcOrd="1" destOrd="0" presId="urn:microsoft.com/office/officeart/2005/8/layout/hierarchy2"/>
    <dgm:cxn modelId="{5A503F30-B896-4D88-BA9D-B289531F7B89}" type="presParOf" srcId="{19FB7EA0-A6A4-461D-AD25-F382DF8F565B}" destId="{4ECB9BB1-F23A-466F-B80E-4953335157DE}" srcOrd="4" destOrd="0" presId="urn:microsoft.com/office/officeart/2005/8/layout/hierarchy2"/>
    <dgm:cxn modelId="{47EC5843-8F58-418E-A0AE-D775C21F0D27}" type="presParOf" srcId="{4ECB9BB1-F23A-466F-B80E-4953335157DE}" destId="{210E678E-AFE0-451D-9409-29C6384A1CFC}" srcOrd="0" destOrd="0" presId="urn:microsoft.com/office/officeart/2005/8/layout/hierarchy2"/>
    <dgm:cxn modelId="{16C1ACBC-AC56-4C2B-A0BE-97445C85D58F}" type="presParOf" srcId="{19FB7EA0-A6A4-461D-AD25-F382DF8F565B}" destId="{7534543A-9B49-4B6A-A3B7-8705D230B98A}" srcOrd="5" destOrd="0" presId="urn:microsoft.com/office/officeart/2005/8/layout/hierarchy2"/>
    <dgm:cxn modelId="{09B767C5-EDD1-4522-B9B4-30DAAEA6F7A0}" type="presParOf" srcId="{7534543A-9B49-4B6A-A3B7-8705D230B98A}" destId="{D80ADE83-3D17-4C10-8D92-933A5648EFCA}" srcOrd="0" destOrd="0" presId="urn:microsoft.com/office/officeart/2005/8/layout/hierarchy2"/>
    <dgm:cxn modelId="{C615AB0A-2969-4391-AEE6-DC569226D650}" type="presParOf" srcId="{7534543A-9B49-4B6A-A3B7-8705D230B98A}" destId="{9B03870B-93A7-453A-9833-31C43222600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37CF2-171E-4104-AF37-BCC1343C310F}">
      <dsp:nvSpPr>
        <dsp:cNvPr id="0" name=""/>
        <dsp:cNvSpPr/>
      </dsp:nvSpPr>
      <dsp:spPr>
        <a:xfrm>
          <a:off x="0" y="906780"/>
          <a:ext cx="11768667" cy="1209040"/>
        </a:xfrm>
        <a:prstGeom prst="notched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E1D122-562F-463C-B53A-A1A67D58FBA5}">
      <dsp:nvSpPr>
        <dsp:cNvPr id="0" name=""/>
        <dsp:cNvSpPr/>
      </dsp:nvSpPr>
      <dsp:spPr>
        <a:xfrm>
          <a:off x="376" y="0"/>
          <a:ext cx="1374697" cy="120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fr-FR" sz="2000" b="1" kern="1200">
              <a:latin typeface="Arial Narrow" panose="020B0606020202030204" pitchFamily="34" charset="0"/>
            </a:rPr>
            <a:t>1  Préciser les objectifs</a:t>
          </a:r>
        </a:p>
      </dsp:txBody>
      <dsp:txXfrm>
        <a:off x="376" y="0"/>
        <a:ext cx="1374697" cy="1209040"/>
      </dsp:txXfrm>
    </dsp:sp>
    <dsp:sp modelId="{5447ABDA-0AD6-4E7B-B770-C198EF0F92ED}">
      <dsp:nvSpPr>
        <dsp:cNvPr id="0" name=""/>
        <dsp:cNvSpPr/>
      </dsp:nvSpPr>
      <dsp:spPr>
        <a:xfrm>
          <a:off x="536595" y="1360170"/>
          <a:ext cx="302260" cy="302260"/>
        </a:xfrm>
        <a:prstGeom prst="ellipse">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B0AB9B-0A9B-4F73-87B6-CE793DCFD9C4}">
      <dsp:nvSpPr>
        <dsp:cNvPr id="0" name=""/>
        <dsp:cNvSpPr/>
      </dsp:nvSpPr>
      <dsp:spPr>
        <a:xfrm>
          <a:off x="1400221" y="1813560"/>
          <a:ext cx="1215949" cy="120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fr-FR" sz="2000" b="1" kern="1200" dirty="0">
              <a:latin typeface="Arial Narrow" panose="020B0606020202030204" pitchFamily="34" charset="0"/>
            </a:rPr>
            <a:t>2  Identifier la cible  </a:t>
          </a:r>
        </a:p>
      </dsp:txBody>
      <dsp:txXfrm>
        <a:off x="1400221" y="1813560"/>
        <a:ext cx="1215949" cy="1209040"/>
      </dsp:txXfrm>
    </dsp:sp>
    <dsp:sp modelId="{3177849C-2F4A-42D0-ACD8-9F1D116EEA70}">
      <dsp:nvSpPr>
        <dsp:cNvPr id="0" name=""/>
        <dsp:cNvSpPr/>
      </dsp:nvSpPr>
      <dsp:spPr>
        <a:xfrm>
          <a:off x="1857066" y="1360170"/>
          <a:ext cx="302260" cy="302260"/>
        </a:xfrm>
        <a:prstGeom prst="ellipse">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053A0B-0E08-482F-824B-1066CB70FDB3}">
      <dsp:nvSpPr>
        <dsp:cNvPr id="0" name=""/>
        <dsp:cNvSpPr/>
      </dsp:nvSpPr>
      <dsp:spPr>
        <a:xfrm>
          <a:off x="2641319" y="0"/>
          <a:ext cx="1480665" cy="120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fr-FR" sz="2000" b="1" kern="1200" dirty="0">
              <a:latin typeface="Arial Narrow" panose="020B0606020202030204" pitchFamily="34" charset="0"/>
            </a:rPr>
            <a:t>3  Définir la méthode de prospection</a:t>
          </a:r>
        </a:p>
      </dsp:txBody>
      <dsp:txXfrm>
        <a:off x="2641319" y="0"/>
        <a:ext cx="1480665" cy="1209040"/>
      </dsp:txXfrm>
    </dsp:sp>
    <dsp:sp modelId="{F6550E5C-9FAE-4CDA-BBD2-D80DBC4774B1}">
      <dsp:nvSpPr>
        <dsp:cNvPr id="0" name=""/>
        <dsp:cNvSpPr/>
      </dsp:nvSpPr>
      <dsp:spPr>
        <a:xfrm>
          <a:off x="3230522" y="1360170"/>
          <a:ext cx="302260" cy="302260"/>
        </a:xfrm>
        <a:prstGeom prst="ellipse">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E2ECEE-BC91-44CE-BF97-1435475290BB}">
      <dsp:nvSpPr>
        <dsp:cNvPr id="0" name=""/>
        <dsp:cNvSpPr/>
      </dsp:nvSpPr>
      <dsp:spPr>
        <a:xfrm>
          <a:off x="4147132" y="1813560"/>
          <a:ext cx="1339465" cy="120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fr-FR" sz="2000" b="1" kern="1200">
              <a:latin typeface="Arial Narrow" panose="020B0606020202030204" pitchFamily="34" charset="0"/>
            </a:rPr>
            <a:t>4  Constituer un fichier prospects</a:t>
          </a:r>
        </a:p>
      </dsp:txBody>
      <dsp:txXfrm>
        <a:off x="4147132" y="1813560"/>
        <a:ext cx="1339465" cy="1209040"/>
      </dsp:txXfrm>
    </dsp:sp>
    <dsp:sp modelId="{2CAAB8C8-74A0-49E0-B123-DA2B17331482}">
      <dsp:nvSpPr>
        <dsp:cNvPr id="0" name=""/>
        <dsp:cNvSpPr/>
      </dsp:nvSpPr>
      <dsp:spPr>
        <a:xfrm>
          <a:off x="4665735" y="1360170"/>
          <a:ext cx="302260" cy="302260"/>
        </a:xfrm>
        <a:prstGeom prst="ellipse">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DCD282-8639-4A2F-9A4B-D3F666F7C3FE}">
      <dsp:nvSpPr>
        <dsp:cNvPr id="0" name=""/>
        <dsp:cNvSpPr/>
      </dsp:nvSpPr>
      <dsp:spPr>
        <a:xfrm>
          <a:off x="5511745" y="0"/>
          <a:ext cx="1357828" cy="120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fr-FR" sz="2000" b="1" kern="1200">
              <a:latin typeface="Arial Narrow" panose="020B0606020202030204" pitchFamily="34" charset="0"/>
            </a:rPr>
            <a:t>5  Concevoir le message</a:t>
          </a:r>
        </a:p>
      </dsp:txBody>
      <dsp:txXfrm>
        <a:off x="5511745" y="0"/>
        <a:ext cx="1357828" cy="1209040"/>
      </dsp:txXfrm>
    </dsp:sp>
    <dsp:sp modelId="{38D621B1-1957-41F9-9499-F37308E0BAF4}">
      <dsp:nvSpPr>
        <dsp:cNvPr id="0" name=""/>
        <dsp:cNvSpPr/>
      </dsp:nvSpPr>
      <dsp:spPr>
        <a:xfrm>
          <a:off x="6039530" y="1360170"/>
          <a:ext cx="302260" cy="302260"/>
        </a:xfrm>
        <a:prstGeom prst="ellipse">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1D9DF6-B390-4C55-B046-366602C61B4D}">
      <dsp:nvSpPr>
        <dsp:cNvPr id="0" name=""/>
        <dsp:cNvSpPr/>
      </dsp:nvSpPr>
      <dsp:spPr>
        <a:xfrm>
          <a:off x="6894722" y="1813560"/>
          <a:ext cx="1398432" cy="120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fr-FR" sz="2000" b="1" kern="1200">
              <a:latin typeface="Arial Narrow" panose="020B0606020202030204" pitchFamily="34" charset="0"/>
            </a:rPr>
            <a:t>6   Prospecter</a:t>
          </a:r>
        </a:p>
      </dsp:txBody>
      <dsp:txXfrm>
        <a:off x="6894722" y="1813560"/>
        <a:ext cx="1398432" cy="1209040"/>
      </dsp:txXfrm>
    </dsp:sp>
    <dsp:sp modelId="{94CF1AAB-8D9F-4F23-91A0-CE7C710F883C}">
      <dsp:nvSpPr>
        <dsp:cNvPr id="0" name=""/>
        <dsp:cNvSpPr/>
      </dsp:nvSpPr>
      <dsp:spPr>
        <a:xfrm>
          <a:off x="7442808" y="1360170"/>
          <a:ext cx="302260" cy="302260"/>
        </a:xfrm>
        <a:prstGeom prst="ellipse">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C91264-661A-4DAC-8D18-8AD71B8C40A0}">
      <dsp:nvSpPr>
        <dsp:cNvPr id="0" name=""/>
        <dsp:cNvSpPr/>
      </dsp:nvSpPr>
      <dsp:spPr>
        <a:xfrm>
          <a:off x="8318302" y="0"/>
          <a:ext cx="1216276" cy="120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0">
          <a:noAutofit/>
        </a:bodyPr>
        <a:lstStyle/>
        <a:p>
          <a:pPr lvl="0" algn="ctr" defTabSz="889000">
            <a:lnSpc>
              <a:spcPct val="90000"/>
            </a:lnSpc>
            <a:spcBef>
              <a:spcPct val="0"/>
            </a:spcBef>
            <a:spcAft>
              <a:spcPct val="35000"/>
            </a:spcAft>
          </a:pPr>
          <a:r>
            <a:rPr lang="fr-FR" sz="2000" b="1" kern="1200">
              <a:latin typeface="Arial Narrow" panose="020B0606020202030204" pitchFamily="34" charset="0"/>
            </a:rPr>
            <a:t>7  Gérer le retour</a:t>
          </a:r>
        </a:p>
      </dsp:txBody>
      <dsp:txXfrm>
        <a:off x="8318302" y="0"/>
        <a:ext cx="1216276" cy="1209040"/>
      </dsp:txXfrm>
    </dsp:sp>
    <dsp:sp modelId="{FD7F1491-3462-4D3B-9924-5B22F41D8F1B}">
      <dsp:nvSpPr>
        <dsp:cNvPr id="0" name=""/>
        <dsp:cNvSpPr/>
      </dsp:nvSpPr>
      <dsp:spPr>
        <a:xfrm>
          <a:off x="8775310" y="1360170"/>
          <a:ext cx="302260" cy="302260"/>
        </a:xfrm>
        <a:prstGeom prst="ellipse">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1506F4-18D4-4283-BE85-60BA204718F5}">
      <dsp:nvSpPr>
        <dsp:cNvPr id="0" name=""/>
        <dsp:cNvSpPr/>
      </dsp:nvSpPr>
      <dsp:spPr>
        <a:xfrm>
          <a:off x="9559726" y="1813560"/>
          <a:ext cx="1031697" cy="120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0">
          <a:noAutofit/>
        </a:bodyPr>
        <a:lstStyle/>
        <a:p>
          <a:pPr lvl="0" algn="ctr" defTabSz="889000">
            <a:lnSpc>
              <a:spcPct val="90000"/>
            </a:lnSpc>
            <a:spcBef>
              <a:spcPct val="0"/>
            </a:spcBef>
            <a:spcAft>
              <a:spcPct val="35000"/>
            </a:spcAft>
          </a:pPr>
          <a:r>
            <a:rPr lang="fr-FR" sz="2000" b="1" kern="1200" dirty="0">
              <a:latin typeface="Arial Narrow" panose="020B0606020202030204" pitchFamily="34" charset="0"/>
            </a:rPr>
            <a:t>8 </a:t>
          </a:r>
        </a:p>
        <a:p>
          <a:pPr lvl="0" algn="ctr" defTabSz="889000">
            <a:lnSpc>
              <a:spcPct val="90000"/>
            </a:lnSpc>
            <a:spcBef>
              <a:spcPct val="0"/>
            </a:spcBef>
            <a:spcAft>
              <a:spcPct val="35000"/>
            </a:spcAft>
          </a:pPr>
          <a:r>
            <a:rPr lang="fr-FR" sz="1900" b="1" kern="1200" dirty="0">
              <a:latin typeface="Arial Narrow" panose="020B0606020202030204" pitchFamily="34" charset="0"/>
            </a:rPr>
            <a:t>Evaluer</a:t>
          </a:r>
        </a:p>
      </dsp:txBody>
      <dsp:txXfrm>
        <a:off x="9559726" y="1813560"/>
        <a:ext cx="1031697" cy="1209040"/>
      </dsp:txXfrm>
    </dsp:sp>
    <dsp:sp modelId="{2E5564CB-6B26-4EFC-B138-87774D775338}">
      <dsp:nvSpPr>
        <dsp:cNvPr id="0" name=""/>
        <dsp:cNvSpPr/>
      </dsp:nvSpPr>
      <dsp:spPr>
        <a:xfrm>
          <a:off x="9924445" y="1360170"/>
          <a:ext cx="302260" cy="302260"/>
        </a:xfrm>
        <a:prstGeom prst="ellipse">
          <a:avLst/>
        </a:prstGeom>
        <a:solidFill>
          <a:schemeClr val="dk2">
            <a:hueOff val="0"/>
            <a:satOff val="0"/>
            <a:lumOff val="0"/>
            <a:alphaOff val="0"/>
          </a:schemeClr>
        </a:solidFill>
        <a:ln w="19050"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13/05/2015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13/05/2015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13/05/2015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13/05/2015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13/05/2015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13/05/2015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13/05/2015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13/05/2015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13/05/2015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13/05/2015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13/05/2015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13/05/2015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13/05/2015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13/05/2015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13/05/2015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13/05/2015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13/05/2015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13/05/2015</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Rectangle 2"/>
          <p:cNvSpPr/>
          <p:nvPr/>
        </p:nvSpPr>
        <p:spPr>
          <a:xfrm>
            <a:off x="507998" y="1402658"/>
            <a:ext cx="11336867" cy="1538883"/>
          </a:xfrm>
          <a:prstGeom prst="rect">
            <a:avLst/>
          </a:prstGeom>
        </p:spPr>
        <p:txBody>
          <a:bodyPr wrap="square">
            <a:spAutoFit/>
          </a:bodyPr>
          <a:lstStyle/>
          <a:p>
            <a:pPr algn="ctr"/>
            <a:r>
              <a:rPr lang="fr-FR" sz="2800" dirty="0" smtClean="0">
                <a:latin typeface="ITC Century Std Light"/>
              </a:rPr>
              <a:t>Une </a:t>
            </a:r>
            <a:r>
              <a:rPr lang="fr-FR" sz="2800" dirty="0">
                <a:latin typeface="ITC Century Std Light"/>
              </a:rPr>
              <a:t>campagne de prospection doit être organisée de façon rigoureuse, pour en garantir le succès. </a:t>
            </a:r>
          </a:p>
          <a:p>
            <a:pPr algn="ctr">
              <a:spcBef>
                <a:spcPts val="1200"/>
              </a:spcBef>
            </a:pPr>
            <a:r>
              <a:rPr lang="fr-FR" sz="2800" dirty="0" smtClean="0">
                <a:solidFill>
                  <a:srgbClr val="FFFF00"/>
                </a:solidFill>
                <a:latin typeface="ITC Century Std Light"/>
              </a:rPr>
              <a:t>Elle peut </a:t>
            </a:r>
            <a:r>
              <a:rPr lang="fr-FR" sz="2800" dirty="0">
                <a:solidFill>
                  <a:srgbClr val="FFFF00"/>
                </a:solidFill>
                <a:latin typeface="ITC Century Std Light"/>
              </a:rPr>
              <a:t>être organisée en 8 </a:t>
            </a:r>
            <a:r>
              <a:rPr lang="fr-FR" sz="2800" dirty="0" smtClean="0">
                <a:solidFill>
                  <a:srgbClr val="FFFF00"/>
                </a:solidFill>
                <a:latin typeface="ITC Century Std Light"/>
              </a:rPr>
              <a:t>étapes</a:t>
            </a:r>
            <a:endParaRPr lang="fr-FR" sz="2800" dirty="0">
              <a:solidFill>
                <a:srgbClr val="FFFF00"/>
              </a:solidFill>
            </a:endParaRPr>
          </a:p>
        </p:txBody>
      </p:sp>
      <p:graphicFrame>
        <p:nvGraphicFramePr>
          <p:cNvPr id="4" name="Diagramme 3"/>
          <p:cNvGraphicFramePr/>
          <p:nvPr>
            <p:extLst>
              <p:ext uri="{D42A27DB-BD31-4B8C-83A1-F6EECF244321}">
                <p14:modId xmlns:p14="http://schemas.microsoft.com/office/powerpoint/2010/main" val="2589636919"/>
              </p:ext>
            </p:extLst>
          </p:nvPr>
        </p:nvGraphicFramePr>
        <p:xfrm>
          <a:off x="220133" y="3183467"/>
          <a:ext cx="11768667" cy="302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82998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ZoneTexte 2"/>
          <p:cNvSpPr txBox="1"/>
          <p:nvPr/>
        </p:nvSpPr>
        <p:spPr>
          <a:xfrm>
            <a:off x="118533" y="1244600"/>
            <a:ext cx="11912600" cy="954107"/>
          </a:xfrm>
          <a:prstGeom prst="rect">
            <a:avLst/>
          </a:prstGeom>
          <a:noFill/>
        </p:spPr>
        <p:txBody>
          <a:bodyPr wrap="square" rtlCol="0">
            <a:spAutoFit/>
          </a:bodyPr>
          <a:lstStyle/>
          <a:p>
            <a:r>
              <a:rPr lang="fr-FR" sz="2800" b="1" dirty="0" smtClean="0">
                <a:solidFill>
                  <a:srgbClr val="FFFF00"/>
                </a:solidFill>
                <a:latin typeface="Arial" panose="020B0604020202020204" pitchFamily="34" charset="0"/>
                <a:cs typeface="Arial" panose="020B0604020202020204" pitchFamily="34" charset="0"/>
              </a:rPr>
              <a:t>Etape 6 : réaliser la prospection </a:t>
            </a:r>
            <a:endParaRPr lang="fr-FR" sz="2800" b="1" dirty="0">
              <a:solidFill>
                <a:srgbClr val="FFFF00"/>
              </a:solidFill>
              <a:latin typeface="Arial" panose="020B0604020202020204" pitchFamily="34" charset="0"/>
              <a:cs typeface="Arial" panose="020B0604020202020204" pitchFamily="34" charset="0"/>
            </a:endParaRPr>
          </a:p>
          <a:p>
            <a:endParaRPr lang="fr-FR" sz="2800" dirty="0" smtClean="0">
              <a:latin typeface="Arial" panose="020B0604020202020204" pitchFamily="34" charset="0"/>
              <a:cs typeface="Arial" panose="020B0604020202020204" pitchFamily="34" charset="0"/>
            </a:endParaRPr>
          </a:p>
        </p:txBody>
      </p:sp>
      <p:sp>
        <p:nvSpPr>
          <p:cNvPr id="4" name="Rectangle 3"/>
          <p:cNvSpPr/>
          <p:nvPr/>
        </p:nvSpPr>
        <p:spPr>
          <a:xfrm>
            <a:off x="1371600" y="3073400"/>
            <a:ext cx="9745133" cy="646331"/>
          </a:xfrm>
          <a:prstGeom prst="rect">
            <a:avLst/>
          </a:prstGeom>
        </p:spPr>
        <p:txBody>
          <a:bodyPr wrap="square">
            <a:spAutoFit/>
          </a:bodyPr>
          <a:lstStyle/>
          <a:p>
            <a:pPr algn="just"/>
            <a:r>
              <a:rPr lang="fr-FR" sz="3600" dirty="0" smtClean="0">
                <a:latin typeface="Arial" panose="020B0604020202020204" pitchFamily="34" charset="0"/>
                <a:cs typeface="Arial" panose="020B0604020202020204" pitchFamily="34" charset="0"/>
              </a:rPr>
              <a:t>Cette </a:t>
            </a:r>
            <a:r>
              <a:rPr lang="fr-FR" sz="3600" dirty="0">
                <a:latin typeface="Arial" panose="020B0604020202020204" pitchFamily="34" charset="0"/>
                <a:cs typeface="Arial" panose="020B0604020202020204" pitchFamily="34" charset="0"/>
              </a:rPr>
              <a:t>étape concrétise tout le travail antérieur. </a:t>
            </a:r>
          </a:p>
        </p:txBody>
      </p:sp>
    </p:spTree>
    <p:extLst>
      <p:ext uri="{BB962C8B-B14F-4D97-AF65-F5344CB8AC3E}">
        <p14:creationId xmlns:p14="http://schemas.microsoft.com/office/powerpoint/2010/main" val="26741459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ZoneTexte 2"/>
          <p:cNvSpPr txBox="1"/>
          <p:nvPr/>
        </p:nvSpPr>
        <p:spPr>
          <a:xfrm>
            <a:off x="148165" y="1210733"/>
            <a:ext cx="11912600" cy="954107"/>
          </a:xfrm>
          <a:prstGeom prst="rect">
            <a:avLst/>
          </a:prstGeom>
          <a:noFill/>
        </p:spPr>
        <p:txBody>
          <a:bodyPr wrap="square" rtlCol="0">
            <a:spAutoFit/>
          </a:bodyPr>
          <a:lstStyle/>
          <a:p>
            <a:r>
              <a:rPr lang="fr-FR" sz="2800" b="1" dirty="0" smtClean="0">
                <a:solidFill>
                  <a:srgbClr val="FFFF00"/>
                </a:solidFill>
                <a:latin typeface="Arial" panose="020B0604020202020204" pitchFamily="34" charset="0"/>
                <a:cs typeface="Arial" panose="020B0604020202020204" pitchFamily="34" charset="0"/>
              </a:rPr>
              <a:t>Etape 7 : gérer le retour (devis, commandes, rappels, relances, etc.)</a:t>
            </a:r>
            <a:endParaRPr lang="fr-FR" sz="2800" b="1" dirty="0">
              <a:solidFill>
                <a:srgbClr val="FFFF00"/>
              </a:solidFill>
              <a:latin typeface="Arial" panose="020B0604020202020204" pitchFamily="34" charset="0"/>
              <a:cs typeface="Arial" panose="020B0604020202020204" pitchFamily="34" charset="0"/>
            </a:endParaRPr>
          </a:p>
          <a:p>
            <a:endParaRPr lang="fr-FR" sz="2800" dirty="0" smtClean="0">
              <a:latin typeface="Arial" panose="020B0604020202020204" pitchFamily="34" charset="0"/>
              <a:cs typeface="Arial" panose="020B0604020202020204" pitchFamily="34" charset="0"/>
            </a:endParaRPr>
          </a:p>
        </p:txBody>
      </p:sp>
      <p:sp>
        <p:nvSpPr>
          <p:cNvPr id="4" name="Rectangle 3"/>
          <p:cNvSpPr/>
          <p:nvPr/>
        </p:nvSpPr>
        <p:spPr>
          <a:xfrm>
            <a:off x="660399" y="2274838"/>
            <a:ext cx="10888133" cy="3262432"/>
          </a:xfrm>
          <a:prstGeom prst="rect">
            <a:avLst/>
          </a:prstGeom>
        </p:spPr>
        <p:txBody>
          <a:bodyPr wrap="square">
            <a:spAutoFit/>
          </a:bodyPr>
          <a:lstStyle/>
          <a:p>
            <a:pPr algn="just">
              <a:spcBef>
                <a:spcPts val="1200"/>
              </a:spcBef>
            </a:pPr>
            <a:r>
              <a:rPr lang="fr-FR" sz="2800" dirty="0">
                <a:latin typeface="ITC Century Std Light"/>
              </a:rPr>
              <a:t>L’entreprise doit être réactive et tenir les promesses annoncées dans la campagne. </a:t>
            </a:r>
          </a:p>
          <a:p>
            <a:pPr algn="just">
              <a:spcBef>
                <a:spcPts val="1200"/>
              </a:spcBef>
            </a:pPr>
            <a:r>
              <a:rPr lang="fr-FR" sz="2800" dirty="0">
                <a:latin typeface="ITC Century Std Light"/>
              </a:rPr>
              <a:t>Les outils informatiques de GRC ou CRM (gestion relation client – Customer Relationship Management) permettent d’encadrer la gestion des fichiers prospects, les opérations de prospection, le suivi des résultats de la prospection, les propositions commerciales et les relances qui précédent la ventes. </a:t>
            </a:r>
            <a:endParaRPr lang="fr-FR" sz="2800" dirty="0"/>
          </a:p>
        </p:txBody>
      </p:sp>
    </p:spTree>
    <p:extLst>
      <p:ext uri="{BB962C8B-B14F-4D97-AF65-F5344CB8AC3E}">
        <p14:creationId xmlns:p14="http://schemas.microsoft.com/office/powerpoint/2010/main" val="14629919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ZoneTexte 2"/>
          <p:cNvSpPr txBox="1"/>
          <p:nvPr/>
        </p:nvSpPr>
        <p:spPr>
          <a:xfrm>
            <a:off x="101599" y="716805"/>
            <a:ext cx="11912600" cy="523220"/>
          </a:xfrm>
          <a:prstGeom prst="rect">
            <a:avLst/>
          </a:prstGeom>
          <a:noFill/>
        </p:spPr>
        <p:txBody>
          <a:bodyPr wrap="square" rtlCol="0">
            <a:spAutoFit/>
          </a:bodyPr>
          <a:lstStyle/>
          <a:p>
            <a:r>
              <a:rPr lang="fr-FR" sz="2800" b="1" dirty="0" smtClean="0">
                <a:solidFill>
                  <a:srgbClr val="FFFF00"/>
                </a:solidFill>
                <a:latin typeface="Arial" panose="020B0604020202020204" pitchFamily="34" charset="0"/>
                <a:cs typeface="Arial" panose="020B0604020202020204" pitchFamily="34" charset="0"/>
              </a:rPr>
              <a:t>Etape 8 : évaluer la campagne</a:t>
            </a:r>
            <a:endParaRPr lang="fr-FR" sz="2800" b="1" dirty="0">
              <a:solidFill>
                <a:srgbClr val="FFFF00"/>
              </a:solidFill>
              <a:latin typeface="Arial" panose="020B0604020202020204" pitchFamily="34" charset="0"/>
              <a:cs typeface="Arial" panose="020B0604020202020204" pitchFamily="34" charset="0"/>
            </a:endParaRPr>
          </a:p>
        </p:txBody>
      </p:sp>
      <p:sp>
        <p:nvSpPr>
          <p:cNvPr id="5" name="Rectangle 4"/>
          <p:cNvSpPr/>
          <p:nvPr/>
        </p:nvSpPr>
        <p:spPr>
          <a:xfrm>
            <a:off x="177801" y="1321830"/>
            <a:ext cx="11430000" cy="830997"/>
          </a:xfrm>
          <a:prstGeom prst="rect">
            <a:avLst/>
          </a:prstGeom>
        </p:spPr>
        <p:txBody>
          <a:bodyPr wrap="square">
            <a:spAutoFit/>
          </a:bodyPr>
          <a:lstStyle/>
          <a:p>
            <a:r>
              <a:rPr lang="fr-FR" sz="2400" dirty="0">
                <a:latin typeface="ITC Century Std Light"/>
              </a:rPr>
              <a:t>Il convient de sélectionner les indicateurs les plus pertinents quant au suivi de l’efficacité des actions. Ces indicateurs sont essentiellement quantitatifs. </a:t>
            </a:r>
            <a:endParaRPr lang="fr-FR" sz="2400" dirty="0" smtClean="0">
              <a:latin typeface="ITC Century Std Light"/>
            </a:endParaRPr>
          </a:p>
        </p:txBody>
      </p:sp>
      <p:graphicFrame>
        <p:nvGraphicFramePr>
          <p:cNvPr id="7" name="Tableau 6"/>
          <p:cNvGraphicFramePr>
            <a:graphicFrameLocks noGrp="1"/>
          </p:cNvGraphicFramePr>
          <p:nvPr>
            <p:extLst>
              <p:ext uri="{D42A27DB-BD31-4B8C-83A1-F6EECF244321}">
                <p14:modId xmlns:p14="http://schemas.microsoft.com/office/powerpoint/2010/main" val="3173806784"/>
              </p:ext>
            </p:extLst>
          </p:nvPr>
        </p:nvGraphicFramePr>
        <p:xfrm>
          <a:off x="937683" y="2575028"/>
          <a:ext cx="9910235" cy="3571240"/>
        </p:xfrm>
        <a:graphic>
          <a:graphicData uri="http://schemas.openxmlformats.org/drawingml/2006/table">
            <a:tbl>
              <a:tblPr firstRow="1" bandRow="1">
                <a:tableStyleId>{5C22544A-7EE6-4342-B048-85BDC9FD1C3A}</a:tableStyleId>
              </a:tblPr>
              <a:tblGrid>
                <a:gridCol w="3949701"/>
                <a:gridCol w="5960534"/>
              </a:tblGrid>
              <a:tr h="370840">
                <a:tc>
                  <a:txBody>
                    <a:bodyPr/>
                    <a:lstStyle/>
                    <a:p>
                      <a:pPr algn="ctr"/>
                      <a:r>
                        <a:rPr lang="fr-FR" sz="1800" b="1" dirty="0" smtClean="0">
                          <a:latin typeface="MyriadPro-Bold"/>
                        </a:rPr>
                        <a:t>Indicateurs simples </a:t>
                      </a:r>
                      <a:endParaRPr lang="fr-FR"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800" b="1" dirty="0" smtClean="0">
                          <a:latin typeface="MyriadPro-Bold"/>
                        </a:rPr>
                        <a:t>Indicateurs composés</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b="0" dirty="0" smtClean="0">
                          <a:latin typeface="MyriadPro-Regular"/>
                        </a:rPr>
                        <a:t>Coût de la campagne</a:t>
                      </a:r>
                    </a:p>
                  </a:txBody>
                  <a:tcPr anchor="ctr"/>
                </a:tc>
                <a:tc>
                  <a:txBody>
                    <a:bodyPr/>
                    <a:lstStyle/>
                    <a:p>
                      <a:r>
                        <a:rPr lang="fr-FR" u="sng" dirty="0" smtClean="0">
                          <a:latin typeface="MyriadPro-Regular"/>
                        </a:rPr>
                        <a:t>Coût campagne</a:t>
                      </a:r>
                    </a:p>
                    <a:p>
                      <a:r>
                        <a:rPr lang="fr-FR" dirty="0" smtClean="0">
                          <a:latin typeface="MyriadPro-Regular"/>
                        </a:rPr>
                        <a:t>Chiffre d’affaires généré par les contrats signés</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b="0" dirty="0" smtClean="0">
                          <a:latin typeface="MyriadPro-Regular"/>
                        </a:rPr>
                        <a:t>Nombre contrats signés</a:t>
                      </a:r>
                    </a:p>
                  </a:txBody>
                  <a:tcPr anchor="ctr"/>
                </a:tc>
                <a:tc>
                  <a:txBody>
                    <a:bodyPr/>
                    <a:lstStyle/>
                    <a:p>
                      <a:r>
                        <a:rPr lang="fr-FR" u="sng" dirty="0" smtClean="0">
                          <a:latin typeface="MyriadPro-Regular"/>
                        </a:rPr>
                        <a:t>Nombre contacts positifs (personnes qui ont répondu)</a:t>
                      </a:r>
                    </a:p>
                    <a:p>
                      <a:r>
                        <a:rPr lang="fr-FR" dirty="0" smtClean="0">
                          <a:latin typeface="MyriadPro-Regular"/>
                        </a:rPr>
                        <a:t>Nombre de contrats signés</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b="0" dirty="0" smtClean="0">
                          <a:latin typeface="MyriadPro-Regular"/>
                        </a:rPr>
                        <a:t>Nombre de nouveaux clients</a:t>
                      </a:r>
                    </a:p>
                  </a:txBody>
                  <a:tcPr anchor="ctr"/>
                </a:tc>
                <a:tc>
                  <a:txBody>
                    <a:bodyPr/>
                    <a:lstStyle/>
                    <a:p>
                      <a:r>
                        <a:rPr lang="fr-FR" u="sng" dirty="0" smtClean="0">
                          <a:latin typeface="MyriadPro-Regular"/>
                        </a:rPr>
                        <a:t>Nombre contacts prospects (courriers envoyés)</a:t>
                      </a:r>
                    </a:p>
                    <a:p>
                      <a:r>
                        <a:rPr lang="fr-FR" dirty="0" smtClean="0">
                          <a:latin typeface="MyriadPro-Regular"/>
                        </a:rPr>
                        <a:t>Nombre contacts positifs (personnes qui ont répondu)</a:t>
                      </a:r>
                    </a:p>
                  </a:txBody>
                  <a:tcPr/>
                </a:tc>
              </a:tr>
              <a:tr h="370840">
                <a:tc>
                  <a:txBody>
                    <a:bodyPr/>
                    <a:lstStyle/>
                    <a:p>
                      <a:r>
                        <a:rPr lang="fr-FR" b="0" dirty="0" smtClean="0">
                          <a:latin typeface="MyriadPro-Regular"/>
                        </a:rPr>
                        <a:t>Accroissement du chiffre d’affaires</a:t>
                      </a:r>
                      <a:endParaRPr lang="fr-FR" b="0" dirty="0"/>
                    </a:p>
                  </a:txBody>
                  <a:tcPr anchor="ctr"/>
                </a:tc>
                <a:tc>
                  <a:txBody>
                    <a:bodyPr/>
                    <a:lstStyle/>
                    <a:p>
                      <a:r>
                        <a:rPr lang="fr-FR" u="sng" dirty="0" smtClean="0">
                          <a:latin typeface="MyriadPro-Regular"/>
                        </a:rPr>
                        <a:t>Chiffre d’affaires N – Chiffre d’affaires N -1</a:t>
                      </a:r>
                    </a:p>
                    <a:p>
                      <a:r>
                        <a:rPr lang="fr-FR" dirty="0" smtClean="0">
                          <a:latin typeface="MyriadPro-Regular"/>
                        </a:rPr>
                        <a:t>Chiffre d’affaires N -1</a:t>
                      </a: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b="0" dirty="0" smtClean="0">
                          <a:latin typeface="MyriadPro-Regular"/>
                        </a:rPr>
                        <a:t>Accroissement du panier moyen</a:t>
                      </a:r>
                    </a:p>
                  </a:txBody>
                  <a:tcPr anchor="ctr"/>
                </a:tc>
                <a:tc>
                  <a:txBody>
                    <a:bodyPr/>
                    <a:lstStyle/>
                    <a:p>
                      <a:r>
                        <a:rPr lang="fr-FR" u="sng" dirty="0" smtClean="0">
                          <a:latin typeface="MyriadPro-Regular"/>
                        </a:rPr>
                        <a:t>Panier N – Panier N -1</a:t>
                      </a:r>
                    </a:p>
                    <a:p>
                      <a:r>
                        <a:rPr lang="fr-FR" dirty="0" smtClean="0">
                          <a:latin typeface="MyriadPro-Regular"/>
                        </a:rPr>
                        <a:t>Panier N -1</a:t>
                      </a:r>
                      <a:endParaRPr lang="fr-FR" dirty="0" smtClean="0"/>
                    </a:p>
                  </a:txBody>
                  <a:tcPr/>
                </a:tc>
              </a:tr>
            </a:tbl>
          </a:graphicData>
        </a:graphic>
      </p:graphicFrame>
    </p:spTree>
    <p:extLst>
      <p:ext uri="{BB962C8B-B14F-4D97-AF65-F5344CB8AC3E}">
        <p14:creationId xmlns:p14="http://schemas.microsoft.com/office/powerpoint/2010/main" val="38316185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ZoneTexte 2"/>
          <p:cNvSpPr txBox="1"/>
          <p:nvPr/>
        </p:nvSpPr>
        <p:spPr>
          <a:xfrm>
            <a:off x="118533" y="1244600"/>
            <a:ext cx="11912600" cy="4401205"/>
          </a:xfrm>
          <a:prstGeom prst="rect">
            <a:avLst/>
          </a:prstGeom>
          <a:noFill/>
        </p:spPr>
        <p:txBody>
          <a:bodyPr wrap="square" rtlCol="0">
            <a:spAutoFit/>
          </a:bodyPr>
          <a:lstStyle/>
          <a:p>
            <a:r>
              <a:rPr lang="fr-FR" sz="2800" b="1" dirty="0" smtClean="0">
                <a:solidFill>
                  <a:srgbClr val="FFFF00"/>
                </a:solidFill>
                <a:latin typeface="Arial" panose="020B0604020202020204" pitchFamily="34" charset="0"/>
                <a:cs typeface="Arial" panose="020B0604020202020204" pitchFamily="34" charset="0"/>
              </a:rPr>
              <a:t>Etape 1: </a:t>
            </a:r>
            <a:r>
              <a:rPr lang="fr-FR" sz="2800" b="1" dirty="0">
                <a:solidFill>
                  <a:srgbClr val="FFFF00"/>
                </a:solidFill>
                <a:latin typeface="Arial" panose="020B0604020202020204" pitchFamily="34" charset="0"/>
                <a:cs typeface="Arial" panose="020B0604020202020204" pitchFamily="34" charset="0"/>
              </a:rPr>
              <a:t>identifier les objectifs généraux de l’action de prospection </a:t>
            </a:r>
          </a:p>
          <a:p>
            <a:endParaRPr lang="fr-FR" sz="2800" dirty="0" smtClean="0">
              <a:latin typeface="Arial" panose="020B0604020202020204" pitchFamily="34" charset="0"/>
              <a:cs typeface="Arial" panose="020B0604020202020204" pitchFamily="34" charset="0"/>
            </a:endParaRPr>
          </a:p>
          <a:p>
            <a:r>
              <a:rPr lang="fr-FR" sz="2800" dirty="0" smtClean="0">
                <a:latin typeface="Arial" panose="020B0604020202020204" pitchFamily="34" charset="0"/>
                <a:cs typeface="Arial" panose="020B0604020202020204" pitchFamily="34" charset="0"/>
              </a:rPr>
              <a:t>Identifier </a:t>
            </a:r>
            <a:r>
              <a:rPr lang="fr-FR" sz="2800" dirty="0">
                <a:latin typeface="Arial" panose="020B0604020202020204" pitchFamily="34" charset="0"/>
                <a:cs typeface="Arial" panose="020B0604020202020204" pitchFamily="34" charset="0"/>
              </a:rPr>
              <a:t>en premier lieu les composants principaux de la campagne : </a:t>
            </a:r>
          </a:p>
          <a:p>
            <a:pPr marL="457200" indent="-457200">
              <a:buFont typeface="Wingdings" panose="05000000000000000000" pitchFamily="2" charset="2"/>
              <a:buChar char="q"/>
            </a:pPr>
            <a:r>
              <a:rPr lang="fr-FR" sz="2800" dirty="0">
                <a:latin typeface="Arial" panose="020B0604020202020204" pitchFamily="34" charset="0"/>
                <a:cs typeface="Arial" panose="020B0604020202020204" pitchFamily="34" charset="0"/>
              </a:rPr>
              <a:t>le produit ou le service qui fera l’objet de la prospection, </a:t>
            </a:r>
          </a:p>
          <a:p>
            <a:pPr marL="457200" indent="-457200">
              <a:buFont typeface="Wingdings" panose="05000000000000000000" pitchFamily="2" charset="2"/>
              <a:buChar char="q"/>
            </a:pPr>
            <a:r>
              <a:rPr lang="fr-FR" sz="2800" dirty="0">
                <a:latin typeface="Arial" panose="020B0604020202020204" pitchFamily="34" charset="0"/>
                <a:cs typeface="Arial" panose="020B0604020202020204" pitchFamily="34" charset="0"/>
              </a:rPr>
              <a:t>l’offre tarifaire ou commerciale, </a:t>
            </a:r>
          </a:p>
          <a:p>
            <a:pPr marL="457200" indent="-457200">
              <a:buFont typeface="Wingdings" panose="05000000000000000000" pitchFamily="2" charset="2"/>
              <a:buChar char="q"/>
            </a:pPr>
            <a:r>
              <a:rPr lang="fr-FR" sz="2800" dirty="0">
                <a:latin typeface="Arial" panose="020B0604020202020204" pitchFamily="34" charset="0"/>
                <a:cs typeface="Arial" panose="020B0604020202020204" pitchFamily="34" charset="0"/>
              </a:rPr>
              <a:t>le budget alloué, </a:t>
            </a:r>
          </a:p>
          <a:p>
            <a:pPr marL="457200" indent="-457200">
              <a:buFont typeface="Wingdings" panose="05000000000000000000" pitchFamily="2" charset="2"/>
              <a:buChar char="q"/>
            </a:pPr>
            <a:r>
              <a:rPr lang="fr-FR" sz="2800" dirty="0">
                <a:latin typeface="Arial" panose="020B0604020202020204" pitchFamily="34" charset="0"/>
                <a:cs typeface="Arial" panose="020B0604020202020204" pitchFamily="34" charset="0"/>
              </a:rPr>
              <a:t>les résultats attendus. </a:t>
            </a:r>
          </a:p>
          <a:p>
            <a:endParaRPr lang="fr-FR" sz="2800" dirty="0">
              <a:latin typeface="Arial" panose="020B0604020202020204" pitchFamily="34" charset="0"/>
              <a:cs typeface="Arial" panose="020B0604020202020204" pitchFamily="34" charset="0"/>
            </a:endParaRPr>
          </a:p>
          <a:p>
            <a:r>
              <a:rPr lang="fr-FR" sz="2800" dirty="0">
                <a:latin typeface="Arial" panose="020B0604020202020204" pitchFamily="34" charset="0"/>
                <a:cs typeface="Arial" panose="020B0604020202020204" pitchFamily="34" charset="0"/>
              </a:rPr>
              <a:t>La mise en </a:t>
            </a:r>
            <a:r>
              <a:rPr lang="fr-FR" sz="2800" dirty="0" smtClean="0">
                <a:latin typeface="Arial" panose="020B0604020202020204" pitchFamily="34" charset="0"/>
                <a:cs typeface="Arial" panose="020B0604020202020204" pitchFamily="34" charset="0"/>
              </a:rPr>
              <a:t>œuvre </a:t>
            </a:r>
            <a:r>
              <a:rPr lang="fr-FR" sz="2800" dirty="0">
                <a:latin typeface="Arial" panose="020B0604020202020204" pitchFamily="34" charset="0"/>
                <a:cs typeface="Arial" panose="020B0604020202020204" pitchFamily="34" charset="0"/>
              </a:rPr>
              <a:t>du </a:t>
            </a:r>
            <a:r>
              <a:rPr lang="fr-FR" sz="2800" b="1" dirty="0">
                <a:latin typeface="Arial" panose="020B0604020202020204" pitchFamily="34" charset="0"/>
                <a:cs typeface="Arial" panose="020B0604020202020204" pitchFamily="34" charset="0"/>
              </a:rPr>
              <a:t>QQOQCPC </a:t>
            </a:r>
            <a:r>
              <a:rPr lang="fr-FR" sz="2800" dirty="0">
                <a:latin typeface="Arial" panose="020B0604020202020204" pitchFamily="34" charset="0"/>
                <a:cs typeface="Arial" panose="020B0604020202020204" pitchFamily="34" charset="0"/>
              </a:rPr>
              <a:t>(Qui, Quand, Ou, Quoi, Comment, Pourquoi, Combien) peut aider l’entreprise à préciser ses objectifs. </a:t>
            </a:r>
            <a:endParaRPr lang="fr-FR" sz="28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ZoneTexte 2"/>
          <p:cNvSpPr txBox="1"/>
          <p:nvPr/>
        </p:nvSpPr>
        <p:spPr>
          <a:xfrm>
            <a:off x="152400" y="1016000"/>
            <a:ext cx="11912600" cy="1384995"/>
          </a:xfrm>
          <a:prstGeom prst="rect">
            <a:avLst/>
          </a:prstGeom>
          <a:noFill/>
        </p:spPr>
        <p:txBody>
          <a:bodyPr wrap="square" rtlCol="0">
            <a:spAutoFit/>
          </a:bodyPr>
          <a:lstStyle/>
          <a:p>
            <a:r>
              <a:rPr lang="fr-FR" sz="2800" b="1" dirty="0" smtClean="0">
                <a:solidFill>
                  <a:srgbClr val="FFFF00"/>
                </a:solidFill>
                <a:latin typeface="Arial" panose="020B0604020202020204" pitchFamily="34" charset="0"/>
                <a:cs typeface="Arial" panose="020B0604020202020204" pitchFamily="34" charset="0"/>
              </a:rPr>
              <a:t>Etape 2: identifier</a:t>
            </a:r>
            <a:r>
              <a:rPr lang="fr-FR" sz="2800" dirty="0" smtClean="0">
                <a:latin typeface="Arial" panose="020B0604020202020204" pitchFamily="34" charset="0"/>
                <a:cs typeface="Arial" panose="020B0604020202020204" pitchFamily="34" charset="0"/>
              </a:rPr>
              <a:t> </a:t>
            </a:r>
            <a:r>
              <a:rPr lang="fr-FR" sz="2800" b="1" dirty="0">
                <a:solidFill>
                  <a:srgbClr val="FFFF00"/>
                </a:solidFill>
                <a:latin typeface="Arial" panose="020B0604020202020204" pitchFamily="34" charset="0"/>
                <a:cs typeface="Arial" panose="020B0604020202020204" pitchFamily="34" charset="0"/>
              </a:rPr>
              <a:t>la cible </a:t>
            </a:r>
            <a:endParaRPr lang="fr-FR" sz="2800" b="1" dirty="0" smtClean="0">
              <a:solidFill>
                <a:srgbClr val="FFFF00"/>
              </a:solidFill>
              <a:latin typeface="Arial" panose="020B0604020202020204" pitchFamily="34" charset="0"/>
              <a:cs typeface="Arial" panose="020B0604020202020204" pitchFamily="34" charset="0"/>
            </a:endParaRPr>
          </a:p>
          <a:p>
            <a:endParaRPr lang="fr-FR" sz="2800" b="1" dirty="0">
              <a:solidFill>
                <a:srgbClr val="FFFF00"/>
              </a:solidFill>
              <a:latin typeface="Arial" panose="020B0604020202020204" pitchFamily="34" charset="0"/>
              <a:cs typeface="Arial" panose="020B0604020202020204" pitchFamily="34" charset="0"/>
            </a:endParaRPr>
          </a:p>
          <a:p>
            <a:r>
              <a:rPr lang="fr-FR" sz="2800" dirty="0">
                <a:latin typeface="Arial" panose="020B0604020202020204" pitchFamily="34" charset="0"/>
                <a:cs typeface="Arial" panose="020B0604020202020204" pitchFamily="34" charset="0"/>
              </a:rPr>
              <a:t>La cible peut être constituée de clients, de prospects ou de suspects : </a:t>
            </a:r>
            <a:endParaRPr lang="fr-FR" sz="2800" dirty="0" smtClean="0">
              <a:latin typeface="Arial" panose="020B0604020202020204" pitchFamily="34" charset="0"/>
              <a:cs typeface="Arial" panose="020B0604020202020204" pitchFamily="34" charset="0"/>
            </a:endParaRPr>
          </a:p>
        </p:txBody>
      </p:sp>
      <p:graphicFrame>
        <p:nvGraphicFramePr>
          <p:cNvPr id="4" name="Diagramme 3"/>
          <p:cNvGraphicFramePr/>
          <p:nvPr>
            <p:extLst>
              <p:ext uri="{D42A27DB-BD31-4B8C-83A1-F6EECF244321}">
                <p14:modId xmlns:p14="http://schemas.microsoft.com/office/powerpoint/2010/main" val="1443736978"/>
              </p:ext>
            </p:extLst>
          </p:nvPr>
        </p:nvGraphicFramePr>
        <p:xfrm>
          <a:off x="833966" y="2692400"/>
          <a:ext cx="10549467" cy="32850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79966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ZoneTexte 2"/>
          <p:cNvSpPr txBox="1"/>
          <p:nvPr/>
        </p:nvSpPr>
        <p:spPr>
          <a:xfrm>
            <a:off x="118533" y="1244600"/>
            <a:ext cx="11912600" cy="954107"/>
          </a:xfrm>
          <a:prstGeom prst="rect">
            <a:avLst/>
          </a:prstGeom>
          <a:noFill/>
        </p:spPr>
        <p:txBody>
          <a:bodyPr wrap="square" rtlCol="0">
            <a:spAutoFit/>
          </a:bodyPr>
          <a:lstStyle/>
          <a:p>
            <a:r>
              <a:rPr lang="fr-FR" sz="2800" b="1" dirty="0" smtClean="0">
                <a:solidFill>
                  <a:srgbClr val="FFFF00"/>
                </a:solidFill>
                <a:latin typeface="Arial" panose="020B0604020202020204" pitchFamily="34" charset="0"/>
                <a:cs typeface="Arial" panose="020B0604020202020204" pitchFamily="34" charset="0"/>
              </a:rPr>
              <a:t>Etape 3: constituer un fichier prospects</a:t>
            </a:r>
            <a:endParaRPr lang="fr-FR" sz="2800" b="1" dirty="0">
              <a:solidFill>
                <a:srgbClr val="FFFF00"/>
              </a:solidFill>
              <a:latin typeface="Arial" panose="020B0604020202020204" pitchFamily="34" charset="0"/>
              <a:cs typeface="Arial" panose="020B0604020202020204" pitchFamily="34" charset="0"/>
            </a:endParaRPr>
          </a:p>
          <a:p>
            <a:endParaRPr lang="fr-FR" sz="2800" dirty="0" smtClean="0">
              <a:latin typeface="Arial" panose="020B0604020202020204" pitchFamily="34" charset="0"/>
              <a:cs typeface="Arial" panose="020B0604020202020204" pitchFamily="34" charset="0"/>
            </a:endParaRPr>
          </a:p>
        </p:txBody>
      </p:sp>
      <p:sp>
        <p:nvSpPr>
          <p:cNvPr id="4" name="Rectangle 3"/>
          <p:cNvSpPr/>
          <p:nvPr/>
        </p:nvSpPr>
        <p:spPr>
          <a:xfrm>
            <a:off x="296333" y="2040467"/>
            <a:ext cx="11455400" cy="3046988"/>
          </a:xfrm>
          <a:prstGeom prst="rect">
            <a:avLst/>
          </a:prstGeom>
        </p:spPr>
        <p:txBody>
          <a:bodyPr wrap="square">
            <a:spAutoFit/>
          </a:bodyPr>
          <a:lstStyle/>
          <a:p>
            <a:pPr algn="just"/>
            <a:r>
              <a:rPr lang="fr-FR" sz="2400" dirty="0" smtClean="0">
                <a:latin typeface="Arial" panose="020B0604020202020204" pitchFamily="34" charset="0"/>
                <a:cs typeface="Arial" panose="020B0604020202020204" pitchFamily="34" charset="0"/>
              </a:rPr>
              <a:t>Avant </a:t>
            </a:r>
            <a:r>
              <a:rPr lang="fr-FR" sz="2400" dirty="0">
                <a:latin typeface="Arial" panose="020B0604020202020204" pitchFamily="34" charset="0"/>
                <a:cs typeface="Arial" panose="020B0604020202020204" pitchFamily="34" charset="0"/>
              </a:rPr>
              <a:t>de lancer la prospection, l’entreprise doit se constituer une base de données précise, organisée et qualifiée pour conquérir et fidéliser des clients. </a:t>
            </a:r>
            <a:endParaRPr lang="fr-FR" sz="2400" dirty="0" smtClean="0">
              <a:latin typeface="Arial" panose="020B0604020202020204" pitchFamily="34" charset="0"/>
              <a:cs typeface="Arial" panose="020B0604020202020204" pitchFamily="34" charset="0"/>
            </a:endParaRPr>
          </a:p>
          <a:p>
            <a:pPr algn="just"/>
            <a:endParaRPr lang="fr-FR" sz="2400" dirty="0">
              <a:latin typeface="Arial" panose="020B0604020202020204" pitchFamily="34" charset="0"/>
              <a:cs typeface="Arial" panose="020B0604020202020204" pitchFamily="34" charset="0"/>
            </a:endParaRPr>
          </a:p>
          <a:p>
            <a:pPr algn="just"/>
            <a:r>
              <a:rPr lang="fr-FR" sz="2400" dirty="0">
                <a:latin typeface="Arial" panose="020B0604020202020204" pitchFamily="34" charset="0"/>
                <a:cs typeface="Arial" panose="020B0604020202020204" pitchFamily="34" charset="0"/>
              </a:rPr>
              <a:t>Le fichier doit contenir les informations : </a:t>
            </a:r>
          </a:p>
          <a:p>
            <a:pPr marL="342900" indent="-342900">
              <a:buFont typeface="Wingdings" panose="05000000000000000000" pitchFamily="2" charset="2"/>
              <a:buChar char="q"/>
            </a:pPr>
            <a:r>
              <a:rPr lang="fr-FR" sz="2400" b="1" dirty="0">
                <a:solidFill>
                  <a:srgbClr val="FFC000"/>
                </a:solidFill>
                <a:latin typeface="Arial" panose="020B0604020202020204" pitchFamily="34" charset="0"/>
                <a:cs typeface="Arial" panose="020B0604020202020204" pitchFamily="34" charset="0"/>
              </a:rPr>
              <a:t>indispensables au contact </a:t>
            </a:r>
            <a:r>
              <a:rPr lang="fr-FR" sz="2400" dirty="0">
                <a:latin typeface="Arial" panose="020B0604020202020204" pitchFamily="34" charset="0"/>
                <a:cs typeface="Arial" panose="020B0604020202020204" pitchFamily="34" charset="0"/>
              </a:rPr>
              <a:t>: nom, prénom, adresse, téléphone, fax, mél, etc., </a:t>
            </a:r>
          </a:p>
          <a:p>
            <a:pPr marL="342900" indent="-342900">
              <a:buFont typeface="Wingdings" panose="05000000000000000000" pitchFamily="2" charset="2"/>
              <a:buChar char="q"/>
            </a:pPr>
            <a:r>
              <a:rPr lang="fr-FR" sz="2400" b="1" dirty="0">
                <a:solidFill>
                  <a:srgbClr val="FFC000"/>
                </a:solidFill>
                <a:latin typeface="Arial" panose="020B0604020202020204" pitchFamily="34" charset="0"/>
                <a:cs typeface="Arial" panose="020B0604020202020204" pitchFamily="34" charset="0"/>
              </a:rPr>
              <a:t>spécifiques </a:t>
            </a:r>
            <a:r>
              <a:rPr lang="fr-FR" sz="2400" dirty="0">
                <a:latin typeface="Arial" panose="020B0604020202020204" pitchFamily="34" charset="0"/>
                <a:cs typeface="Arial" panose="020B0604020202020204" pitchFamily="34" charset="0"/>
              </a:rPr>
              <a:t>: secteur d’activité, nombre de salariés…, </a:t>
            </a:r>
          </a:p>
          <a:p>
            <a:pPr marL="342900" indent="-342900">
              <a:buFont typeface="Wingdings" panose="05000000000000000000" pitchFamily="2" charset="2"/>
              <a:buChar char="q"/>
            </a:pPr>
            <a:r>
              <a:rPr lang="fr-FR" sz="2400" b="1" dirty="0">
                <a:solidFill>
                  <a:srgbClr val="FFC000"/>
                </a:solidFill>
                <a:latin typeface="Arial" panose="020B0604020202020204" pitchFamily="34" charset="0"/>
                <a:cs typeface="Arial" panose="020B0604020202020204" pitchFamily="34" charset="0"/>
              </a:rPr>
              <a:t>comportementales d’achat </a:t>
            </a:r>
            <a:r>
              <a:rPr lang="fr-FR" sz="2400" dirty="0">
                <a:latin typeface="Arial" panose="020B0604020202020204" pitchFamily="34" charset="0"/>
                <a:cs typeface="Arial" panose="020B0604020202020204" pitchFamily="34" charset="0"/>
              </a:rPr>
              <a:t>: historique des relations, statistiques d’achats… </a:t>
            </a:r>
          </a:p>
          <a:p>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08965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ZoneTexte 2"/>
          <p:cNvSpPr txBox="1"/>
          <p:nvPr/>
        </p:nvSpPr>
        <p:spPr>
          <a:xfrm>
            <a:off x="118533" y="1244600"/>
            <a:ext cx="11912600" cy="954107"/>
          </a:xfrm>
          <a:prstGeom prst="rect">
            <a:avLst/>
          </a:prstGeom>
          <a:noFill/>
        </p:spPr>
        <p:txBody>
          <a:bodyPr wrap="square" rtlCol="0">
            <a:spAutoFit/>
          </a:bodyPr>
          <a:lstStyle/>
          <a:p>
            <a:r>
              <a:rPr lang="fr-FR" sz="2800" b="1" dirty="0" smtClean="0">
                <a:solidFill>
                  <a:srgbClr val="FFFF00"/>
                </a:solidFill>
                <a:latin typeface="Arial" panose="020B0604020202020204" pitchFamily="34" charset="0"/>
                <a:cs typeface="Arial" panose="020B0604020202020204" pitchFamily="34" charset="0"/>
              </a:rPr>
              <a:t>Etape 3: constituer un fichier prospects</a:t>
            </a:r>
            <a:endParaRPr lang="fr-FR" sz="2800" b="1" dirty="0">
              <a:solidFill>
                <a:srgbClr val="FFFF00"/>
              </a:solidFill>
              <a:latin typeface="Arial" panose="020B0604020202020204" pitchFamily="34" charset="0"/>
              <a:cs typeface="Arial" panose="020B0604020202020204" pitchFamily="34" charset="0"/>
            </a:endParaRPr>
          </a:p>
          <a:p>
            <a:endParaRPr lang="fr-FR" sz="2800" dirty="0" smtClean="0">
              <a:latin typeface="Arial" panose="020B0604020202020204" pitchFamily="34" charset="0"/>
              <a:cs typeface="Arial" panose="020B0604020202020204" pitchFamily="34" charset="0"/>
            </a:endParaRPr>
          </a:p>
        </p:txBody>
      </p:sp>
      <p:sp>
        <p:nvSpPr>
          <p:cNvPr id="4" name="Rectangle 3"/>
          <p:cNvSpPr/>
          <p:nvPr/>
        </p:nvSpPr>
        <p:spPr>
          <a:xfrm>
            <a:off x="296333" y="2040467"/>
            <a:ext cx="11455400" cy="3046988"/>
          </a:xfrm>
          <a:prstGeom prst="rect">
            <a:avLst/>
          </a:prstGeom>
        </p:spPr>
        <p:txBody>
          <a:bodyPr wrap="square">
            <a:spAutoFit/>
          </a:bodyPr>
          <a:lstStyle/>
          <a:p>
            <a:pPr algn="just"/>
            <a:r>
              <a:rPr lang="fr-FR" sz="2400" dirty="0" smtClean="0">
                <a:latin typeface="Arial" panose="020B0604020202020204" pitchFamily="34" charset="0"/>
                <a:cs typeface="Arial" panose="020B0604020202020204" pitchFamily="34" charset="0"/>
              </a:rPr>
              <a:t>Pour </a:t>
            </a:r>
            <a:r>
              <a:rPr lang="fr-FR" sz="2400" dirty="0">
                <a:latin typeface="Arial" panose="020B0604020202020204" pitchFamily="34" charset="0"/>
                <a:cs typeface="Arial" panose="020B0604020202020204" pitchFamily="34" charset="0"/>
              </a:rPr>
              <a:t>de grandes campagnes de prospection, il est possible d’acheter des fichiers prospects commercialisés à des </a:t>
            </a:r>
            <a:r>
              <a:rPr lang="fr-FR" sz="2400" dirty="0" smtClean="0">
                <a:latin typeface="Arial" panose="020B0604020202020204" pitchFamily="34" charset="0"/>
                <a:cs typeface="Arial" panose="020B0604020202020204" pitchFamily="34" charset="0"/>
              </a:rPr>
              <a:t>organismes, </a:t>
            </a:r>
            <a:r>
              <a:rPr lang="fr-FR" sz="2400" dirty="0">
                <a:latin typeface="Arial" panose="020B0604020202020204" pitchFamily="34" charset="0"/>
                <a:cs typeface="Arial" panose="020B0604020202020204" pitchFamily="34" charset="0"/>
              </a:rPr>
              <a:t>comme France </a:t>
            </a:r>
            <a:r>
              <a:rPr lang="fr-FR" sz="2400" dirty="0" smtClean="0">
                <a:latin typeface="Arial" panose="020B0604020202020204" pitchFamily="34" charset="0"/>
                <a:cs typeface="Arial" panose="020B0604020202020204" pitchFamily="34" charset="0"/>
              </a:rPr>
              <a:t>Prospect, </a:t>
            </a:r>
            <a:r>
              <a:rPr lang="fr-FR" sz="2400" dirty="0">
                <a:latin typeface="Arial" panose="020B0604020202020204" pitchFamily="34" charset="0"/>
                <a:cs typeface="Arial" panose="020B0604020202020204" pitchFamily="34" charset="0"/>
              </a:rPr>
              <a:t>qui commercialise sous forme de </a:t>
            </a:r>
            <a:r>
              <a:rPr lang="fr-FR" sz="2400" dirty="0" err="1" smtClean="0">
                <a:latin typeface="Arial" panose="020B0604020202020204" pitchFamily="34" charset="0"/>
                <a:cs typeface="Arial" panose="020B0604020202020204" pitchFamily="34" charset="0"/>
              </a:rPr>
              <a:t>CDrom</a:t>
            </a:r>
            <a:r>
              <a:rPr lang="fr-FR" sz="2400" dirty="0" smtClean="0">
                <a:latin typeface="Arial" panose="020B0604020202020204" pitchFamily="34" charset="0"/>
                <a:cs typeface="Arial" panose="020B0604020202020204" pitchFamily="34" charset="0"/>
              </a:rPr>
              <a:t> ou de fichiers téléchargeables, une </a:t>
            </a:r>
            <a:r>
              <a:rPr lang="fr-FR" sz="2400" dirty="0">
                <a:latin typeface="Arial" panose="020B0604020202020204" pitchFamily="34" charset="0"/>
                <a:cs typeface="Arial" panose="020B0604020202020204" pitchFamily="34" charset="0"/>
              </a:rPr>
              <a:t>base de données qui comprend 4 millions d’entreprises, mis à jour plusieurs fois dans l’année). </a:t>
            </a:r>
            <a:endParaRPr lang="fr-FR" sz="2400" dirty="0" smtClean="0">
              <a:latin typeface="Arial" panose="020B0604020202020204" pitchFamily="34" charset="0"/>
              <a:cs typeface="Arial" panose="020B0604020202020204" pitchFamily="34" charset="0"/>
            </a:endParaRPr>
          </a:p>
          <a:p>
            <a:pPr algn="just"/>
            <a:endParaRPr lang="fr-FR" sz="2400" dirty="0">
              <a:latin typeface="Arial" panose="020B0604020202020204" pitchFamily="34" charset="0"/>
              <a:cs typeface="Arial" panose="020B0604020202020204" pitchFamily="34" charset="0"/>
            </a:endParaRPr>
          </a:p>
          <a:p>
            <a:pPr algn="just"/>
            <a:r>
              <a:rPr lang="fr-FR" sz="2400" dirty="0">
                <a:latin typeface="Arial" panose="020B0604020202020204" pitchFamily="34" charset="0"/>
                <a:cs typeface="Arial" panose="020B0604020202020204" pitchFamily="34" charset="0"/>
              </a:rPr>
              <a:t>Il est conseillé d’utiliser des applications dédiées à ce type d’activité : logiciel de bases de données sur Access, Excel ; application de GRC (CRM) ou PGI (ERP). </a:t>
            </a:r>
          </a:p>
        </p:txBody>
      </p:sp>
    </p:spTree>
    <p:extLst>
      <p:ext uri="{BB962C8B-B14F-4D97-AF65-F5344CB8AC3E}">
        <p14:creationId xmlns:p14="http://schemas.microsoft.com/office/powerpoint/2010/main" val="14471361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ZoneTexte 2"/>
          <p:cNvSpPr txBox="1"/>
          <p:nvPr/>
        </p:nvSpPr>
        <p:spPr>
          <a:xfrm>
            <a:off x="43914" y="635000"/>
            <a:ext cx="11912600" cy="523220"/>
          </a:xfrm>
          <a:prstGeom prst="rect">
            <a:avLst/>
          </a:prstGeom>
          <a:noFill/>
        </p:spPr>
        <p:txBody>
          <a:bodyPr wrap="square" rtlCol="0">
            <a:spAutoFit/>
          </a:bodyPr>
          <a:lstStyle/>
          <a:p>
            <a:r>
              <a:rPr lang="fr-FR" sz="2800" b="1" dirty="0" smtClean="0">
                <a:solidFill>
                  <a:srgbClr val="FFFF00"/>
                </a:solidFill>
                <a:latin typeface="Arial" panose="020B0604020202020204" pitchFamily="34" charset="0"/>
                <a:cs typeface="Arial" panose="020B0604020202020204" pitchFamily="34" charset="0"/>
              </a:rPr>
              <a:t>Etape 4: définir une méthode de prospection</a:t>
            </a:r>
            <a:endParaRPr lang="fr-FR" sz="2800" b="1" dirty="0">
              <a:solidFill>
                <a:srgbClr val="FFFF00"/>
              </a:solidFill>
              <a:latin typeface="Arial" panose="020B0604020202020204" pitchFamily="34" charset="0"/>
              <a:cs typeface="Arial" panose="020B0604020202020204" pitchFamily="34" charset="0"/>
            </a:endParaRPr>
          </a:p>
        </p:txBody>
      </p:sp>
      <p:sp>
        <p:nvSpPr>
          <p:cNvPr id="4" name="Rectangle 3"/>
          <p:cNvSpPr/>
          <p:nvPr/>
        </p:nvSpPr>
        <p:spPr>
          <a:xfrm>
            <a:off x="975248" y="1241166"/>
            <a:ext cx="10234619" cy="830997"/>
          </a:xfrm>
          <a:prstGeom prst="rect">
            <a:avLst/>
          </a:prstGeom>
        </p:spPr>
        <p:txBody>
          <a:bodyPr wrap="square">
            <a:spAutoFit/>
          </a:bodyPr>
          <a:lstStyle/>
          <a:p>
            <a:pPr algn="just"/>
            <a:r>
              <a:rPr lang="fr-FR" sz="2400" dirty="0" smtClean="0">
                <a:latin typeface="ITC Century Std Light"/>
              </a:rPr>
              <a:t>C’est </a:t>
            </a:r>
            <a:r>
              <a:rPr lang="fr-FR" sz="2400" dirty="0">
                <a:latin typeface="ITC Century Std Light"/>
              </a:rPr>
              <a:t>un élément incontournable pour le succès de la campagne. </a:t>
            </a:r>
            <a:endParaRPr lang="fr-FR" sz="2400" dirty="0" smtClean="0">
              <a:latin typeface="ITC Century Std Light"/>
            </a:endParaRPr>
          </a:p>
          <a:p>
            <a:pPr algn="just"/>
            <a:r>
              <a:rPr lang="fr-FR" sz="2400" dirty="0" smtClean="0">
                <a:latin typeface="ITC Century Std Light"/>
              </a:rPr>
              <a:t>Il </a:t>
            </a:r>
            <a:r>
              <a:rPr lang="fr-FR" sz="2400" dirty="0">
                <a:latin typeface="ITC Century Std Light"/>
              </a:rPr>
              <a:t>faut utiliser le bon canal de communication pour toucher la cible. </a:t>
            </a:r>
            <a:endParaRPr lang="fr-FR" sz="2400" dirty="0"/>
          </a:p>
        </p:txBody>
      </p:sp>
      <p:pic>
        <p:nvPicPr>
          <p:cNvPr id="5" name="Image 4" descr="Capture d’écran"/>
          <p:cNvPicPr>
            <a:picLocks noChangeAspect="1"/>
          </p:cNvPicPr>
          <p:nvPr/>
        </p:nvPicPr>
        <p:blipFill rotWithShape="1">
          <a:blip r:embed="rId2">
            <a:extLst>
              <a:ext uri="{28A0092B-C50C-407E-A947-70E740481C1C}">
                <a14:useLocalDpi xmlns:a14="http://schemas.microsoft.com/office/drawing/2010/main" val="0"/>
              </a:ext>
            </a:extLst>
          </a:blip>
          <a:srcRect l="-218" t="141" r="218" b="54796"/>
          <a:stretch/>
        </p:blipFill>
        <p:spPr>
          <a:xfrm>
            <a:off x="790561" y="2266441"/>
            <a:ext cx="10419306" cy="3620528"/>
          </a:xfrm>
          <a:prstGeom prst="rect">
            <a:avLst/>
          </a:prstGeom>
        </p:spPr>
      </p:pic>
    </p:spTree>
    <p:extLst>
      <p:ext uri="{BB962C8B-B14F-4D97-AF65-F5344CB8AC3E}">
        <p14:creationId xmlns:p14="http://schemas.microsoft.com/office/powerpoint/2010/main" val="17471503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ZoneTexte 2"/>
          <p:cNvSpPr txBox="1"/>
          <p:nvPr/>
        </p:nvSpPr>
        <p:spPr>
          <a:xfrm>
            <a:off x="36518" y="807415"/>
            <a:ext cx="11912600" cy="523220"/>
          </a:xfrm>
          <a:prstGeom prst="rect">
            <a:avLst/>
          </a:prstGeom>
          <a:noFill/>
        </p:spPr>
        <p:txBody>
          <a:bodyPr wrap="square" rtlCol="0">
            <a:spAutoFit/>
          </a:bodyPr>
          <a:lstStyle/>
          <a:p>
            <a:r>
              <a:rPr lang="fr-FR" sz="2800" b="1" dirty="0" smtClean="0">
                <a:solidFill>
                  <a:srgbClr val="FFFF00"/>
                </a:solidFill>
                <a:latin typeface="Arial" panose="020B0604020202020204" pitchFamily="34" charset="0"/>
                <a:cs typeface="Arial" panose="020B0604020202020204" pitchFamily="34" charset="0"/>
              </a:rPr>
              <a:t>Etape 4: définir une méthode de prospection</a:t>
            </a:r>
            <a:endParaRPr lang="fr-FR" sz="2800" b="1" dirty="0">
              <a:solidFill>
                <a:srgbClr val="FFFF00"/>
              </a:solidFill>
              <a:latin typeface="Arial" panose="020B0604020202020204" pitchFamily="34" charset="0"/>
              <a:cs typeface="Arial" panose="020B0604020202020204" pitchFamily="34" charset="0"/>
            </a:endParaRPr>
          </a:p>
        </p:txBody>
      </p:sp>
      <p:grpSp>
        <p:nvGrpSpPr>
          <p:cNvPr id="4" name="Groupe 3"/>
          <p:cNvGrpSpPr/>
          <p:nvPr/>
        </p:nvGrpSpPr>
        <p:grpSpPr>
          <a:xfrm>
            <a:off x="1684867" y="1677522"/>
            <a:ext cx="8463503" cy="4164477"/>
            <a:chOff x="2111359" y="2600390"/>
            <a:chExt cx="7783011" cy="3690188"/>
          </a:xfrm>
        </p:grpSpPr>
        <p:pic>
          <p:nvPicPr>
            <p:cNvPr id="5" name="Image 4" descr="Capture d’écran"/>
            <p:cNvPicPr>
              <a:picLocks noChangeAspect="1"/>
            </p:cNvPicPr>
            <p:nvPr/>
          </p:nvPicPr>
          <p:blipFill rotWithShape="1">
            <a:blip r:embed="rId2">
              <a:extLst>
                <a:ext uri="{28A0092B-C50C-407E-A947-70E740481C1C}">
                  <a14:useLocalDpi xmlns:a14="http://schemas.microsoft.com/office/drawing/2010/main" val="0"/>
                </a:ext>
              </a:extLst>
            </a:blip>
            <a:srcRect t="44921"/>
            <a:stretch/>
          </p:blipFill>
          <p:spPr>
            <a:xfrm>
              <a:off x="2111359" y="2984984"/>
              <a:ext cx="7783011" cy="3305594"/>
            </a:xfrm>
            <a:prstGeom prst="rect">
              <a:avLst/>
            </a:prstGeom>
          </p:spPr>
        </p:pic>
        <p:pic>
          <p:nvPicPr>
            <p:cNvPr id="6" name="Image 5" descr="Capture d’écran"/>
            <p:cNvPicPr>
              <a:picLocks noChangeAspect="1"/>
            </p:cNvPicPr>
            <p:nvPr/>
          </p:nvPicPr>
          <p:blipFill rotWithShape="1">
            <a:blip r:embed="rId2">
              <a:extLst>
                <a:ext uri="{28A0092B-C50C-407E-A947-70E740481C1C}">
                  <a14:useLocalDpi xmlns:a14="http://schemas.microsoft.com/office/drawing/2010/main" val="0"/>
                </a:ext>
              </a:extLst>
            </a:blip>
            <a:srcRect b="93592"/>
            <a:stretch/>
          </p:blipFill>
          <p:spPr>
            <a:xfrm>
              <a:off x="2111359" y="2600390"/>
              <a:ext cx="7783011" cy="384594"/>
            </a:xfrm>
            <a:prstGeom prst="rect">
              <a:avLst/>
            </a:prstGeom>
          </p:spPr>
        </p:pic>
      </p:grpSp>
    </p:spTree>
    <p:extLst>
      <p:ext uri="{BB962C8B-B14F-4D97-AF65-F5344CB8AC3E}">
        <p14:creationId xmlns:p14="http://schemas.microsoft.com/office/powerpoint/2010/main" val="4414753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ZoneTexte 2"/>
          <p:cNvSpPr txBox="1"/>
          <p:nvPr/>
        </p:nvSpPr>
        <p:spPr>
          <a:xfrm>
            <a:off x="93133" y="781503"/>
            <a:ext cx="11912600" cy="523220"/>
          </a:xfrm>
          <a:prstGeom prst="rect">
            <a:avLst/>
          </a:prstGeom>
          <a:noFill/>
        </p:spPr>
        <p:txBody>
          <a:bodyPr wrap="square" rtlCol="0">
            <a:spAutoFit/>
          </a:bodyPr>
          <a:lstStyle/>
          <a:p>
            <a:r>
              <a:rPr lang="fr-FR" sz="2800" b="1" dirty="0" smtClean="0">
                <a:solidFill>
                  <a:srgbClr val="FFFF00"/>
                </a:solidFill>
                <a:latin typeface="Arial" panose="020B0604020202020204" pitchFamily="34" charset="0"/>
                <a:cs typeface="Arial" panose="020B0604020202020204" pitchFamily="34" charset="0"/>
              </a:rPr>
              <a:t>Etape 5 : concevoir le message</a:t>
            </a:r>
            <a:endParaRPr lang="fr-FR" sz="2800" dirty="0" smtClean="0">
              <a:latin typeface="Arial" panose="020B0604020202020204" pitchFamily="34" charset="0"/>
              <a:cs typeface="Arial" panose="020B0604020202020204" pitchFamily="34" charset="0"/>
            </a:endParaRPr>
          </a:p>
        </p:txBody>
      </p:sp>
      <p:sp>
        <p:nvSpPr>
          <p:cNvPr id="4" name="Rectangle 3"/>
          <p:cNvSpPr/>
          <p:nvPr/>
        </p:nvSpPr>
        <p:spPr>
          <a:xfrm>
            <a:off x="186267" y="1451226"/>
            <a:ext cx="11557000" cy="1200329"/>
          </a:xfrm>
          <a:prstGeom prst="rect">
            <a:avLst/>
          </a:prstGeom>
        </p:spPr>
        <p:txBody>
          <a:bodyPr wrap="square">
            <a:spAutoFit/>
          </a:bodyPr>
          <a:lstStyle/>
          <a:p>
            <a:r>
              <a:rPr lang="fr-FR" sz="2400" dirty="0">
                <a:latin typeface="ITC Century Std Light"/>
              </a:rPr>
              <a:t>Maintenant que vous avez défini la cible et votre planning, </a:t>
            </a:r>
            <a:r>
              <a:rPr lang="fr-FR" sz="2400" b="1" dirty="0">
                <a:latin typeface="ITC Century Std Book"/>
              </a:rPr>
              <a:t>vous devez rédiger le texte et sélectionner les champs à exporter </a:t>
            </a:r>
            <a:r>
              <a:rPr lang="fr-FR" sz="2400" dirty="0">
                <a:latin typeface="ITC Century Std Light"/>
              </a:rPr>
              <a:t>en fonction du média choisi : courrier papier, fax, mél, SMS, téléprospection… </a:t>
            </a:r>
            <a:endParaRPr lang="fr-FR" sz="2400" dirty="0"/>
          </a:p>
        </p:txBody>
      </p:sp>
      <p:pic>
        <p:nvPicPr>
          <p:cNvPr id="5" name="Image 4" descr="Capture d’écran"/>
          <p:cNvPicPr>
            <a:picLocks noChangeAspect="1"/>
          </p:cNvPicPr>
          <p:nvPr/>
        </p:nvPicPr>
        <p:blipFill rotWithShape="1">
          <a:blip r:embed="rId2">
            <a:extLst>
              <a:ext uri="{28A0092B-C50C-407E-A947-70E740481C1C}">
                <a14:useLocalDpi xmlns:a14="http://schemas.microsoft.com/office/drawing/2010/main" val="0"/>
              </a:ext>
            </a:extLst>
          </a:blip>
          <a:srcRect b="59796"/>
          <a:stretch/>
        </p:blipFill>
        <p:spPr>
          <a:xfrm>
            <a:off x="270499" y="2980042"/>
            <a:ext cx="11735234" cy="2565624"/>
          </a:xfrm>
          <a:prstGeom prst="rect">
            <a:avLst/>
          </a:prstGeom>
        </p:spPr>
      </p:pic>
    </p:spTree>
    <p:extLst>
      <p:ext uri="{BB962C8B-B14F-4D97-AF65-F5344CB8AC3E}">
        <p14:creationId xmlns:p14="http://schemas.microsoft.com/office/powerpoint/2010/main" val="35465262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8825658" cy="634999"/>
          </a:xfrm>
        </p:spPr>
        <p:txBody>
          <a:bodyPr>
            <a:normAutofit/>
          </a:bodyPr>
          <a:lstStyle/>
          <a:p>
            <a:r>
              <a:rPr lang="fr-FR" sz="3200" b="1" dirty="0"/>
              <a:t>3</a:t>
            </a:r>
            <a:r>
              <a:rPr lang="fr-FR" sz="3200" b="1" dirty="0" smtClean="0"/>
              <a:t>. Méthodologie de prospection</a:t>
            </a:r>
            <a:endParaRPr lang="fr-FR" sz="5400" dirty="0"/>
          </a:p>
        </p:txBody>
      </p:sp>
      <p:sp>
        <p:nvSpPr>
          <p:cNvPr id="3" name="ZoneTexte 2"/>
          <p:cNvSpPr txBox="1"/>
          <p:nvPr/>
        </p:nvSpPr>
        <p:spPr>
          <a:xfrm>
            <a:off x="76200" y="719667"/>
            <a:ext cx="11912600" cy="523220"/>
          </a:xfrm>
          <a:prstGeom prst="rect">
            <a:avLst/>
          </a:prstGeom>
          <a:noFill/>
        </p:spPr>
        <p:txBody>
          <a:bodyPr wrap="square" rtlCol="0">
            <a:spAutoFit/>
          </a:bodyPr>
          <a:lstStyle/>
          <a:p>
            <a:r>
              <a:rPr lang="fr-FR" sz="2800" b="1" dirty="0" smtClean="0">
                <a:solidFill>
                  <a:srgbClr val="FFFF00"/>
                </a:solidFill>
                <a:latin typeface="Arial" panose="020B0604020202020204" pitchFamily="34" charset="0"/>
                <a:cs typeface="Arial" panose="020B0604020202020204" pitchFamily="34" charset="0"/>
              </a:rPr>
              <a:t>Etape 5 : concevoir le message</a:t>
            </a:r>
            <a:endParaRPr lang="fr-FR" sz="2800" dirty="0" smtClean="0">
              <a:latin typeface="Arial" panose="020B0604020202020204" pitchFamily="34" charset="0"/>
              <a:cs typeface="Arial" panose="020B0604020202020204" pitchFamily="34" charset="0"/>
            </a:endParaRPr>
          </a:p>
        </p:txBody>
      </p:sp>
      <p:pic>
        <p:nvPicPr>
          <p:cNvPr id="5" name="Image 4" descr="Capture d’écran"/>
          <p:cNvPicPr>
            <a:picLocks noChangeAspect="1"/>
          </p:cNvPicPr>
          <p:nvPr/>
        </p:nvPicPr>
        <p:blipFill rotWithShape="1">
          <a:blip r:embed="rId2">
            <a:extLst>
              <a:ext uri="{28A0092B-C50C-407E-A947-70E740481C1C}">
                <a14:useLocalDpi xmlns:a14="http://schemas.microsoft.com/office/drawing/2010/main" val="0"/>
              </a:ext>
            </a:extLst>
          </a:blip>
          <a:srcRect t="39210"/>
          <a:stretch/>
        </p:blipFill>
        <p:spPr>
          <a:xfrm>
            <a:off x="385744" y="1803399"/>
            <a:ext cx="11474118" cy="3793067"/>
          </a:xfrm>
          <a:prstGeom prst="rect">
            <a:avLst/>
          </a:prstGeom>
        </p:spPr>
      </p:pic>
    </p:spTree>
    <p:extLst>
      <p:ext uri="{BB962C8B-B14F-4D97-AF65-F5344CB8AC3E}">
        <p14:creationId xmlns:p14="http://schemas.microsoft.com/office/powerpoint/2010/main" val="32541659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227</TotalTime>
  <Words>733</Words>
  <Application>Microsoft Office PowerPoint</Application>
  <PresentationFormat>Grand écran</PresentationFormat>
  <Paragraphs>81</Paragraphs>
  <Slides>12</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12</vt:i4>
      </vt:variant>
    </vt:vector>
  </HeadingPairs>
  <TitlesOfParts>
    <vt:vector size="22" baseType="lpstr">
      <vt:lpstr>Arial</vt:lpstr>
      <vt:lpstr>Arial Narrow</vt:lpstr>
      <vt:lpstr>Century Gothic</vt:lpstr>
      <vt:lpstr>ITC Century Std Book</vt:lpstr>
      <vt:lpstr>ITC Century Std Light</vt:lpstr>
      <vt:lpstr>MyriadPro-Bold</vt:lpstr>
      <vt:lpstr>MyriadPro-Regular</vt:lpstr>
      <vt:lpstr>Wingdings</vt:lpstr>
      <vt:lpstr>Wingdings 3</vt:lpstr>
      <vt:lpstr>Ion</vt:lpstr>
      <vt:lpstr>3. Méthodologie de prospection</vt:lpstr>
      <vt:lpstr>3. Méthodologie de prospection</vt:lpstr>
      <vt:lpstr>3. Méthodologie de prospection</vt:lpstr>
      <vt:lpstr>3. Méthodologie de prospection</vt:lpstr>
      <vt:lpstr>3. Méthodologie de prospection</vt:lpstr>
      <vt:lpstr>3. Méthodologie de prospection</vt:lpstr>
      <vt:lpstr>3. Méthodologie de prospection</vt:lpstr>
      <vt:lpstr>3. Méthodologie de prospection</vt:lpstr>
      <vt:lpstr>3. Méthodologie de prospection</vt:lpstr>
      <vt:lpstr>3. Méthodologie de prospection</vt:lpstr>
      <vt:lpstr>3. Méthodologie de prospection</vt:lpstr>
      <vt:lpstr>3. Méthodologie de prospection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36</cp:revision>
  <dcterms:created xsi:type="dcterms:W3CDTF">2014-01-14T07:42:30Z</dcterms:created>
  <dcterms:modified xsi:type="dcterms:W3CDTF">2015-05-13T12:56:52Z</dcterms:modified>
</cp:coreProperties>
</file>