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61" r:id="rId3"/>
    <p:sldId id="257" r:id="rId4"/>
    <p:sldId id="258" r:id="rId5"/>
    <p:sldId id="263" r:id="rId6"/>
    <p:sldId id="262" r:id="rId7"/>
    <p:sldId id="264" r:id="rId8"/>
    <p:sldId id="259" r:id="rId9"/>
    <p:sldId id="265" r:id="rId10"/>
    <p:sldId id="266" r:id="rId11"/>
    <p:sldId id="260" r:id="rId12"/>
    <p:sldId id="267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5C9274-77CE-46BC-A00F-7A5C92A3F254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E57E4A7-1DB6-4BE8-AD58-8EFFA683419C}">
      <dgm:prSet phldrT="[Texte]" custT="1"/>
      <dgm:spPr/>
      <dgm:t>
        <a:bodyPr/>
        <a:lstStyle/>
        <a:p>
          <a:r>
            <a:rPr lang="fr-FR" sz="2800" dirty="0" smtClean="0">
              <a:latin typeface="ITC Century Std Light"/>
            </a:rPr>
            <a:t>La clientèle peut être classée selon </a:t>
          </a:r>
          <a:endParaRPr lang="fr-FR" sz="2800" dirty="0"/>
        </a:p>
      </dgm:t>
    </dgm:pt>
    <dgm:pt modelId="{C228DA97-5A27-4486-A5EB-B54C0B08ED0F}" type="parTrans" cxnId="{1BE99AA1-7113-47F3-B723-94E505A07CB0}">
      <dgm:prSet/>
      <dgm:spPr/>
      <dgm:t>
        <a:bodyPr/>
        <a:lstStyle/>
        <a:p>
          <a:endParaRPr lang="fr-FR"/>
        </a:p>
      </dgm:t>
    </dgm:pt>
    <dgm:pt modelId="{93147E76-97C7-4AFC-8822-CF1B3BC21771}" type="sibTrans" cxnId="{1BE99AA1-7113-47F3-B723-94E505A07CB0}">
      <dgm:prSet/>
      <dgm:spPr/>
      <dgm:t>
        <a:bodyPr/>
        <a:lstStyle/>
        <a:p>
          <a:endParaRPr lang="fr-FR"/>
        </a:p>
      </dgm:t>
    </dgm:pt>
    <dgm:pt modelId="{55DD4C35-5DAA-4642-9678-7FF92C139CD0}">
      <dgm:prSet/>
      <dgm:spPr/>
      <dgm:t>
        <a:bodyPr/>
        <a:lstStyle/>
        <a:p>
          <a:r>
            <a:rPr lang="fr-FR" dirty="0" smtClean="0">
              <a:latin typeface="ITC Century Std Light"/>
            </a:rPr>
            <a:t>son budget (ou panier)</a:t>
          </a:r>
        </a:p>
      </dgm:t>
    </dgm:pt>
    <dgm:pt modelId="{80AB7F79-851A-4488-B15B-1302DF318D92}" type="parTrans" cxnId="{E29B4623-FA29-45B8-9DA3-7397ED1498DE}">
      <dgm:prSet/>
      <dgm:spPr/>
      <dgm:t>
        <a:bodyPr/>
        <a:lstStyle/>
        <a:p>
          <a:endParaRPr lang="fr-FR"/>
        </a:p>
      </dgm:t>
    </dgm:pt>
    <dgm:pt modelId="{DEE5F1C1-0DAF-42A4-A0F4-1FAAF9CC59B2}" type="sibTrans" cxnId="{E29B4623-FA29-45B8-9DA3-7397ED1498DE}">
      <dgm:prSet/>
      <dgm:spPr/>
      <dgm:t>
        <a:bodyPr/>
        <a:lstStyle/>
        <a:p>
          <a:endParaRPr lang="fr-FR"/>
        </a:p>
      </dgm:t>
    </dgm:pt>
    <dgm:pt modelId="{CD0D967F-F28D-4842-9E22-1EF185E67319}">
      <dgm:prSet/>
      <dgm:spPr/>
      <dgm:t>
        <a:bodyPr/>
        <a:lstStyle/>
        <a:p>
          <a:r>
            <a:rPr lang="fr-FR" dirty="0" smtClean="0">
              <a:latin typeface="ITC Century Std Light"/>
            </a:rPr>
            <a:t>ses origines </a:t>
          </a:r>
        </a:p>
      </dgm:t>
    </dgm:pt>
    <dgm:pt modelId="{4C964FC5-B346-4084-B34F-B2A38E3150D4}" type="parTrans" cxnId="{CEA7F63E-9610-4208-BF40-A221006EFD68}">
      <dgm:prSet/>
      <dgm:spPr/>
      <dgm:t>
        <a:bodyPr/>
        <a:lstStyle/>
        <a:p>
          <a:endParaRPr lang="fr-FR"/>
        </a:p>
      </dgm:t>
    </dgm:pt>
    <dgm:pt modelId="{86C0BC0F-B299-4C55-8B94-5743441228C0}" type="sibTrans" cxnId="{CEA7F63E-9610-4208-BF40-A221006EFD68}">
      <dgm:prSet/>
      <dgm:spPr/>
      <dgm:t>
        <a:bodyPr/>
        <a:lstStyle/>
        <a:p>
          <a:endParaRPr lang="fr-FR"/>
        </a:p>
      </dgm:t>
    </dgm:pt>
    <dgm:pt modelId="{CE7D76C6-13C7-4D0B-A74E-53ECC0B66E99}">
      <dgm:prSet/>
      <dgm:spPr/>
      <dgm:t>
        <a:bodyPr/>
        <a:lstStyle/>
        <a:p>
          <a:r>
            <a:rPr lang="fr-FR" dirty="0" smtClean="0">
              <a:latin typeface="ITC Century Std Light"/>
            </a:rPr>
            <a:t>ses revenus </a:t>
          </a:r>
        </a:p>
      </dgm:t>
    </dgm:pt>
    <dgm:pt modelId="{9E6B48FC-1B3A-4B72-8E0F-64FD234E7A65}" type="parTrans" cxnId="{866D6CC2-FD8E-4FB0-8F8D-BC8FBDC8D75E}">
      <dgm:prSet/>
      <dgm:spPr/>
      <dgm:t>
        <a:bodyPr/>
        <a:lstStyle/>
        <a:p>
          <a:endParaRPr lang="fr-FR"/>
        </a:p>
      </dgm:t>
    </dgm:pt>
    <dgm:pt modelId="{CEFECD62-0D47-4EF4-93D2-DB20C21F6AC2}" type="sibTrans" cxnId="{866D6CC2-FD8E-4FB0-8F8D-BC8FBDC8D75E}">
      <dgm:prSet/>
      <dgm:spPr/>
      <dgm:t>
        <a:bodyPr/>
        <a:lstStyle/>
        <a:p>
          <a:endParaRPr lang="fr-FR"/>
        </a:p>
      </dgm:t>
    </dgm:pt>
    <dgm:pt modelId="{5E80DA68-F634-4CB1-AA23-50FEBAC993AC}">
      <dgm:prSet/>
      <dgm:spPr/>
      <dgm:t>
        <a:bodyPr/>
        <a:lstStyle/>
        <a:p>
          <a:r>
            <a:rPr lang="fr-FR" dirty="0" smtClean="0">
              <a:latin typeface="ITC Century Std Light"/>
            </a:rPr>
            <a:t>son implantation géographique </a:t>
          </a:r>
        </a:p>
      </dgm:t>
    </dgm:pt>
    <dgm:pt modelId="{59758D2E-8899-4164-A33B-72A6DA55CF9F}" type="parTrans" cxnId="{B48247F8-F5FA-43C3-9413-71B540BB934E}">
      <dgm:prSet/>
      <dgm:spPr/>
      <dgm:t>
        <a:bodyPr/>
        <a:lstStyle/>
        <a:p>
          <a:endParaRPr lang="fr-FR"/>
        </a:p>
      </dgm:t>
    </dgm:pt>
    <dgm:pt modelId="{2A83D0E9-65CD-420C-8F77-823AC26A9100}" type="sibTrans" cxnId="{B48247F8-F5FA-43C3-9413-71B540BB934E}">
      <dgm:prSet/>
      <dgm:spPr/>
      <dgm:t>
        <a:bodyPr/>
        <a:lstStyle/>
        <a:p>
          <a:endParaRPr lang="fr-FR"/>
        </a:p>
      </dgm:t>
    </dgm:pt>
    <dgm:pt modelId="{3E59BBBC-824A-4382-81DF-C93DE437FFDA}">
      <dgm:prSet/>
      <dgm:spPr/>
      <dgm:t>
        <a:bodyPr/>
        <a:lstStyle/>
        <a:p>
          <a:r>
            <a:rPr lang="fr-FR" dirty="0" smtClean="0">
              <a:latin typeface="ITC Century Std Light"/>
            </a:rPr>
            <a:t>son activité </a:t>
          </a:r>
        </a:p>
      </dgm:t>
    </dgm:pt>
    <dgm:pt modelId="{87E0268A-13DE-4E48-956B-F1C4A146DFE6}" type="parTrans" cxnId="{042D85E4-63DB-48F7-AF87-037A6C10AEF6}">
      <dgm:prSet/>
      <dgm:spPr/>
      <dgm:t>
        <a:bodyPr/>
        <a:lstStyle/>
        <a:p>
          <a:endParaRPr lang="fr-FR"/>
        </a:p>
      </dgm:t>
    </dgm:pt>
    <dgm:pt modelId="{7009CD31-B9AA-4E78-820D-2A524E10F45A}" type="sibTrans" cxnId="{042D85E4-63DB-48F7-AF87-037A6C10AEF6}">
      <dgm:prSet/>
      <dgm:spPr/>
      <dgm:t>
        <a:bodyPr/>
        <a:lstStyle/>
        <a:p>
          <a:endParaRPr lang="fr-FR"/>
        </a:p>
      </dgm:t>
    </dgm:pt>
    <dgm:pt modelId="{986DC773-699C-4EFD-B6F5-7CFA609345F9}">
      <dgm:prSet/>
      <dgm:spPr/>
      <dgm:t>
        <a:bodyPr/>
        <a:lstStyle/>
        <a:p>
          <a:r>
            <a:rPr lang="fr-FR" dirty="0" smtClean="0">
              <a:latin typeface="ITC Century Std Light"/>
            </a:rPr>
            <a:t>ses valeurs sociales, etc. </a:t>
          </a:r>
        </a:p>
      </dgm:t>
    </dgm:pt>
    <dgm:pt modelId="{38353305-4215-4D4B-ABA0-6F6578FEBEE0}" type="parTrans" cxnId="{36EFE271-4E73-489D-A17D-591C92B76586}">
      <dgm:prSet/>
      <dgm:spPr/>
      <dgm:t>
        <a:bodyPr/>
        <a:lstStyle/>
        <a:p>
          <a:endParaRPr lang="fr-FR"/>
        </a:p>
      </dgm:t>
    </dgm:pt>
    <dgm:pt modelId="{9B4E601A-9EBA-43B5-A29B-973060507A45}" type="sibTrans" cxnId="{36EFE271-4E73-489D-A17D-591C92B76586}">
      <dgm:prSet/>
      <dgm:spPr/>
      <dgm:t>
        <a:bodyPr/>
        <a:lstStyle/>
        <a:p>
          <a:endParaRPr lang="fr-FR"/>
        </a:p>
      </dgm:t>
    </dgm:pt>
    <dgm:pt modelId="{4335807E-C20D-4896-AECD-770C1B7999E3}" type="pres">
      <dgm:prSet presAssocID="{5A5C9274-77CE-46BC-A00F-7A5C92A3F25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305BCAF8-A542-43BB-A43D-E5EB789FF6F0}" type="pres">
      <dgm:prSet presAssocID="{DE57E4A7-1DB6-4BE8-AD58-8EFFA683419C}" presName="root" presStyleCnt="0"/>
      <dgm:spPr/>
    </dgm:pt>
    <dgm:pt modelId="{D8AC9307-82E4-45BA-87C5-E7175FE4A414}" type="pres">
      <dgm:prSet presAssocID="{DE57E4A7-1DB6-4BE8-AD58-8EFFA683419C}" presName="rootComposite" presStyleCnt="0"/>
      <dgm:spPr/>
    </dgm:pt>
    <dgm:pt modelId="{76C30582-A364-45FB-A899-A0081DEAA126}" type="pres">
      <dgm:prSet presAssocID="{DE57E4A7-1DB6-4BE8-AD58-8EFFA683419C}" presName="rootText" presStyleLbl="node1" presStyleIdx="0" presStyleCnt="1" custScaleX="623818"/>
      <dgm:spPr/>
      <dgm:t>
        <a:bodyPr/>
        <a:lstStyle/>
        <a:p>
          <a:endParaRPr lang="fr-FR"/>
        </a:p>
      </dgm:t>
    </dgm:pt>
    <dgm:pt modelId="{9002EBFD-7F68-4361-8764-D0171D3D9349}" type="pres">
      <dgm:prSet presAssocID="{DE57E4A7-1DB6-4BE8-AD58-8EFFA683419C}" presName="rootConnector" presStyleLbl="node1" presStyleIdx="0" presStyleCnt="1"/>
      <dgm:spPr/>
      <dgm:t>
        <a:bodyPr/>
        <a:lstStyle/>
        <a:p>
          <a:endParaRPr lang="fr-FR"/>
        </a:p>
      </dgm:t>
    </dgm:pt>
    <dgm:pt modelId="{0835BDF8-2872-4C67-9FF3-5AAC476B7DC7}" type="pres">
      <dgm:prSet presAssocID="{DE57E4A7-1DB6-4BE8-AD58-8EFFA683419C}" presName="childShape" presStyleCnt="0"/>
      <dgm:spPr/>
    </dgm:pt>
    <dgm:pt modelId="{4AFD9F36-3D79-4612-B615-2B01B09D34FD}" type="pres">
      <dgm:prSet presAssocID="{80AB7F79-851A-4488-B15B-1302DF318D92}" presName="Name13" presStyleLbl="parChTrans1D2" presStyleIdx="0" presStyleCnt="6"/>
      <dgm:spPr/>
      <dgm:t>
        <a:bodyPr/>
        <a:lstStyle/>
        <a:p>
          <a:endParaRPr lang="fr-FR"/>
        </a:p>
      </dgm:t>
    </dgm:pt>
    <dgm:pt modelId="{3D5B08E5-E624-4BA7-950F-1AC306C98501}" type="pres">
      <dgm:prSet presAssocID="{55DD4C35-5DAA-4642-9678-7FF92C139CD0}" presName="childText" presStyleLbl="bgAcc1" presStyleIdx="0" presStyleCnt="6" custScaleX="5121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C438765-1708-40A5-85F1-F0FB4D3FF033}" type="pres">
      <dgm:prSet presAssocID="{4C964FC5-B346-4084-B34F-B2A38E3150D4}" presName="Name13" presStyleLbl="parChTrans1D2" presStyleIdx="1" presStyleCnt="6"/>
      <dgm:spPr/>
      <dgm:t>
        <a:bodyPr/>
        <a:lstStyle/>
        <a:p>
          <a:endParaRPr lang="fr-FR"/>
        </a:p>
      </dgm:t>
    </dgm:pt>
    <dgm:pt modelId="{C3DBE3DF-85AC-4591-9376-A3904CFBB89C}" type="pres">
      <dgm:prSet presAssocID="{CD0D967F-F28D-4842-9E22-1EF185E67319}" presName="childText" presStyleLbl="bgAcc1" presStyleIdx="1" presStyleCnt="6" custScaleX="5121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F1DD5F-D717-4E68-9706-2217198F5C82}" type="pres">
      <dgm:prSet presAssocID="{9E6B48FC-1B3A-4B72-8E0F-64FD234E7A65}" presName="Name13" presStyleLbl="parChTrans1D2" presStyleIdx="2" presStyleCnt="6"/>
      <dgm:spPr/>
      <dgm:t>
        <a:bodyPr/>
        <a:lstStyle/>
        <a:p>
          <a:endParaRPr lang="fr-FR"/>
        </a:p>
      </dgm:t>
    </dgm:pt>
    <dgm:pt modelId="{E566C949-87E0-49FA-82D2-DA3493A978B5}" type="pres">
      <dgm:prSet presAssocID="{CE7D76C6-13C7-4D0B-A74E-53ECC0B66E99}" presName="childText" presStyleLbl="bgAcc1" presStyleIdx="2" presStyleCnt="6" custScaleX="5121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C35429A-C34F-49DD-8ADC-84496CC4E61D}" type="pres">
      <dgm:prSet presAssocID="{59758D2E-8899-4164-A33B-72A6DA55CF9F}" presName="Name13" presStyleLbl="parChTrans1D2" presStyleIdx="3" presStyleCnt="6"/>
      <dgm:spPr/>
      <dgm:t>
        <a:bodyPr/>
        <a:lstStyle/>
        <a:p>
          <a:endParaRPr lang="fr-FR"/>
        </a:p>
      </dgm:t>
    </dgm:pt>
    <dgm:pt modelId="{D973FFC4-BD48-4961-A31B-BD82B7D80F08}" type="pres">
      <dgm:prSet presAssocID="{5E80DA68-F634-4CB1-AA23-50FEBAC993AC}" presName="childText" presStyleLbl="bgAcc1" presStyleIdx="3" presStyleCnt="6" custScaleX="5121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3981AE-CBC7-4CF8-8018-156418268C78}" type="pres">
      <dgm:prSet presAssocID="{87E0268A-13DE-4E48-956B-F1C4A146DFE6}" presName="Name13" presStyleLbl="parChTrans1D2" presStyleIdx="4" presStyleCnt="6"/>
      <dgm:spPr/>
      <dgm:t>
        <a:bodyPr/>
        <a:lstStyle/>
        <a:p>
          <a:endParaRPr lang="fr-FR"/>
        </a:p>
      </dgm:t>
    </dgm:pt>
    <dgm:pt modelId="{C817B932-FF3B-4CF3-A739-36913FA07EFF}" type="pres">
      <dgm:prSet presAssocID="{3E59BBBC-824A-4382-81DF-C93DE437FFDA}" presName="childText" presStyleLbl="bgAcc1" presStyleIdx="4" presStyleCnt="6" custScaleX="5121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FD45769-A5F0-4F05-BAC6-A758634C5052}" type="pres">
      <dgm:prSet presAssocID="{38353305-4215-4D4B-ABA0-6F6578FEBEE0}" presName="Name13" presStyleLbl="parChTrans1D2" presStyleIdx="5" presStyleCnt="6"/>
      <dgm:spPr/>
      <dgm:t>
        <a:bodyPr/>
        <a:lstStyle/>
        <a:p>
          <a:endParaRPr lang="fr-FR"/>
        </a:p>
      </dgm:t>
    </dgm:pt>
    <dgm:pt modelId="{29383AD7-0751-4245-93DF-7A97512B4B3E}" type="pres">
      <dgm:prSet presAssocID="{986DC773-699C-4EFD-B6F5-7CFA609345F9}" presName="childText" presStyleLbl="bgAcc1" presStyleIdx="5" presStyleCnt="6" custScaleX="5121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0D7126D-A0C5-4A0E-93CB-EB0EC232BE85}" type="presOf" srcId="{5E80DA68-F634-4CB1-AA23-50FEBAC993AC}" destId="{D973FFC4-BD48-4961-A31B-BD82B7D80F08}" srcOrd="0" destOrd="0" presId="urn:microsoft.com/office/officeart/2005/8/layout/hierarchy3"/>
    <dgm:cxn modelId="{B48247F8-F5FA-43C3-9413-71B540BB934E}" srcId="{DE57E4A7-1DB6-4BE8-AD58-8EFFA683419C}" destId="{5E80DA68-F634-4CB1-AA23-50FEBAC993AC}" srcOrd="3" destOrd="0" parTransId="{59758D2E-8899-4164-A33B-72A6DA55CF9F}" sibTransId="{2A83D0E9-65CD-420C-8F77-823AC26A9100}"/>
    <dgm:cxn modelId="{2CB8CE4C-553A-47B1-8B70-A5CB22A7F9E7}" type="presOf" srcId="{4C964FC5-B346-4084-B34F-B2A38E3150D4}" destId="{EC438765-1708-40A5-85F1-F0FB4D3FF033}" srcOrd="0" destOrd="0" presId="urn:microsoft.com/office/officeart/2005/8/layout/hierarchy3"/>
    <dgm:cxn modelId="{A3E9EEA6-771C-410E-A1BB-FD0EDB7A8656}" type="presOf" srcId="{986DC773-699C-4EFD-B6F5-7CFA609345F9}" destId="{29383AD7-0751-4245-93DF-7A97512B4B3E}" srcOrd="0" destOrd="0" presId="urn:microsoft.com/office/officeart/2005/8/layout/hierarchy3"/>
    <dgm:cxn modelId="{CEA7F63E-9610-4208-BF40-A221006EFD68}" srcId="{DE57E4A7-1DB6-4BE8-AD58-8EFFA683419C}" destId="{CD0D967F-F28D-4842-9E22-1EF185E67319}" srcOrd="1" destOrd="0" parTransId="{4C964FC5-B346-4084-B34F-B2A38E3150D4}" sibTransId="{86C0BC0F-B299-4C55-8B94-5743441228C0}"/>
    <dgm:cxn modelId="{1BE99AA1-7113-47F3-B723-94E505A07CB0}" srcId="{5A5C9274-77CE-46BC-A00F-7A5C92A3F254}" destId="{DE57E4A7-1DB6-4BE8-AD58-8EFFA683419C}" srcOrd="0" destOrd="0" parTransId="{C228DA97-5A27-4486-A5EB-B54C0B08ED0F}" sibTransId="{93147E76-97C7-4AFC-8822-CF1B3BC21771}"/>
    <dgm:cxn modelId="{C0FE665A-77E0-46D2-9AEC-6A34D4A6B524}" type="presOf" srcId="{80AB7F79-851A-4488-B15B-1302DF318D92}" destId="{4AFD9F36-3D79-4612-B615-2B01B09D34FD}" srcOrd="0" destOrd="0" presId="urn:microsoft.com/office/officeart/2005/8/layout/hierarchy3"/>
    <dgm:cxn modelId="{B8CCA02A-20E7-4F65-837B-6386B60BF29C}" type="presOf" srcId="{CE7D76C6-13C7-4D0B-A74E-53ECC0B66E99}" destId="{E566C949-87E0-49FA-82D2-DA3493A978B5}" srcOrd="0" destOrd="0" presId="urn:microsoft.com/office/officeart/2005/8/layout/hierarchy3"/>
    <dgm:cxn modelId="{36EFE271-4E73-489D-A17D-591C92B76586}" srcId="{DE57E4A7-1DB6-4BE8-AD58-8EFFA683419C}" destId="{986DC773-699C-4EFD-B6F5-7CFA609345F9}" srcOrd="5" destOrd="0" parTransId="{38353305-4215-4D4B-ABA0-6F6578FEBEE0}" sibTransId="{9B4E601A-9EBA-43B5-A29B-973060507A45}"/>
    <dgm:cxn modelId="{65E3198D-DA0F-4B90-87AE-F4EDB995FC3C}" type="presOf" srcId="{5A5C9274-77CE-46BC-A00F-7A5C92A3F254}" destId="{4335807E-C20D-4896-AECD-770C1B7999E3}" srcOrd="0" destOrd="0" presId="urn:microsoft.com/office/officeart/2005/8/layout/hierarchy3"/>
    <dgm:cxn modelId="{BB2AF017-86FB-4603-946D-1615008B1B4F}" type="presOf" srcId="{55DD4C35-5DAA-4642-9678-7FF92C139CD0}" destId="{3D5B08E5-E624-4BA7-950F-1AC306C98501}" srcOrd="0" destOrd="0" presId="urn:microsoft.com/office/officeart/2005/8/layout/hierarchy3"/>
    <dgm:cxn modelId="{423B400C-9810-4B9E-B454-1C4DE17C32CD}" type="presOf" srcId="{38353305-4215-4D4B-ABA0-6F6578FEBEE0}" destId="{1FD45769-A5F0-4F05-BAC6-A758634C5052}" srcOrd="0" destOrd="0" presId="urn:microsoft.com/office/officeart/2005/8/layout/hierarchy3"/>
    <dgm:cxn modelId="{08B35F78-900D-4625-B730-2ECCD998D026}" type="presOf" srcId="{3E59BBBC-824A-4382-81DF-C93DE437FFDA}" destId="{C817B932-FF3B-4CF3-A739-36913FA07EFF}" srcOrd="0" destOrd="0" presId="urn:microsoft.com/office/officeart/2005/8/layout/hierarchy3"/>
    <dgm:cxn modelId="{042D85E4-63DB-48F7-AF87-037A6C10AEF6}" srcId="{DE57E4A7-1DB6-4BE8-AD58-8EFFA683419C}" destId="{3E59BBBC-824A-4382-81DF-C93DE437FFDA}" srcOrd="4" destOrd="0" parTransId="{87E0268A-13DE-4E48-956B-F1C4A146DFE6}" sibTransId="{7009CD31-B9AA-4E78-820D-2A524E10F45A}"/>
    <dgm:cxn modelId="{BDFF91CE-A75A-44FE-AACD-29BB32BCE98D}" type="presOf" srcId="{59758D2E-8899-4164-A33B-72A6DA55CF9F}" destId="{6C35429A-C34F-49DD-8ADC-84496CC4E61D}" srcOrd="0" destOrd="0" presId="urn:microsoft.com/office/officeart/2005/8/layout/hierarchy3"/>
    <dgm:cxn modelId="{9182AA3D-9948-44AD-AC90-81DECED6C05C}" type="presOf" srcId="{87E0268A-13DE-4E48-956B-F1C4A146DFE6}" destId="{E63981AE-CBC7-4CF8-8018-156418268C78}" srcOrd="0" destOrd="0" presId="urn:microsoft.com/office/officeart/2005/8/layout/hierarchy3"/>
    <dgm:cxn modelId="{866D6CC2-FD8E-4FB0-8F8D-BC8FBDC8D75E}" srcId="{DE57E4A7-1DB6-4BE8-AD58-8EFFA683419C}" destId="{CE7D76C6-13C7-4D0B-A74E-53ECC0B66E99}" srcOrd="2" destOrd="0" parTransId="{9E6B48FC-1B3A-4B72-8E0F-64FD234E7A65}" sibTransId="{CEFECD62-0D47-4EF4-93D2-DB20C21F6AC2}"/>
    <dgm:cxn modelId="{D927BFBB-79F0-40C6-A7EB-354FF1565357}" type="presOf" srcId="{CD0D967F-F28D-4842-9E22-1EF185E67319}" destId="{C3DBE3DF-85AC-4591-9376-A3904CFBB89C}" srcOrd="0" destOrd="0" presId="urn:microsoft.com/office/officeart/2005/8/layout/hierarchy3"/>
    <dgm:cxn modelId="{84E9F3D9-F3AB-4068-BC7F-95683459A301}" type="presOf" srcId="{9E6B48FC-1B3A-4B72-8E0F-64FD234E7A65}" destId="{CEF1DD5F-D717-4E68-9706-2217198F5C82}" srcOrd="0" destOrd="0" presId="urn:microsoft.com/office/officeart/2005/8/layout/hierarchy3"/>
    <dgm:cxn modelId="{6027DF40-CFC6-4301-B87A-F30A65C7143F}" type="presOf" srcId="{DE57E4A7-1DB6-4BE8-AD58-8EFFA683419C}" destId="{9002EBFD-7F68-4361-8764-D0171D3D9349}" srcOrd="1" destOrd="0" presId="urn:microsoft.com/office/officeart/2005/8/layout/hierarchy3"/>
    <dgm:cxn modelId="{E29B4623-FA29-45B8-9DA3-7397ED1498DE}" srcId="{DE57E4A7-1DB6-4BE8-AD58-8EFFA683419C}" destId="{55DD4C35-5DAA-4642-9678-7FF92C139CD0}" srcOrd="0" destOrd="0" parTransId="{80AB7F79-851A-4488-B15B-1302DF318D92}" sibTransId="{DEE5F1C1-0DAF-42A4-A0F4-1FAAF9CC59B2}"/>
    <dgm:cxn modelId="{3A3138A4-D694-483A-9789-8047FC357F1C}" type="presOf" srcId="{DE57E4A7-1DB6-4BE8-AD58-8EFFA683419C}" destId="{76C30582-A364-45FB-A899-A0081DEAA126}" srcOrd="0" destOrd="0" presId="urn:microsoft.com/office/officeart/2005/8/layout/hierarchy3"/>
    <dgm:cxn modelId="{D1DC0A5C-B772-431C-BE5D-A598EAE0759E}" type="presParOf" srcId="{4335807E-C20D-4896-AECD-770C1B7999E3}" destId="{305BCAF8-A542-43BB-A43D-E5EB789FF6F0}" srcOrd="0" destOrd="0" presId="urn:microsoft.com/office/officeart/2005/8/layout/hierarchy3"/>
    <dgm:cxn modelId="{73746B5C-E425-4B09-91AD-71DB56967AB2}" type="presParOf" srcId="{305BCAF8-A542-43BB-A43D-E5EB789FF6F0}" destId="{D8AC9307-82E4-45BA-87C5-E7175FE4A414}" srcOrd="0" destOrd="0" presId="urn:microsoft.com/office/officeart/2005/8/layout/hierarchy3"/>
    <dgm:cxn modelId="{10BA117C-F6B6-47FC-9ECD-E140F75C2627}" type="presParOf" srcId="{D8AC9307-82E4-45BA-87C5-E7175FE4A414}" destId="{76C30582-A364-45FB-A899-A0081DEAA126}" srcOrd="0" destOrd="0" presId="urn:microsoft.com/office/officeart/2005/8/layout/hierarchy3"/>
    <dgm:cxn modelId="{584E0CC2-E100-4F58-B984-02E000EE2604}" type="presParOf" srcId="{D8AC9307-82E4-45BA-87C5-E7175FE4A414}" destId="{9002EBFD-7F68-4361-8764-D0171D3D9349}" srcOrd="1" destOrd="0" presId="urn:microsoft.com/office/officeart/2005/8/layout/hierarchy3"/>
    <dgm:cxn modelId="{1F7206E2-4FC2-4CA5-8DC3-E94315962153}" type="presParOf" srcId="{305BCAF8-A542-43BB-A43D-E5EB789FF6F0}" destId="{0835BDF8-2872-4C67-9FF3-5AAC476B7DC7}" srcOrd="1" destOrd="0" presId="urn:microsoft.com/office/officeart/2005/8/layout/hierarchy3"/>
    <dgm:cxn modelId="{8251F9D0-D6A9-4332-BF00-2C3EF95EC6AB}" type="presParOf" srcId="{0835BDF8-2872-4C67-9FF3-5AAC476B7DC7}" destId="{4AFD9F36-3D79-4612-B615-2B01B09D34FD}" srcOrd="0" destOrd="0" presId="urn:microsoft.com/office/officeart/2005/8/layout/hierarchy3"/>
    <dgm:cxn modelId="{F60F5DDC-7B62-42A3-832C-1B4FEE54419C}" type="presParOf" srcId="{0835BDF8-2872-4C67-9FF3-5AAC476B7DC7}" destId="{3D5B08E5-E624-4BA7-950F-1AC306C98501}" srcOrd="1" destOrd="0" presId="urn:microsoft.com/office/officeart/2005/8/layout/hierarchy3"/>
    <dgm:cxn modelId="{47B1D7D9-79E7-4A0C-B9C6-CCDCB94FF903}" type="presParOf" srcId="{0835BDF8-2872-4C67-9FF3-5AAC476B7DC7}" destId="{EC438765-1708-40A5-85F1-F0FB4D3FF033}" srcOrd="2" destOrd="0" presId="urn:microsoft.com/office/officeart/2005/8/layout/hierarchy3"/>
    <dgm:cxn modelId="{69FB1E1D-AEFC-43AC-90D1-147DFCD329FF}" type="presParOf" srcId="{0835BDF8-2872-4C67-9FF3-5AAC476B7DC7}" destId="{C3DBE3DF-85AC-4591-9376-A3904CFBB89C}" srcOrd="3" destOrd="0" presId="urn:microsoft.com/office/officeart/2005/8/layout/hierarchy3"/>
    <dgm:cxn modelId="{289F13BE-BD52-4F10-82B2-577C61F96EC3}" type="presParOf" srcId="{0835BDF8-2872-4C67-9FF3-5AAC476B7DC7}" destId="{CEF1DD5F-D717-4E68-9706-2217198F5C82}" srcOrd="4" destOrd="0" presId="urn:microsoft.com/office/officeart/2005/8/layout/hierarchy3"/>
    <dgm:cxn modelId="{34C38855-2188-4A55-ADEC-71BF5A47B417}" type="presParOf" srcId="{0835BDF8-2872-4C67-9FF3-5AAC476B7DC7}" destId="{E566C949-87E0-49FA-82D2-DA3493A978B5}" srcOrd="5" destOrd="0" presId="urn:microsoft.com/office/officeart/2005/8/layout/hierarchy3"/>
    <dgm:cxn modelId="{C8D85FE7-2BCC-4CF3-A822-CDE04ECF1356}" type="presParOf" srcId="{0835BDF8-2872-4C67-9FF3-5AAC476B7DC7}" destId="{6C35429A-C34F-49DD-8ADC-84496CC4E61D}" srcOrd="6" destOrd="0" presId="urn:microsoft.com/office/officeart/2005/8/layout/hierarchy3"/>
    <dgm:cxn modelId="{CE96F155-133E-4FDF-B191-F28C06D5AF3B}" type="presParOf" srcId="{0835BDF8-2872-4C67-9FF3-5AAC476B7DC7}" destId="{D973FFC4-BD48-4961-A31B-BD82B7D80F08}" srcOrd="7" destOrd="0" presId="urn:microsoft.com/office/officeart/2005/8/layout/hierarchy3"/>
    <dgm:cxn modelId="{B1EB7EED-6AF2-402D-9C35-4CD5DFD5C68D}" type="presParOf" srcId="{0835BDF8-2872-4C67-9FF3-5AAC476B7DC7}" destId="{E63981AE-CBC7-4CF8-8018-156418268C78}" srcOrd="8" destOrd="0" presId="urn:microsoft.com/office/officeart/2005/8/layout/hierarchy3"/>
    <dgm:cxn modelId="{B9F94539-5A77-45FB-902E-89655D6DCEE2}" type="presParOf" srcId="{0835BDF8-2872-4C67-9FF3-5AAC476B7DC7}" destId="{C817B932-FF3B-4CF3-A739-36913FA07EFF}" srcOrd="9" destOrd="0" presId="urn:microsoft.com/office/officeart/2005/8/layout/hierarchy3"/>
    <dgm:cxn modelId="{3997D6D9-EF1F-47CA-9B7F-931D887393CD}" type="presParOf" srcId="{0835BDF8-2872-4C67-9FF3-5AAC476B7DC7}" destId="{1FD45769-A5F0-4F05-BAC6-A758634C5052}" srcOrd="10" destOrd="0" presId="urn:microsoft.com/office/officeart/2005/8/layout/hierarchy3"/>
    <dgm:cxn modelId="{AA90A666-9973-4709-9B3B-141C6AE2A555}" type="presParOf" srcId="{0835BDF8-2872-4C67-9FF3-5AAC476B7DC7}" destId="{29383AD7-0751-4245-93DF-7A97512B4B3E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C30582-A364-45FB-A899-A0081DEAA126}">
      <dsp:nvSpPr>
        <dsp:cNvPr id="0" name=""/>
        <dsp:cNvSpPr/>
      </dsp:nvSpPr>
      <dsp:spPr>
        <a:xfrm>
          <a:off x="993294" y="2596"/>
          <a:ext cx="7225144" cy="5791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>
              <a:latin typeface="ITC Century Std Light"/>
            </a:rPr>
            <a:t>La clientèle peut être classée selon </a:t>
          </a:r>
          <a:endParaRPr lang="fr-FR" sz="2800" kern="1200" dirty="0"/>
        </a:p>
      </dsp:txBody>
      <dsp:txXfrm>
        <a:off x="1010255" y="19557"/>
        <a:ext cx="7191222" cy="545184"/>
      </dsp:txXfrm>
    </dsp:sp>
    <dsp:sp modelId="{4AFD9F36-3D79-4612-B615-2B01B09D34FD}">
      <dsp:nvSpPr>
        <dsp:cNvPr id="0" name=""/>
        <dsp:cNvSpPr/>
      </dsp:nvSpPr>
      <dsp:spPr>
        <a:xfrm>
          <a:off x="1715808" y="581703"/>
          <a:ext cx="722514" cy="4343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4330"/>
              </a:lnTo>
              <a:lnTo>
                <a:pt x="722514" y="43433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5B08E5-E624-4BA7-950F-1AC306C98501}">
      <dsp:nvSpPr>
        <dsp:cNvPr id="0" name=""/>
        <dsp:cNvSpPr/>
      </dsp:nvSpPr>
      <dsp:spPr>
        <a:xfrm>
          <a:off x="2438323" y="726479"/>
          <a:ext cx="4745367" cy="5791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>
              <a:latin typeface="ITC Century Std Light"/>
            </a:rPr>
            <a:t>son budget (ou panier)</a:t>
          </a:r>
        </a:p>
      </dsp:txBody>
      <dsp:txXfrm>
        <a:off x="2455284" y="743440"/>
        <a:ext cx="4711445" cy="545184"/>
      </dsp:txXfrm>
    </dsp:sp>
    <dsp:sp modelId="{EC438765-1708-40A5-85F1-F0FB4D3FF033}">
      <dsp:nvSpPr>
        <dsp:cNvPr id="0" name=""/>
        <dsp:cNvSpPr/>
      </dsp:nvSpPr>
      <dsp:spPr>
        <a:xfrm>
          <a:off x="1715808" y="581703"/>
          <a:ext cx="722514" cy="11582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8213"/>
              </a:lnTo>
              <a:lnTo>
                <a:pt x="722514" y="115821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DBE3DF-85AC-4591-9376-A3904CFBB89C}">
      <dsp:nvSpPr>
        <dsp:cNvPr id="0" name=""/>
        <dsp:cNvSpPr/>
      </dsp:nvSpPr>
      <dsp:spPr>
        <a:xfrm>
          <a:off x="2438323" y="1450363"/>
          <a:ext cx="4745367" cy="5791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>
              <a:latin typeface="ITC Century Std Light"/>
            </a:rPr>
            <a:t>ses origines </a:t>
          </a:r>
        </a:p>
      </dsp:txBody>
      <dsp:txXfrm>
        <a:off x="2455284" y="1467324"/>
        <a:ext cx="4711445" cy="545184"/>
      </dsp:txXfrm>
    </dsp:sp>
    <dsp:sp modelId="{CEF1DD5F-D717-4E68-9706-2217198F5C82}">
      <dsp:nvSpPr>
        <dsp:cNvPr id="0" name=""/>
        <dsp:cNvSpPr/>
      </dsp:nvSpPr>
      <dsp:spPr>
        <a:xfrm>
          <a:off x="1715808" y="581703"/>
          <a:ext cx="722514" cy="18820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2096"/>
              </a:lnTo>
              <a:lnTo>
                <a:pt x="722514" y="188209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66C949-87E0-49FA-82D2-DA3493A978B5}">
      <dsp:nvSpPr>
        <dsp:cNvPr id="0" name=""/>
        <dsp:cNvSpPr/>
      </dsp:nvSpPr>
      <dsp:spPr>
        <a:xfrm>
          <a:off x="2438323" y="2174246"/>
          <a:ext cx="4745367" cy="5791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>
              <a:latin typeface="ITC Century Std Light"/>
            </a:rPr>
            <a:t>ses revenus </a:t>
          </a:r>
        </a:p>
      </dsp:txBody>
      <dsp:txXfrm>
        <a:off x="2455284" y="2191207"/>
        <a:ext cx="4711445" cy="545184"/>
      </dsp:txXfrm>
    </dsp:sp>
    <dsp:sp modelId="{6C35429A-C34F-49DD-8ADC-84496CC4E61D}">
      <dsp:nvSpPr>
        <dsp:cNvPr id="0" name=""/>
        <dsp:cNvSpPr/>
      </dsp:nvSpPr>
      <dsp:spPr>
        <a:xfrm>
          <a:off x="1715808" y="581703"/>
          <a:ext cx="722514" cy="26059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5980"/>
              </a:lnTo>
              <a:lnTo>
                <a:pt x="722514" y="260598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73FFC4-BD48-4961-A31B-BD82B7D80F08}">
      <dsp:nvSpPr>
        <dsp:cNvPr id="0" name=""/>
        <dsp:cNvSpPr/>
      </dsp:nvSpPr>
      <dsp:spPr>
        <a:xfrm>
          <a:off x="2438323" y="2898130"/>
          <a:ext cx="4745367" cy="5791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>
              <a:latin typeface="ITC Century Std Light"/>
            </a:rPr>
            <a:t>son implantation géographique </a:t>
          </a:r>
        </a:p>
      </dsp:txBody>
      <dsp:txXfrm>
        <a:off x="2455284" y="2915091"/>
        <a:ext cx="4711445" cy="545184"/>
      </dsp:txXfrm>
    </dsp:sp>
    <dsp:sp modelId="{E63981AE-CBC7-4CF8-8018-156418268C78}">
      <dsp:nvSpPr>
        <dsp:cNvPr id="0" name=""/>
        <dsp:cNvSpPr/>
      </dsp:nvSpPr>
      <dsp:spPr>
        <a:xfrm>
          <a:off x="1715808" y="581703"/>
          <a:ext cx="722514" cy="33298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9863"/>
              </a:lnTo>
              <a:lnTo>
                <a:pt x="722514" y="332986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17B932-FF3B-4CF3-A739-36913FA07EFF}">
      <dsp:nvSpPr>
        <dsp:cNvPr id="0" name=""/>
        <dsp:cNvSpPr/>
      </dsp:nvSpPr>
      <dsp:spPr>
        <a:xfrm>
          <a:off x="2438323" y="3622013"/>
          <a:ext cx="4745367" cy="5791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>
              <a:latin typeface="ITC Century Std Light"/>
            </a:rPr>
            <a:t>son activité </a:t>
          </a:r>
        </a:p>
      </dsp:txBody>
      <dsp:txXfrm>
        <a:off x="2455284" y="3638974"/>
        <a:ext cx="4711445" cy="545184"/>
      </dsp:txXfrm>
    </dsp:sp>
    <dsp:sp modelId="{1FD45769-A5F0-4F05-BAC6-A758634C5052}">
      <dsp:nvSpPr>
        <dsp:cNvPr id="0" name=""/>
        <dsp:cNvSpPr/>
      </dsp:nvSpPr>
      <dsp:spPr>
        <a:xfrm>
          <a:off x="1715808" y="581703"/>
          <a:ext cx="722514" cy="4053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53747"/>
              </a:lnTo>
              <a:lnTo>
                <a:pt x="722514" y="405374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383AD7-0751-4245-93DF-7A97512B4B3E}">
      <dsp:nvSpPr>
        <dsp:cNvPr id="0" name=""/>
        <dsp:cNvSpPr/>
      </dsp:nvSpPr>
      <dsp:spPr>
        <a:xfrm>
          <a:off x="2438323" y="4345896"/>
          <a:ext cx="4745367" cy="5791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>
              <a:latin typeface="ITC Century Std Light"/>
            </a:rPr>
            <a:t>ses valeurs sociales, etc. </a:t>
          </a:r>
        </a:p>
      </dsp:txBody>
      <dsp:txXfrm>
        <a:off x="2455284" y="4362857"/>
        <a:ext cx="4711445" cy="5451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3133" y="296334"/>
            <a:ext cx="882565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3</a:t>
            </a:r>
            <a:r>
              <a:rPr lang="fr-FR" sz="3200" b="1" dirty="0" smtClean="0"/>
              <a:t>. Segmentation de </a:t>
            </a:r>
            <a:r>
              <a:rPr lang="fr-FR" sz="3200" b="1" dirty="0"/>
              <a:t>la </a:t>
            </a:r>
            <a:r>
              <a:rPr lang="fr-FR" sz="3200" b="1" dirty="0" smtClean="0"/>
              <a:t>clientèle</a:t>
            </a:r>
            <a:br>
              <a:rPr lang="fr-FR" sz="3200" b="1" dirty="0" smtClean="0"/>
            </a:br>
            <a:r>
              <a:rPr lang="fr-FR" sz="3200" b="1" dirty="0" smtClean="0"/>
              <a:t>3.1. Type de segmentation</a:t>
            </a:r>
            <a:endParaRPr lang="fr-FR" sz="5400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3832608629"/>
              </p:ext>
            </p:extLst>
          </p:nvPr>
        </p:nvGraphicFramePr>
        <p:xfrm>
          <a:off x="1134533" y="1490134"/>
          <a:ext cx="9211733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3133" y="296334"/>
            <a:ext cx="882565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3</a:t>
            </a:r>
            <a:r>
              <a:rPr lang="fr-FR" sz="3200" b="1" dirty="0" smtClean="0"/>
              <a:t>. Segmentation de </a:t>
            </a:r>
            <a:r>
              <a:rPr lang="fr-FR" sz="3200" b="1" dirty="0"/>
              <a:t>la </a:t>
            </a:r>
            <a:r>
              <a:rPr lang="fr-FR" sz="3200" b="1" dirty="0" smtClean="0"/>
              <a:t>clientèle</a:t>
            </a:r>
            <a:br>
              <a:rPr lang="fr-FR" sz="3200" b="1" dirty="0" smtClean="0"/>
            </a:br>
            <a:r>
              <a:rPr lang="fr-FR" sz="3200" b="1" dirty="0" smtClean="0"/>
              <a:t>3.2. Stratégie de segmentation du marché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338668" y="1566333"/>
            <a:ext cx="109728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800" b="1" dirty="0" smtClean="0">
                <a:solidFill>
                  <a:srgbClr val="FFFF00"/>
                </a:solidFill>
                <a:latin typeface="Myriad Pro"/>
              </a:rPr>
              <a:t>Stratégie concentrée </a:t>
            </a:r>
            <a:r>
              <a:rPr lang="fr-FR" sz="2800" dirty="0">
                <a:latin typeface="Myriad Pro"/>
              </a:rPr>
              <a:t>	</a:t>
            </a:r>
            <a:endParaRPr lang="fr-FR" sz="2800" dirty="0" smtClean="0">
              <a:latin typeface="Myriad Pro"/>
            </a:endParaRPr>
          </a:p>
          <a:p>
            <a:pPr marL="457200" indent="-457200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800" dirty="0" smtClean="0">
                <a:latin typeface="Myriad Pro"/>
              </a:rPr>
              <a:t>L’entreprise </a:t>
            </a:r>
            <a:r>
              <a:rPr lang="fr-FR" sz="2800" dirty="0">
                <a:latin typeface="Myriad Pro"/>
              </a:rPr>
              <a:t>peut cibler l’ensemble du marché ou privilégier un segment plus réduit sur lequel elle va concentrer ses forces. Cette spécialisation permet d’obtenir une part de marché plus </a:t>
            </a:r>
            <a:r>
              <a:rPr lang="fr-FR" sz="2800" dirty="0" smtClean="0">
                <a:latin typeface="Myriad Pro"/>
              </a:rPr>
              <a:t>importante.</a:t>
            </a:r>
          </a:p>
          <a:p>
            <a:pPr marL="457200" indent="-457200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800" dirty="0" smtClean="0">
                <a:latin typeface="Myriad Pro"/>
              </a:rPr>
              <a:t>Les </a:t>
            </a:r>
            <a:r>
              <a:rPr lang="fr-FR" sz="2800" dirty="0">
                <a:latin typeface="Myriad Pro"/>
              </a:rPr>
              <a:t>PME qui s’attaquent à un nouveau marché ont souvent recours à cette stratégie qui est moins exigeante en ressources humaines, financières et techniques. 	</a:t>
            </a:r>
          </a:p>
        </p:txBody>
      </p:sp>
    </p:spTree>
    <p:extLst>
      <p:ext uri="{BB962C8B-B14F-4D97-AF65-F5344CB8AC3E}">
        <p14:creationId xmlns:p14="http://schemas.microsoft.com/office/powerpoint/2010/main" val="2122527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3133" y="296334"/>
            <a:ext cx="882565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3</a:t>
            </a:r>
            <a:r>
              <a:rPr lang="fr-FR" sz="3200" b="1" dirty="0" smtClean="0"/>
              <a:t>. Segmentation de </a:t>
            </a:r>
            <a:r>
              <a:rPr lang="fr-FR" sz="3200" b="1" dirty="0"/>
              <a:t>la </a:t>
            </a:r>
            <a:r>
              <a:rPr lang="fr-FR" sz="3200" b="1" dirty="0" smtClean="0"/>
              <a:t>clientèle</a:t>
            </a:r>
            <a:br>
              <a:rPr lang="fr-FR" sz="3200" b="1" dirty="0" smtClean="0"/>
            </a:br>
            <a:r>
              <a:rPr lang="fr-FR" sz="3200" b="1" dirty="0" smtClean="0"/>
              <a:t>3.3. La représentation des segments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516466" y="1343392"/>
            <a:ext cx="1109133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diagramme de Pareto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permet d’identifier l’importance relative d’une population en la répartissant selon la loi dite des 20/80. </a:t>
            </a: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nombreux phénomènes se répartissent selon cette loi : </a:t>
            </a: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20 % des causes produisent 80 % des </a:t>
            </a:r>
            <a:r>
              <a:rPr lang="fr-FR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effets. </a:t>
            </a: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=&gt; Dès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lors, il suffit de travailler sur ces 20 % pour améliorer sensiblement un chiffre d’affaires. </a:t>
            </a:r>
          </a:p>
          <a:p>
            <a:endParaRPr lang="fr-FR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400" b="1" i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 </a:t>
            </a:r>
            <a:r>
              <a:rPr lang="fr-FR" sz="2400" b="1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80 % des ventes sont réalisées avec 20 % des clients : ce sont donc les clients à « chouchouter » et à surveiller. </a:t>
            </a:r>
            <a:endParaRPr lang="fr-FR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890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3133" y="296334"/>
            <a:ext cx="882565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3</a:t>
            </a:r>
            <a:r>
              <a:rPr lang="fr-FR" sz="3200" b="1" dirty="0" smtClean="0"/>
              <a:t>. Segmentation de </a:t>
            </a:r>
            <a:r>
              <a:rPr lang="fr-FR" sz="3200" b="1" dirty="0"/>
              <a:t>la </a:t>
            </a:r>
            <a:r>
              <a:rPr lang="fr-FR" sz="3200" b="1" dirty="0" smtClean="0"/>
              <a:t>clientèle</a:t>
            </a:r>
            <a:br>
              <a:rPr lang="fr-FR" sz="3200" b="1" dirty="0" smtClean="0"/>
            </a:br>
            <a:r>
              <a:rPr lang="fr-FR" sz="3200" b="1" dirty="0" smtClean="0"/>
              <a:t>3.3. La représentation des segments</a:t>
            </a:r>
            <a:endParaRPr lang="fr-FR" sz="5400" dirty="0"/>
          </a:p>
        </p:txBody>
      </p:sp>
      <p:pic>
        <p:nvPicPr>
          <p:cNvPr id="4" name="Image 3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33" y="2436799"/>
            <a:ext cx="11277600" cy="37592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412297" y="1161534"/>
            <a:ext cx="44582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diagramme de Pareto 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865320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3133" y="296334"/>
            <a:ext cx="882565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3</a:t>
            </a:r>
            <a:r>
              <a:rPr lang="fr-FR" sz="3200" b="1" dirty="0" smtClean="0"/>
              <a:t>. Segmentation de </a:t>
            </a:r>
            <a:r>
              <a:rPr lang="fr-FR" sz="3200" b="1" dirty="0"/>
              <a:t>la </a:t>
            </a:r>
            <a:r>
              <a:rPr lang="fr-FR" sz="3200" b="1" dirty="0" smtClean="0"/>
              <a:t>clientèle</a:t>
            </a:r>
            <a:br>
              <a:rPr lang="fr-FR" sz="3200" b="1" dirty="0" smtClean="0"/>
            </a:br>
            <a:r>
              <a:rPr lang="fr-FR" sz="3200" b="1" dirty="0" smtClean="0"/>
              <a:t>3.1. Type de segmentation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584201" y="1287244"/>
            <a:ext cx="108373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FFFF00"/>
                </a:solidFill>
                <a:latin typeface="Myriad Pro"/>
              </a:rPr>
              <a:t>Valeur </a:t>
            </a:r>
            <a:r>
              <a:rPr lang="fr-FR" sz="2800" b="1" dirty="0">
                <a:solidFill>
                  <a:srgbClr val="FFFF00"/>
                </a:solidFill>
                <a:latin typeface="Myriad Pro"/>
              </a:rPr>
              <a:t>et potentiel des clients </a:t>
            </a:r>
            <a:r>
              <a:rPr lang="fr-FR" sz="2800" dirty="0">
                <a:latin typeface="Myriad Pro"/>
              </a:rPr>
              <a:t>	</a:t>
            </a:r>
            <a:endParaRPr lang="fr-FR" sz="2800" dirty="0" smtClean="0">
              <a:latin typeface="Myriad Pro"/>
            </a:endParaRPr>
          </a:p>
          <a:p>
            <a:r>
              <a:rPr lang="fr-FR" sz="2800" dirty="0" smtClean="0">
                <a:latin typeface="Myriad Pro"/>
              </a:rPr>
              <a:t>Un </a:t>
            </a:r>
            <a:r>
              <a:rPr lang="fr-FR" sz="2800" dirty="0">
                <a:latin typeface="Myriad Pro"/>
              </a:rPr>
              <a:t>client vaut son chiffre d’affaires. Cette approche, cependant, n’est pas révélatrice de ce qu’il vaudra dans l’avenir car rien n’indique qu’il restera fidèle. </a:t>
            </a:r>
          </a:p>
          <a:p>
            <a:r>
              <a:rPr lang="fr-FR" sz="2800" dirty="0">
                <a:latin typeface="Myriad Pro"/>
              </a:rPr>
              <a:t>Il faut donc privilégier une approche de son potentiel, qui va dépendre de l’évolution de son marché et de sa rentabilité. 	</a:t>
            </a:r>
          </a:p>
          <a:p>
            <a:endParaRPr lang="fr-FR" sz="2800" b="1" dirty="0" smtClean="0">
              <a:latin typeface="Myriad Pro"/>
            </a:endParaRPr>
          </a:p>
          <a:p>
            <a:pPr algn="ctr"/>
            <a:r>
              <a:rPr lang="fr-FR" sz="2800" b="1" dirty="0" smtClean="0">
                <a:solidFill>
                  <a:srgbClr val="FFFF00"/>
                </a:solidFill>
                <a:latin typeface="Myriad Pro"/>
              </a:rPr>
              <a:t>Taille </a:t>
            </a:r>
            <a:r>
              <a:rPr lang="fr-FR" sz="2800" b="1" dirty="0">
                <a:solidFill>
                  <a:srgbClr val="FFFF00"/>
                </a:solidFill>
                <a:latin typeface="Myriad Pro"/>
              </a:rPr>
              <a:t>et implantation </a:t>
            </a:r>
            <a:r>
              <a:rPr lang="fr-FR" sz="2800" dirty="0">
                <a:solidFill>
                  <a:srgbClr val="FFFF00"/>
                </a:solidFill>
                <a:latin typeface="Myriad Pro"/>
              </a:rPr>
              <a:t>	</a:t>
            </a:r>
            <a:endParaRPr lang="fr-FR" sz="2800" dirty="0" smtClean="0">
              <a:solidFill>
                <a:srgbClr val="FFFF00"/>
              </a:solidFill>
              <a:latin typeface="Myriad Pro"/>
            </a:endParaRPr>
          </a:p>
          <a:p>
            <a:r>
              <a:rPr lang="fr-FR" sz="2800" dirty="0" smtClean="0">
                <a:latin typeface="Myriad Pro"/>
              </a:rPr>
              <a:t>Ce </a:t>
            </a:r>
            <a:r>
              <a:rPr lang="fr-FR" sz="2800" dirty="0">
                <a:latin typeface="Myriad Pro"/>
              </a:rPr>
              <a:t>sont les critères les plus utilisés pour segmenter un marché. </a:t>
            </a:r>
          </a:p>
          <a:p>
            <a:r>
              <a:rPr lang="fr-FR" sz="2800" dirty="0">
                <a:latin typeface="Myriad Pro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75361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3133" y="296334"/>
            <a:ext cx="882565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3</a:t>
            </a:r>
            <a:r>
              <a:rPr lang="fr-FR" sz="3200" b="1" dirty="0" smtClean="0"/>
              <a:t>. Segmentation de </a:t>
            </a:r>
            <a:r>
              <a:rPr lang="fr-FR" sz="3200" b="1" dirty="0"/>
              <a:t>la </a:t>
            </a:r>
            <a:r>
              <a:rPr lang="fr-FR" sz="3200" b="1" dirty="0" smtClean="0"/>
              <a:t>clientèle</a:t>
            </a:r>
            <a:br>
              <a:rPr lang="fr-FR" sz="3200" b="1" dirty="0" smtClean="0"/>
            </a:br>
            <a:r>
              <a:rPr lang="fr-FR" sz="3200" b="1" dirty="0" smtClean="0"/>
              <a:t>3.1. Type de segmentation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584201" y="1287244"/>
            <a:ext cx="108373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FFFF00"/>
                </a:solidFill>
                <a:latin typeface="Myriad Pro"/>
              </a:rPr>
              <a:t>La </a:t>
            </a:r>
            <a:r>
              <a:rPr lang="fr-FR" sz="2800" b="1" dirty="0">
                <a:solidFill>
                  <a:srgbClr val="FFFF00"/>
                </a:solidFill>
                <a:latin typeface="Myriad Pro"/>
              </a:rPr>
              <a:t>taille du marché </a:t>
            </a:r>
            <a:endParaRPr lang="fr-FR" sz="2800" b="1" dirty="0" smtClean="0">
              <a:solidFill>
                <a:srgbClr val="FFFF00"/>
              </a:solidFill>
              <a:latin typeface="Myriad Pro"/>
            </a:endParaRPr>
          </a:p>
          <a:p>
            <a:r>
              <a:rPr lang="fr-FR" sz="2800" dirty="0" smtClean="0">
                <a:latin typeface="Myriad Pro"/>
              </a:rPr>
              <a:t>est </a:t>
            </a:r>
            <a:r>
              <a:rPr lang="fr-FR" sz="2800" dirty="0">
                <a:latin typeface="Myriad Pro"/>
              </a:rPr>
              <a:t>intéressante mais elle doit être croisée avec le secteur d’activité et la concurrence, par exemple. </a:t>
            </a:r>
            <a:r>
              <a:rPr lang="fr-FR" sz="2800" i="1" dirty="0">
                <a:latin typeface="Myriad Pro"/>
              </a:rPr>
              <a:t>(Exemple : un petit marché peu concurrentiel et de niche peut être plus intéressant qu’un large marché très concurrentiel.) </a:t>
            </a:r>
            <a:endParaRPr lang="fr-FR" sz="2800" i="1" dirty="0" smtClean="0">
              <a:latin typeface="Myriad Pro"/>
            </a:endParaRPr>
          </a:p>
          <a:p>
            <a:endParaRPr lang="fr-FR" sz="2800" dirty="0">
              <a:latin typeface="Myriad Pro"/>
            </a:endParaRPr>
          </a:p>
          <a:p>
            <a:pPr algn="ctr"/>
            <a:r>
              <a:rPr lang="fr-FR" sz="2800" b="1" dirty="0">
                <a:solidFill>
                  <a:srgbClr val="FFFF00"/>
                </a:solidFill>
                <a:latin typeface="Myriad Pro"/>
              </a:rPr>
              <a:t>L’implantation géographique </a:t>
            </a:r>
            <a:endParaRPr lang="fr-FR" sz="2800" b="1" dirty="0" smtClean="0">
              <a:solidFill>
                <a:srgbClr val="FFFF00"/>
              </a:solidFill>
              <a:latin typeface="Myriad Pro"/>
            </a:endParaRPr>
          </a:p>
          <a:p>
            <a:r>
              <a:rPr lang="fr-FR" sz="2800" dirty="0" smtClean="0">
                <a:latin typeface="Myriad Pro"/>
              </a:rPr>
              <a:t>permet </a:t>
            </a:r>
            <a:r>
              <a:rPr lang="fr-FR" sz="2800" dirty="0">
                <a:latin typeface="Myriad Pro"/>
              </a:rPr>
              <a:t>de répartir les forces commerciales mais elle peut être moins pertinente qu’une segmentation par métier, par exemple. </a:t>
            </a:r>
          </a:p>
          <a:p>
            <a:r>
              <a:rPr lang="fr-FR" sz="2800" dirty="0">
                <a:latin typeface="Myriad Pro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85192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3133" y="296334"/>
            <a:ext cx="882565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3</a:t>
            </a:r>
            <a:r>
              <a:rPr lang="fr-FR" sz="3200" b="1" dirty="0" smtClean="0"/>
              <a:t>. Segmentation de </a:t>
            </a:r>
            <a:r>
              <a:rPr lang="fr-FR" sz="3200" b="1" dirty="0"/>
              <a:t>la </a:t>
            </a:r>
            <a:r>
              <a:rPr lang="fr-FR" sz="3200" b="1" dirty="0" smtClean="0"/>
              <a:t>clientèle</a:t>
            </a:r>
            <a:br>
              <a:rPr lang="fr-FR" sz="3200" b="1" dirty="0" smtClean="0"/>
            </a:br>
            <a:r>
              <a:rPr lang="fr-FR" sz="3200" b="1" dirty="0" smtClean="0"/>
              <a:t>3.1. Type de segmentation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338667" y="931333"/>
            <a:ext cx="11557000" cy="617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3200" b="1" dirty="0" smtClean="0">
                <a:solidFill>
                  <a:srgbClr val="FFFF00"/>
                </a:solidFill>
                <a:latin typeface="Myriad Pro"/>
              </a:rPr>
              <a:t>Usages </a:t>
            </a:r>
            <a:r>
              <a:rPr lang="fr-FR" sz="3200" b="1" dirty="0">
                <a:solidFill>
                  <a:srgbClr val="FFFF00"/>
                </a:solidFill>
                <a:latin typeface="Myriad Pro"/>
              </a:rPr>
              <a:t>et comportements </a:t>
            </a:r>
            <a:r>
              <a:rPr lang="fr-FR" sz="2800" dirty="0">
                <a:latin typeface="Myriad Pro"/>
              </a:rPr>
              <a:t>	</a:t>
            </a:r>
          </a:p>
          <a:p>
            <a:pPr>
              <a:spcBef>
                <a:spcPts val="1200"/>
              </a:spcBef>
            </a:pPr>
            <a:r>
              <a:rPr lang="fr-FR" sz="2800" dirty="0">
                <a:latin typeface="Myriad Pro"/>
              </a:rPr>
              <a:t>La méthode la plus utilisée est la segmentation </a:t>
            </a:r>
            <a:r>
              <a:rPr lang="fr-FR" sz="2800" dirty="0" smtClean="0">
                <a:latin typeface="Myriad Pro"/>
              </a:rPr>
              <a:t>: </a:t>
            </a:r>
            <a:r>
              <a:rPr lang="fr-FR" sz="2800" b="1" dirty="0" smtClean="0">
                <a:latin typeface="Myriad Pro"/>
              </a:rPr>
              <a:t>Récence</a:t>
            </a:r>
            <a:r>
              <a:rPr lang="fr-FR" sz="2800" b="1" dirty="0">
                <a:latin typeface="Myriad Pro"/>
              </a:rPr>
              <a:t>, Fréquence, Montant (</a:t>
            </a:r>
            <a:r>
              <a:rPr lang="fr-FR" sz="2800" b="1" dirty="0">
                <a:solidFill>
                  <a:srgbClr val="FFFF00"/>
                </a:solidFill>
                <a:latin typeface="Myriad Pro"/>
              </a:rPr>
              <a:t>RFM</a:t>
            </a:r>
            <a:r>
              <a:rPr lang="fr-FR" sz="2800" b="1" dirty="0">
                <a:latin typeface="Myriad Pro"/>
              </a:rPr>
              <a:t>)</a:t>
            </a:r>
            <a:r>
              <a:rPr lang="fr-FR" sz="2800" dirty="0">
                <a:latin typeface="Myriad Pro"/>
              </a:rPr>
              <a:t>. </a:t>
            </a:r>
            <a:endParaRPr lang="fr-FR" sz="2800" dirty="0" smtClean="0">
              <a:latin typeface="Myriad Pro"/>
            </a:endParaRPr>
          </a:p>
          <a:p>
            <a:pPr>
              <a:spcBef>
                <a:spcPts val="1200"/>
              </a:spcBef>
            </a:pPr>
            <a:r>
              <a:rPr lang="fr-FR" sz="2800" dirty="0" smtClean="0">
                <a:latin typeface="Myriad Pro"/>
              </a:rPr>
              <a:t>La </a:t>
            </a:r>
            <a:r>
              <a:rPr lang="fr-FR" sz="2800" dirty="0">
                <a:latin typeface="Myriad Pro"/>
              </a:rPr>
              <a:t>clientèle est analysée sur 3 critères en partant de l’idée qu’un comportement passé se répètera : 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800" dirty="0" smtClean="0">
                <a:latin typeface="Myriad Pro"/>
              </a:rPr>
              <a:t>quand </a:t>
            </a:r>
            <a:r>
              <a:rPr lang="fr-FR" sz="2800" dirty="0">
                <a:latin typeface="Myriad Pro"/>
              </a:rPr>
              <a:t>le client </a:t>
            </a:r>
            <a:r>
              <a:rPr lang="fr-FR" sz="2800" dirty="0" err="1">
                <a:latin typeface="Myriad Pro"/>
              </a:rPr>
              <a:t>a-t-il</a:t>
            </a:r>
            <a:r>
              <a:rPr lang="fr-FR" sz="2800" dirty="0">
                <a:latin typeface="Myriad Pro"/>
              </a:rPr>
              <a:t> acheté pour la dernière fois ? </a:t>
            </a:r>
            <a:r>
              <a:rPr lang="fr-FR" sz="2800" b="1" dirty="0">
                <a:latin typeface="Myriad Pro"/>
              </a:rPr>
              <a:t>(Récence) </a:t>
            </a:r>
            <a:r>
              <a:rPr lang="fr-FR" sz="2800" dirty="0">
                <a:latin typeface="Myriad Pro"/>
              </a:rPr>
              <a:t>; 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800" dirty="0" smtClean="0">
                <a:latin typeface="Myriad Pro"/>
              </a:rPr>
              <a:t>à </a:t>
            </a:r>
            <a:r>
              <a:rPr lang="fr-FR" sz="2800" dirty="0">
                <a:latin typeface="Myriad Pro"/>
              </a:rPr>
              <a:t>quelle </a:t>
            </a:r>
            <a:r>
              <a:rPr lang="fr-FR" sz="2800" b="1" dirty="0">
                <a:latin typeface="Myriad Pro"/>
              </a:rPr>
              <a:t>fréquence </a:t>
            </a:r>
            <a:r>
              <a:rPr lang="fr-FR" sz="2800" dirty="0">
                <a:latin typeface="Myriad Pro"/>
              </a:rPr>
              <a:t>achète-t-il ? 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800" b="1" dirty="0" smtClean="0">
                <a:latin typeface="Myriad Pro"/>
              </a:rPr>
              <a:t>combien </a:t>
            </a:r>
            <a:r>
              <a:rPr lang="fr-FR" sz="2800" dirty="0">
                <a:latin typeface="Myriad Pro"/>
              </a:rPr>
              <a:t>dépense-t-il ? </a:t>
            </a:r>
            <a:endParaRPr lang="fr-FR" sz="2800" dirty="0" smtClean="0">
              <a:latin typeface="Myriad Pro"/>
            </a:endParaRPr>
          </a:p>
          <a:p>
            <a:pPr>
              <a:spcBef>
                <a:spcPts val="1200"/>
              </a:spcBef>
            </a:pPr>
            <a:r>
              <a:rPr lang="fr-FR" sz="2800" b="1" dirty="0" smtClean="0">
                <a:solidFill>
                  <a:srgbClr val="00B0F0"/>
                </a:solidFill>
                <a:latin typeface="Myriad Pro"/>
              </a:rPr>
              <a:t>Cette </a:t>
            </a:r>
            <a:r>
              <a:rPr lang="fr-FR" sz="2800" b="1" dirty="0">
                <a:solidFill>
                  <a:srgbClr val="00B0F0"/>
                </a:solidFill>
                <a:latin typeface="Myriad Pro"/>
              </a:rPr>
              <a:t>méthode permet d’anticiper les ventes et d’organiser </a:t>
            </a:r>
            <a:endParaRPr lang="fr-FR" sz="2800" b="1" dirty="0" smtClean="0">
              <a:solidFill>
                <a:srgbClr val="00B0F0"/>
              </a:solidFill>
              <a:latin typeface="Myriad Pro"/>
            </a:endParaRPr>
          </a:p>
          <a:p>
            <a:r>
              <a:rPr lang="fr-FR" sz="2800" b="1" dirty="0" smtClean="0">
                <a:solidFill>
                  <a:srgbClr val="00B0F0"/>
                </a:solidFill>
                <a:latin typeface="Myriad Pro"/>
              </a:rPr>
              <a:t>la </a:t>
            </a:r>
            <a:r>
              <a:rPr lang="fr-FR" sz="2800" b="1" dirty="0">
                <a:solidFill>
                  <a:srgbClr val="00B0F0"/>
                </a:solidFill>
                <a:latin typeface="Myriad Pro"/>
              </a:rPr>
              <a:t>production, la logistique et les forces de vente en </a:t>
            </a:r>
            <a:endParaRPr lang="fr-FR" sz="2800" b="1" dirty="0" smtClean="0">
              <a:solidFill>
                <a:srgbClr val="00B0F0"/>
              </a:solidFill>
              <a:latin typeface="Myriad Pro"/>
            </a:endParaRPr>
          </a:p>
          <a:p>
            <a:r>
              <a:rPr lang="fr-FR" sz="2800" b="1" dirty="0" smtClean="0">
                <a:solidFill>
                  <a:srgbClr val="00B0F0"/>
                </a:solidFill>
                <a:latin typeface="Myriad Pro"/>
              </a:rPr>
              <a:t>conséquence</a:t>
            </a:r>
            <a:r>
              <a:rPr lang="fr-FR" sz="2800" b="1" dirty="0">
                <a:solidFill>
                  <a:srgbClr val="00B0F0"/>
                </a:solidFill>
                <a:latin typeface="Myriad Pro"/>
              </a:rPr>
              <a:t>. 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q"/>
            </a:pPr>
            <a:endParaRPr lang="fr-FR" sz="2800" dirty="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299766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3133" y="296334"/>
            <a:ext cx="882565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3</a:t>
            </a:r>
            <a:r>
              <a:rPr lang="fr-FR" sz="3200" b="1" dirty="0" smtClean="0"/>
              <a:t>. Segmentation de </a:t>
            </a:r>
            <a:r>
              <a:rPr lang="fr-FR" sz="3200" b="1" dirty="0"/>
              <a:t>la </a:t>
            </a:r>
            <a:r>
              <a:rPr lang="fr-FR" sz="3200" b="1" dirty="0" smtClean="0"/>
              <a:t>clientèle</a:t>
            </a:r>
            <a:br>
              <a:rPr lang="fr-FR" sz="3200" b="1" dirty="0" smtClean="0"/>
            </a:br>
            <a:r>
              <a:rPr lang="fr-FR" sz="3200" b="1" dirty="0" smtClean="0"/>
              <a:t>3.1. Type de segmentation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355601" y="1627049"/>
            <a:ext cx="11557000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fr-FR" sz="3200" b="1" dirty="0" smtClean="0">
                <a:solidFill>
                  <a:srgbClr val="FFFF00"/>
                </a:solidFill>
                <a:latin typeface="Myriad Pro"/>
              </a:rPr>
              <a:t>Usages </a:t>
            </a:r>
            <a:r>
              <a:rPr lang="fr-FR" sz="3200" b="1" dirty="0">
                <a:solidFill>
                  <a:srgbClr val="FFFF00"/>
                </a:solidFill>
                <a:latin typeface="Myriad Pro"/>
              </a:rPr>
              <a:t>et comportements </a:t>
            </a:r>
            <a:r>
              <a:rPr lang="fr-FR" sz="2800" dirty="0">
                <a:latin typeface="Myriad Pro"/>
              </a:rPr>
              <a:t>	</a:t>
            </a:r>
            <a:endParaRPr lang="fr-FR" sz="2800" dirty="0" smtClean="0">
              <a:latin typeface="Myriad Pro"/>
            </a:endParaRPr>
          </a:p>
          <a:p>
            <a:pPr>
              <a:spcBef>
                <a:spcPts val="1800"/>
              </a:spcBef>
            </a:pPr>
            <a:r>
              <a:rPr lang="fr-FR" sz="2800" dirty="0" smtClean="0">
                <a:latin typeface="Myriad Pro"/>
              </a:rPr>
              <a:t>La </a:t>
            </a:r>
            <a:r>
              <a:rPr lang="fr-FR" sz="2800" dirty="0">
                <a:latin typeface="Myriad Pro"/>
              </a:rPr>
              <a:t>méthode du </a:t>
            </a:r>
            <a:r>
              <a:rPr lang="fr-FR" sz="2800" b="1" i="1" dirty="0" err="1">
                <a:solidFill>
                  <a:srgbClr val="FFFF00"/>
                </a:solidFill>
                <a:latin typeface="Myriad Pro"/>
              </a:rPr>
              <a:t>scoring</a:t>
            </a:r>
            <a:r>
              <a:rPr lang="fr-FR" sz="2800" b="1" i="1" dirty="0">
                <a:solidFill>
                  <a:srgbClr val="FFFF00"/>
                </a:solidFill>
                <a:latin typeface="Myriad Pro"/>
              </a:rPr>
              <a:t> </a:t>
            </a:r>
            <a:r>
              <a:rPr lang="fr-FR" sz="2800" dirty="0">
                <a:latin typeface="Myriad Pro"/>
              </a:rPr>
              <a:t>est une autre approche des </a:t>
            </a:r>
            <a:r>
              <a:rPr lang="fr-FR" sz="2800" dirty="0" smtClean="0">
                <a:latin typeface="Myriad Pro"/>
              </a:rPr>
              <a:t>comportements.</a:t>
            </a:r>
          </a:p>
          <a:p>
            <a:pPr>
              <a:spcBef>
                <a:spcPts val="1800"/>
              </a:spcBef>
            </a:pPr>
            <a:r>
              <a:rPr lang="fr-FR" sz="2800" dirty="0" smtClean="0">
                <a:latin typeface="Myriad Pro"/>
              </a:rPr>
              <a:t>Elle </a:t>
            </a:r>
            <a:r>
              <a:rPr lang="fr-FR" sz="2800" dirty="0">
                <a:latin typeface="Myriad Pro"/>
              </a:rPr>
              <a:t>consiste à étudier, par exemple, la part de notre clientèle la plus sensible à la concurrence pour la traiter d’une façon spécifique afin de la conserver. </a:t>
            </a:r>
            <a:endParaRPr lang="fr-FR" sz="2800" dirty="0" smtClean="0">
              <a:latin typeface="Myriad Pro"/>
            </a:endParaRPr>
          </a:p>
          <a:p>
            <a:pPr>
              <a:spcBef>
                <a:spcPts val="1800"/>
              </a:spcBef>
            </a:pPr>
            <a:r>
              <a:rPr lang="fr-FR" sz="2800" dirty="0" smtClean="0">
                <a:latin typeface="Myriad Pro"/>
              </a:rPr>
              <a:t>Cette </a:t>
            </a:r>
            <a:r>
              <a:rPr lang="fr-FR" sz="2800" dirty="0">
                <a:latin typeface="Myriad Pro"/>
              </a:rPr>
              <a:t>méthode repose sur une étude quantitative et qualitative des produits achetés, des besoins, des motivations, des attentes de ces clients… </a:t>
            </a:r>
          </a:p>
        </p:txBody>
      </p:sp>
    </p:spTree>
    <p:extLst>
      <p:ext uri="{BB962C8B-B14F-4D97-AF65-F5344CB8AC3E}">
        <p14:creationId xmlns:p14="http://schemas.microsoft.com/office/powerpoint/2010/main" val="1362529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3133" y="296334"/>
            <a:ext cx="882565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3</a:t>
            </a:r>
            <a:r>
              <a:rPr lang="fr-FR" sz="3200" b="1" dirty="0" smtClean="0"/>
              <a:t>. Segmentation de </a:t>
            </a:r>
            <a:r>
              <a:rPr lang="fr-FR" sz="3200" b="1" dirty="0"/>
              <a:t>la </a:t>
            </a:r>
            <a:r>
              <a:rPr lang="fr-FR" sz="3200" b="1" dirty="0" smtClean="0"/>
              <a:t>clientèle</a:t>
            </a:r>
            <a:br>
              <a:rPr lang="fr-FR" sz="3200" b="1" dirty="0" smtClean="0"/>
            </a:br>
            <a:r>
              <a:rPr lang="fr-FR" sz="3200" b="1" dirty="0" smtClean="0"/>
              <a:t>3.1. Type de segmentation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279402" y="1466183"/>
            <a:ext cx="11557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3200" b="1" dirty="0" smtClean="0">
                <a:solidFill>
                  <a:srgbClr val="FFFF00"/>
                </a:solidFill>
                <a:latin typeface="Myriad Pro"/>
              </a:rPr>
              <a:t>Canaux </a:t>
            </a:r>
            <a:r>
              <a:rPr lang="fr-FR" sz="3200" b="1" dirty="0">
                <a:solidFill>
                  <a:srgbClr val="FFFF00"/>
                </a:solidFill>
                <a:latin typeface="Myriad Pro"/>
              </a:rPr>
              <a:t>de vente </a:t>
            </a:r>
            <a:r>
              <a:rPr lang="fr-FR" sz="3200" dirty="0">
                <a:solidFill>
                  <a:srgbClr val="FFFF00"/>
                </a:solidFill>
                <a:latin typeface="Myriad Pro"/>
              </a:rPr>
              <a:t>	</a:t>
            </a:r>
            <a:endParaRPr lang="fr-FR" sz="3200" dirty="0" smtClean="0">
              <a:solidFill>
                <a:srgbClr val="FFFF00"/>
              </a:solidFill>
              <a:latin typeface="Myriad Pro"/>
            </a:endParaRPr>
          </a:p>
          <a:p>
            <a:pPr>
              <a:spcBef>
                <a:spcPts val="1200"/>
              </a:spcBef>
            </a:pPr>
            <a:r>
              <a:rPr lang="fr-FR" sz="2800" dirty="0" smtClean="0">
                <a:latin typeface="Myriad Pro"/>
              </a:rPr>
              <a:t>Le </a:t>
            </a:r>
            <a:r>
              <a:rPr lang="fr-FR" sz="2800" dirty="0">
                <a:latin typeface="Myriad Pro"/>
              </a:rPr>
              <a:t>canal de vente est le moyen utilisé pour toucher le client. Ce peut être : en magasin, à domicile, par Internet, par téléphone, sur les salons, etc. </a:t>
            </a:r>
          </a:p>
          <a:p>
            <a:pPr>
              <a:spcBef>
                <a:spcPts val="1200"/>
              </a:spcBef>
            </a:pPr>
            <a:r>
              <a:rPr lang="fr-FR" sz="2800" dirty="0">
                <a:latin typeface="Myriad Pro"/>
              </a:rPr>
              <a:t>Chaque client a un canal préféré et l’entreprise doit identifier et adapter ses moyens et ses ressources pour utiliser le canal le plus adapté à la cible. </a:t>
            </a:r>
            <a:endParaRPr lang="fr-FR" sz="2800" dirty="0" smtClean="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796448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3133" y="296334"/>
            <a:ext cx="882565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3</a:t>
            </a:r>
            <a:r>
              <a:rPr lang="fr-FR" sz="3200" b="1" dirty="0" smtClean="0"/>
              <a:t>. Segmentation de </a:t>
            </a:r>
            <a:r>
              <a:rPr lang="fr-FR" sz="3200" b="1" dirty="0"/>
              <a:t>la </a:t>
            </a:r>
            <a:r>
              <a:rPr lang="fr-FR" sz="3200" b="1" dirty="0" smtClean="0"/>
              <a:t>clientèle</a:t>
            </a:r>
            <a:br>
              <a:rPr lang="fr-FR" sz="3200" b="1" dirty="0" smtClean="0"/>
            </a:br>
            <a:r>
              <a:rPr lang="fr-FR" sz="3200" b="1" dirty="0" smtClean="0"/>
              <a:t>3.1. Type de segmentation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313268" y="1457716"/>
            <a:ext cx="115570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3200" b="1" dirty="0" smtClean="0">
                <a:solidFill>
                  <a:srgbClr val="FFFF00"/>
                </a:solidFill>
                <a:latin typeface="Myriad Pro"/>
              </a:rPr>
              <a:t>Besoins </a:t>
            </a:r>
            <a:r>
              <a:rPr lang="fr-FR" sz="3200" b="1" dirty="0">
                <a:solidFill>
                  <a:srgbClr val="FFFF00"/>
                </a:solidFill>
                <a:latin typeface="Myriad Pro"/>
              </a:rPr>
              <a:t>exprimés </a:t>
            </a:r>
            <a:r>
              <a:rPr lang="fr-FR" sz="3200" dirty="0">
                <a:latin typeface="Myriad Pro"/>
              </a:rPr>
              <a:t>	</a:t>
            </a:r>
            <a:endParaRPr lang="fr-FR" sz="3200" dirty="0" smtClean="0">
              <a:latin typeface="Myriad Pro"/>
            </a:endParaRPr>
          </a:p>
          <a:p>
            <a:pPr>
              <a:spcBef>
                <a:spcPts val="1200"/>
              </a:spcBef>
            </a:pPr>
            <a:r>
              <a:rPr lang="fr-FR" sz="2800" dirty="0" smtClean="0">
                <a:latin typeface="Myriad Pro"/>
              </a:rPr>
              <a:t>L’identification </a:t>
            </a:r>
            <a:r>
              <a:rPr lang="fr-FR" sz="2800" dirty="0">
                <a:latin typeface="Myriad Pro"/>
              </a:rPr>
              <a:t>et la segmentation par les besoins permet de se rapprocher des clients et de leurs attentes. </a:t>
            </a:r>
            <a:endParaRPr lang="fr-FR" sz="2800" dirty="0" smtClean="0">
              <a:latin typeface="Myriad Pro"/>
            </a:endParaRPr>
          </a:p>
          <a:p>
            <a:pPr>
              <a:spcBef>
                <a:spcPts val="1200"/>
              </a:spcBef>
            </a:pPr>
            <a:r>
              <a:rPr lang="fr-FR" sz="2800" dirty="0" smtClean="0">
                <a:latin typeface="Myriad Pro"/>
              </a:rPr>
              <a:t>Elle </a:t>
            </a:r>
            <a:r>
              <a:rPr lang="fr-FR" sz="2800" dirty="0">
                <a:latin typeface="Myriad Pro"/>
              </a:rPr>
              <a:t>est parfois plus pertinente que la segmentation par la taille de l’entreprise ou par l’implantation. </a:t>
            </a:r>
            <a:endParaRPr lang="fr-FR" sz="2800" dirty="0" smtClean="0">
              <a:latin typeface="Myriad Pro"/>
            </a:endParaRPr>
          </a:p>
          <a:p>
            <a:pPr>
              <a:spcBef>
                <a:spcPts val="1200"/>
              </a:spcBef>
            </a:pPr>
            <a:r>
              <a:rPr lang="fr-FR" sz="2800" i="1" dirty="0" smtClean="0">
                <a:latin typeface="Myriad Pro"/>
              </a:rPr>
              <a:t>(</a:t>
            </a:r>
            <a:r>
              <a:rPr lang="fr-FR" sz="2800" i="1" dirty="0">
                <a:latin typeface="Myriad Pro"/>
              </a:rPr>
              <a:t>Exemple : la segmentation par métier peut être plus pertinente que la segmentation par taille d’entreprise.) </a:t>
            </a:r>
            <a:r>
              <a:rPr lang="fr-FR" sz="2800" dirty="0">
                <a:latin typeface="Myriad Pro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7408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3133" y="296334"/>
            <a:ext cx="882565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3</a:t>
            </a:r>
            <a:r>
              <a:rPr lang="fr-FR" sz="3200" b="1" dirty="0" smtClean="0"/>
              <a:t>. Segmentation de </a:t>
            </a:r>
            <a:r>
              <a:rPr lang="fr-FR" sz="3200" b="1" dirty="0"/>
              <a:t>la </a:t>
            </a:r>
            <a:r>
              <a:rPr lang="fr-FR" sz="3200" b="1" dirty="0" smtClean="0"/>
              <a:t>clientèle</a:t>
            </a:r>
            <a:br>
              <a:rPr lang="fr-FR" sz="3200" b="1" dirty="0" smtClean="0"/>
            </a:br>
            <a:r>
              <a:rPr lang="fr-FR" sz="3200" b="1" dirty="0" smtClean="0"/>
              <a:t>3.2. Stratégie de segmentation du marché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431800" y="2015066"/>
            <a:ext cx="1097280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800" b="1" dirty="0" smtClean="0">
                <a:solidFill>
                  <a:srgbClr val="FFFF00"/>
                </a:solidFill>
                <a:latin typeface="Myriad Pro"/>
              </a:rPr>
              <a:t>Stratégie indifférenciée </a:t>
            </a:r>
            <a:r>
              <a:rPr lang="fr-FR" sz="2400" dirty="0">
                <a:latin typeface="Myriad Pro"/>
              </a:rPr>
              <a:t>	</a:t>
            </a:r>
            <a:endParaRPr lang="fr-FR" sz="2400" dirty="0" smtClean="0">
              <a:latin typeface="Myriad Pro"/>
            </a:endParaRPr>
          </a:p>
          <a:p>
            <a:pPr marL="342900" indent="-342900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dirty="0" smtClean="0">
                <a:latin typeface="Myriad Pro"/>
              </a:rPr>
              <a:t>La </a:t>
            </a:r>
            <a:r>
              <a:rPr lang="fr-FR" sz="2400" dirty="0">
                <a:latin typeface="Myriad Pro"/>
              </a:rPr>
              <a:t>démarche commerciale est identique sur tous les segments, sans adaptation à la cible. </a:t>
            </a:r>
            <a:endParaRPr lang="fr-FR" sz="2400" dirty="0" smtClean="0">
              <a:latin typeface="Myriad Pro"/>
            </a:endParaRPr>
          </a:p>
          <a:p>
            <a:pPr marL="342900" indent="-342900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dirty="0" smtClean="0">
                <a:latin typeface="Myriad Pro"/>
              </a:rPr>
              <a:t>Elle </a:t>
            </a:r>
            <a:r>
              <a:rPr lang="fr-FR" sz="2400" dirty="0">
                <a:latin typeface="Myriad Pro"/>
              </a:rPr>
              <a:t>supprime les frais d’adaptation au marché et crée des économies d’échelle mais revient à considérer que tous les consommateurs sont identiques </a:t>
            </a:r>
            <a:endParaRPr lang="fr-FR" sz="2400" i="1" dirty="0" smtClean="0">
              <a:latin typeface="Myriad Pro"/>
            </a:endParaRPr>
          </a:p>
          <a:p>
            <a:pPr algn="ctr">
              <a:spcBef>
                <a:spcPts val="1200"/>
              </a:spcBef>
            </a:pPr>
            <a:r>
              <a:rPr lang="fr-FR" sz="2400" i="1" dirty="0">
                <a:latin typeface="Myriad Pro"/>
              </a:rPr>
              <a:t>E</a:t>
            </a:r>
            <a:r>
              <a:rPr lang="fr-FR" sz="2400" i="1" dirty="0" smtClean="0">
                <a:latin typeface="Myriad Pro"/>
              </a:rPr>
              <a:t>xemples </a:t>
            </a:r>
            <a:r>
              <a:rPr lang="fr-FR" sz="2400" i="1" dirty="0">
                <a:latin typeface="Myriad Pro"/>
              </a:rPr>
              <a:t>: McDonalds jusque dans les années 1990, </a:t>
            </a:r>
            <a:r>
              <a:rPr lang="fr-FR" sz="2400" i="1" dirty="0" err="1">
                <a:latin typeface="Myriad Pro"/>
              </a:rPr>
              <a:t>EasyJet</a:t>
            </a:r>
            <a:r>
              <a:rPr lang="fr-FR" sz="2400" i="1" dirty="0">
                <a:latin typeface="Myriad Pro"/>
              </a:rPr>
              <a:t>, </a:t>
            </a:r>
            <a:r>
              <a:rPr lang="fr-FR" sz="2400" i="1" dirty="0" err="1">
                <a:latin typeface="Myriad Pro"/>
              </a:rPr>
              <a:t>Ryanair</a:t>
            </a:r>
            <a:r>
              <a:rPr lang="fr-FR" sz="2400" i="1" dirty="0">
                <a:latin typeface="Myriad Pro"/>
              </a:rPr>
              <a:t>, etc</a:t>
            </a:r>
            <a:r>
              <a:rPr lang="fr-FR" sz="2400" i="1" dirty="0" smtClean="0">
                <a:latin typeface="Myriad Pro"/>
              </a:rPr>
              <a:t>. </a:t>
            </a:r>
            <a:r>
              <a:rPr lang="fr-FR" sz="2400" dirty="0">
                <a:latin typeface="Myriad Pro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2556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3133" y="296334"/>
            <a:ext cx="882565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3</a:t>
            </a:r>
            <a:r>
              <a:rPr lang="fr-FR" sz="3200" b="1" dirty="0" smtClean="0"/>
              <a:t>. Segmentation de </a:t>
            </a:r>
            <a:r>
              <a:rPr lang="fr-FR" sz="3200" b="1" dirty="0"/>
              <a:t>la </a:t>
            </a:r>
            <a:r>
              <a:rPr lang="fr-FR" sz="3200" b="1" dirty="0" smtClean="0"/>
              <a:t>clientèle</a:t>
            </a:r>
            <a:br>
              <a:rPr lang="fr-FR" sz="3200" b="1" dirty="0" smtClean="0"/>
            </a:br>
            <a:r>
              <a:rPr lang="fr-FR" sz="3200" b="1" dirty="0" smtClean="0"/>
              <a:t>3.2. Stratégie de segmentation du marché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364067" y="1363133"/>
            <a:ext cx="109728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fr-FR" sz="3200" b="1" dirty="0" smtClean="0">
                <a:solidFill>
                  <a:srgbClr val="FFFF00"/>
                </a:solidFill>
                <a:latin typeface="Myriad Pro"/>
              </a:rPr>
              <a:t>Stratégie différenciée </a:t>
            </a:r>
            <a:r>
              <a:rPr lang="fr-FR" sz="2800" dirty="0">
                <a:latin typeface="Myriad Pro"/>
              </a:rPr>
              <a:t>	</a:t>
            </a:r>
            <a:endParaRPr lang="fr-FR" sz="2800" dirty="0" smtClean="0">
              <a:latin typeface="Myriad Pro"/>
            </a:endParaRPr>
          </a:p>
          <a:p>
            <a:pPr marL="457200" indent="-457200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800" dirty="0" smtClean="0">
                <a:latin typeface="Myriad Pro"/>
              </a:rPr>
              <a:t>La </a:t>
            </a:r>
            <a:r>
              <a:rPr lang="fr-FR" sz="2800" dirty="0">
                <a:latin typeface="Myriad Pro"/>
              </a:rPr>
              <a:t>démarche commerciale est adaptée aux différents profils de consommateurs ou de segments identifiés </a:t>
            </a:r>
            <a:r>
              <a:rPr lang="fr-FR" sz="2800" i="1" dirty="0">
                <a:latin typeface="Myriad Pro"/>
              </a:rPr>
              <a:t>(exemples : produits, prix, communication). </a:t>
            </a:r>
            <a:endParaRPr lang="fr-FR" sz="2800" dirty="0" smtClean="0">
              <a:latin typeface="Myriad Pro"/>
            </a:endParaRPr>
          </a:p>
          <a:p>
            <a:pPr marL="457200" indent="-457200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800" dirty="0" smtClean="0">
                <a:latin typeface="Myriad Pro"/>
              </a:rPr>
              <a:t>Cette </a:t>
            </a:r>
            <a:r>
              <a:rPr lang="fr-FR" sz="2800" dirty="0">
                <a:latin typeface="Myriad Pro"/>
              </a:rPr>
              <a:t>stratégie entraîne des coûts supplémentaires et réduit les économies d’échelle. À long terme, elle améliore l’intégration et accroît les ventes </a:t>
            </a:r>
            <a:endParaRPr lang="fr-FR" sz="2800" i="1" dirty="0" smtClean="0">
              <a:solidFill>
                <a:srgbClr val="00B0F0"/>
              </a:solidFill>
              <a:latin typeface="Myriad Pro"/>
            </a:endParaRPr>
          </a:p>
          <a:p>
            <a:pPr>
              <a:spcBef>
                <a:spcPts val="1200"/>
              </a:spcBef>
            </a:pPr>
            <a:r>
              <a:rPr lang="fr-FR" sz="2800" i="1" dirty="0" smtClean="0">
                <a:solidFill>
                  <a:srgbClr val="00B0F0"/>
                </a:solidFill>
                <a:latin typeface="Myriad Pro"/>
              </a:rPr>
              <a:t>exemples </a:t>
            </a:r>
            <a:r>
              <a:rPr lang="fr-FR" sz="2800" i="1" dirty="0">
                <a:solidFill>
                  <a:srgbClr val="00B0F0"/>
                </a:solidFill>
                <a:latin typeface="Myriad Pro"/>
              </a:rPr>
              <a:t>: McDonalds après les années 1990, produits bio, etc</a:t>
            </a:r>
            <a:r>
              <a:rPr lang="fr-FR" sz="2800" i="1" dirty="0" smtClean="0">
                <a:solidFill>
                  <a:srgbClr val="00B0F0"/>
                </a:solidFill>
                <a:latin typeface="Myriad Pro"/>
              </a:rPr>
              <a:t>. </a:t>
            </a:r>
            <a:r>
              <a:rPr lang="fr-FR" sz="2800" dirty="0">
                <a:latin typeface="Myriad Pro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42613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225</TotalTime>
  <Words>275</Words>
  <Application>Microsoft Office PowerPoint</Application>
  <PresentationFormat>Grand écran</PresentationFormat>
  <Paragraphs>71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0" baseType="lpstr">
      <vt:lpstr>Arial</vt:lpstr>
      <vt:lpstr>Century Gothic</vt:lpstr>
      <vt:lpstr>ITC Century Std Light</vt:lpstr>
      <vt:lpstr>Myriad Pro</vt:lpstr>
      <vt:lpstr>Symbol</vt:lpstr>
      <vt:lpstr>Wingdings</vt:lpstr>
      <vt:lpstr>Wingdings 3</vt:lpstr>
      <vt:lpstr>Ion</vt:lpstr>
      <vt:lpstr>3. Segmentation de la clientèle 3.1. Type de segmentation</vt:lpstr>
      <vt:lpstr>3. Segmentation de la clientèle 3.1. Type de segmentation</vt:lpstr>
      <vt:lpstr>3. Segmentation de la clientèle 3.1. Type de segmentation</vt:lpstr>
      <vt:lpstr>3. Segmentation de la clientèle 3.1. Type de segmentation</vt:lpstr>
      <vt:lpstr>3. Segmentation de la clientèle 3.1. Type de segmentation</vt:lpstr>
      <vt:lpstr>3. Segmentation de la clientèle 3.1. Type de segmentation</vt:lpstr>
      <vt:lpstr>3. Segmentation de la clientèle 3.1. Type de segmentation</vt:lpstr>
      <vt:lpstr>3. Segmentation de la clientèle 3.2. Stratégie de segmentation du marché</vt:lpstr>
      <vt:lpstr>3. Segmentation de la clientèle 3.2. Stratégie de segmentation du marché</vt:lpstr>
      <vt:lpstr>3. Segmentation de la clientèle 3.2. Stratégie de segmentation du marché</vt:lpstr>
      <vt:lpstr>3. Segmentation de la clientèle 3.3. La représentation des segments</vt:lpstr>
      <vt:lpstr>3. Segmentation de la clientèle 3.3. La représentation des segments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34</cp:revision>
  <dcterms:created xsi:type="dcterms:W3CDTF">2014-01-14T07:42:30Z</dcterms:created>
  <dcterms:modified xsi:type="dcterms:W3CDTF">2015-05-12T21:59:45Z</dcterms:modified>
</cp:coreProperties>
</file>