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A85F8-8C8C-4135-A6FA-CD66517CA2C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1FFC6F1-D35A-41F0-A354-CA5EE6E287FD}">
      <dgm:prSet phldrT="[Texte]"/>
      <dgm:spPr/>
      <dgm:t>
        <a:bodyPr/>
        <a:lstStyle/>
        <a:p>
          <a:r>
            <a:rPr lang="fr-FR" b="1" dirty="0"/>
            <a:t>Formules et abonnements Microsoft</a:t>
          </a:r>
        </a:p>
      </dgm:t>
    </dgm:pt>
    <dgm:pt modelId="{06CF9575-271A-49C8-B070-10F5FBE29DF9}" type="parTrans" cxnId="{20A8DBC8-93F4-4244-88AC-F7DA99650171}">
      <dgm:prSet/>
      <dgm:spPr/>
      <dgm:t>
        <a:bodyPr/>
        <a:lstStyle/>
        <a:p>
          <a:endParaRPr lang="fr-FR"/>
        </a:p>
      </dgm:t>
    </dgm:pt>
    <dgm:pt modelId="{615161EF-5C0C-472E-AC8F-76E87DA9313A}" type="sibTrans" cxnId="{20A8DBC8-93F4-4244-88AC-F7DA99650171}">
      <dgm:prSet/>
      <dgm:spPr/>
      <dgm:t>
        <a:bodyPr/>
        <a:lstStyle/>
        <a:p>
          <a:endParaRPr lang="fr-FR"/>
        </a:p>
      </dgm:t>
    </dgm:pt>
    <dgm:pt modelId="{BC30DBF4-D878-4C83-9E7E-88ABC18C6F47}">
      <dgm:prSet phldrT="[Texte]"/>
      <dgm:spPr/>
      <dgm:t>
        <a:bodyPr/>
        <a:lstStyle/>
        <a:p>
          <a:r>
            <a:rPr lang="fr-FR" b="1" dirty="0"/>
            <a:t>Sans abonnement </a:t>
          </a:r>
          <a:r>
            <a:rPr lang="fr-FR" dirty="0"/>
            <a:t>= 15 crédits/mois (Designer).</a:t>
          </a:r>
        </a:p>
      </dgm:t>
    </dgm:pt>
    <dgm:pt modelId="{6D396686-8748-450D-B583-25529A4F9B2E}" type="parTrans" cxnId="{C170EE5B-8337-416A-8DBB-68D396BA9DC6}">
      <dgm:prSet/>
      <dgm:spPr/>
      <dgm:t>
        <a:bodyPr/>
        <a:lstStyle/>
        <a:p>
          <a:endParaRPr lang="fr-FR"/>
        </a:p>
      </dgm:t>
    </dgm:pt>
    <dgm:pt modelId="{E2C93C10-82B0-40C8-8EBB-1B0F9EEDB6E0}" type="sibTrans" cxnId="{C170EE5B-8337-416A-8DBB-68D396BA9DC6}">
      <dgm:prSet/>
      <dgm:spPr/>
      <dgm:t>
        <a:bodyPr/>
        <a:lstStyle/>
        <a:p>
          <a:endParaRPr lang="fr-FR"/>
        </a:p>
      </dgm:t>
    </dgm:pt>
    <dgm:pt modelId="{4BA645C9-FC84-4D11-ABFA-3E238BCBA060}">
      <dgm:prSet/>
      <dgm:spPr/>
      <dgm:t>
        <a:bodyPr/>
        <a:lstStyle/>
        <a:p>
          <a:r>
            <a:rPr lang="fr-FR" b="1" dirty="0"/>
            <a:t>Microsoft 365 </a:t>
          </a:r>
          <a:r>
            <a:rPr lang="fr-FR" b="1" dirty="0" err="1"/>
            <a:t>Personal</a:t>
          </a:r>
          <a:r>
            <a:rPr lang="fr-FR" b="1" dirty="0"/>
            <a:t>/Family </a:t>
          </a:r>
          <a:r>
            <a:rPr lang="fr-FR" dirty="0"/>
            <a:t>= 60 crédits/mois.</a:t>
          </a:r>
        </a:p>
      </dgm:t>
    </dgm:pt>
    <dgm:pt modelId="{F002ABC3-828B-43AA-A344-19D43EE2ADCD}" type="parTrans" cxnId="{A5B161DF-7680-4F62-B4AF-2B912D2AF910}">
      <dgm:prSet/>
      <dgm:spPr/>
      <dgm:t>
        <a:bodyPr/>
        <a:lstStyle/>
        <a:p>
          <a:endParaRPr lang="fr-FR"/>
        </a:p>
      </dgm:t>
    </dgm:pt>
    <dgm:pt modelId="{B0ED29E7-E913-42CC-A849-E460AE50C7F6}" type="sibTrans" cxnId="{A5B161DF-7680-4F62-B4AF-2B912D2AF910}">
      <dgm:prSet/>
      <dgm:spPr/>
      <dgm:t>
        <a:bodyPr/>
        <a:lstStyle/>
        <a:p>
          <a:endParaRPr lang="fr-FR"/>
        </a:p>
      </dgm:t>
    </dgm:pt>
    <dgm:pt modelId="{D1B27CA9-09D9-4651-826A-34FBF1388134}">
      <dgm:prSet/>
      <dgm:spPr/>
      <dgm:t>
        <a:bodyPr/>
        <a:lstStyle/>
        <a:p>
          <a:r>
            <a:rPr lang="fr-FR" b="1" dirty="0"/>
            <a:t>Copilot Pro </a:t>
          </a:r>
          <a:r>
            <a:rPr lang="fr-FR" dirty="0"/>
            <a:t>= usage étendu, 20 $/mois (non pro).</a:t>
          </a:r>
        </a:p>
      </dgm:t>
    </dgm:pt>
    <dgm:pt modelId="{FB2F5310-448E-4A57-BBC7-594A4076FE94}" type="parTrans" cxnId="{A92B62C7-4C56-438A-A070-66135BCFD91C}">
      <dgm:prSet/>
      <dgm:spPr/>
      <dgm:t>
        <a:bodyPr/>
        <a:lstStyle/>
        <a:p>
          <a:endParaRPr lang="fr-FR"/>
        </a:p>
      </dgm:t>
    </dgm:pt>
    <dgm:pt modelId="{430B4FC5-A70C-4B8F-8F9C-62F100D1962F}" type="sibTrans" cxnId="{A92B62C7-4C56-438A-A070-66135BCFD91C}">
      <dgm:prSet/>
      <dgm:spPr/>
      <dgm:t>
        <a:bodyPr/>
        <a:lstStyle/>
        <a:p>
          <a:endParaRPr lang="fr-FR"/>
        </a:p>
      </dgm:t>
    </dgm:pt>
    <dgm:pt modelId="{72869041-FD87-4716-9BBF-254D785B0A70}">
      <dgm:prSet/>
      <dgm:spPr/>
      <dgm:t>
        <a:bodyPr/>
        <a:lstStyle/>
        <a:p>
          <a:r>
            <a:rPr lang="fr-FR" b="1" dirty="0"/>
            <a:t>Entreprises</a:t>
          </a:r>
          <a:r>
            <a:rPr lang="fr-FR" dirty="0"/>
            <a:t> = Copilot = 30 $/mois/utilisateur (annuel).</a:t>
          </a:r>
        </a:p>
      </dgm:t>
    </dgm:pt>
    <dgm:pt modelId="{85AE8090-C75F-46BB-88D2-EA8ABE5E119A}" type="parTrans" cxnId="{77AEC308-8509-413E-A5FF-45F3BF9C8A7C}">
      <dgm:prSet/>
      <dgm:spPr/>
      <dgm:t>
        <a:bodyPr/>
        <a:lstStyle/>
        <a:p>
          <a:endParaRPr lang="fr-FR"/>
        </a:p>
      </dgm:t>
    </dgm:pt>
    <dgm:pt modelId="{00F8BEEC-177A-4B77-BAC8-A5F8E0A2F346}" type="sibTrans" cxnId="{77AEC308-8509-413E-A5FF-45F3BF9C8A7C}">
      <dgm:prSet/>
      <dgm:spPr/>
      <dgm:t>
        <a:bodyPr/>
        <a:lstStyle/>
        <a:p>
          <a:endParaRPr lang="fr-FR"/>
        </a:p>
      </dgm:t>
    </dgm:pt>
    <dgm:pt modelId="{562AB631-51B3-4AC9-98EE-2CDE53908B87}">
      <dgm:prSet/>
      <dgm:spPr/>
      <dgm:t>
        <a:bodyPr/>
        <a:lstStyle/>
        <a:p>
          <a:r>
            <a:rPr lang="fr-FR" b="1" dirty="0"/>
            <a:t>Business + Copilot </a:t>
          </a:r>
          <a:r>
            <a:rPr lang="fr-FR" dirty="0"/>
            <a:t>= 36 $ à 52 $/mois.</a:t>
          </a:r>
        </a:p>
      </dgm:t>
    </dgm:pt>
    <dgm:pt modelId="{0B6BB3C6-28B3-4013-A672-93CCB39D2CD3}" type="parTrans" cxnId="{64ECCC8E-30D9-4869-A7F0-7C9EDFCD5DA8}">
      <dgm:prSet/>
      <dgm:spPr/>
      <dgm:t>
        <a:bodyPr/>
        <a:lstStyle/>
        <a:p>
          <a:endParaRPr lang="fr-FR"/>
        </a:p>
      </dgm:t>
    </dgm:pt>
    <dgm:pt modelId="{0357FB7B-DA48-4311-940A-59EE167106C9}" type="sibTrans" cxnId="{64ECCC8E-30D9-4869-A7F0-7C9EDFCD5DA8}">
      <dgm:prSet/>
      <dgm:spPr/>
      <dgm:t>
        <a:bodyPr/>
        <a:lstStyle/>
        <a:p>
          <a:endParaRPr lang="fr-FR"/>
        </a:p>
      </dgm:t>
    </dgm:pt>
    <dgm:pt modelId="{31343685-154E-4933-850E-9A83C62DD4E9}" type="pres">
      <dgm:prSet presAssocID="{ACBA85F8-8C8C-4135-A6FA-CD66517CA2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2E73BA-0C18-4145-B0C3-1C0EB3DCADF1}" type="pres">
      <dgm:prSet presAssocID="{C1FFC6F1-D35A-41F0-A354-CA5EE6E287FD}" presName="root" presStyleCnt="0"/>
      <dgm:spPr/>
    </dgm:pt>
    <dgm:pt modelId="{4D915ADE-736C-4C4E-BFAF-67ADE71D5DFD}" type="pres">
      <dgm:prSet presAssocID="{C1FFC6F1-D35A-41F0-A354-CA5EE6E287FD}" presName="rootComposite" presStyleCnt="0"/>
      <dgm:spPr/>
    </dgm:pt>
    <dgm:pt modelId="{EF204EBA-8AAF-4216-B8FC-D0CD336C8B7E}" type="pres">
      <dgm:prSet presAssocID="{C1FFC6F1-D35A-41F0-A354-CA5EE6E287FD}" presName="rootText" presStyleLbl="node1" presStyleIdx="0" presStyleCnt="1" custScaleX="584459"/>
      <dgm:spPr/>
    </dgm:pt>
    <dgm:pt modelId="{AC0CCFBE-DCB0-4856-9917-78DD7EBDF076}" type="pres">
      <dgm:prSet presAssocID="{C1FFC6F1-D35A-41F0-A354-CA5EE6E287FD}" presName="rootConnector" presStyleLbl="node1" presStyleIdx="0" presStyleCnt="1"/>
      <dgm:spPr/>
    </dgm:pt>
    <dgm:pt modelId="{63738447-0391-4477-AF25-22E621FCC071}" type="pres">
      <dgm:prSet presAssocID="{C1FFC6F1-D35A-41F0-A354-CA5EE6E287FD}" presName="childShape" presStyleCnt="0"/>
      <dgm:spPr/>
    </dgm:pt>
    <dgm:pt modelId="{E639A11B-62F6-45BE-8112-831F64187DB8}" type="pres">
      <dgm:prSet presAssocID="{6D396686-8748-450D-B583-25529A4F9B2E}" presName="Name13" presStyleLbl="parChTrans1D2" presStyleIdx="0" presStyleCnt="5"/>
      <dgm:spPr/>
    </dgm:pt>
    <dgm:pt modelId="{319D1041-ECD6-4CB3-858B-665E73A80EEC}" type="pres">
      <dgm:prSet presAssocID="{BC30DBF4-D878-4C83-9E7E-88ABC18C6F47}" presName="childText" presStyleLbl="bgAcc1" presStyleIdx="0" presStyleCnt="5" custScaleX="809338">
        <dgm:presLayoutVars>
          <dgm:bulletEnabled val="1"/>
        </dgm:presLayoutVars>
      </dgm:prSet>
      <dgm:spPr/>
    </dgm:pt>
    <dgm:pt modelId="{FD7005A0-5510-431F-B891-F62645907F2F}" type="pres">
      <dgm:prSet presAssocID="{F002ABC3-828B-43AA-A344-19D43EE2ADCD}" presName="Name13" presStyleLbl="parChTrans1D2" presStyleIdx="1" presStyleCnt="5"/>
      <dgm:spPr/>
    </dgm:pt>
    <dgm:pt modelId="{9315FE51-714B-46BC-83A2-C947A606A4D9}" type="pres">
      <dgm:prSet presAssocID="{4BA645C9-FC84-4D11-ABFA-3E238BCBA060}" presName="childText" presStyleLbl="bgAcc1" presStyleIdx="1" presStyleCnt="5" custScaleX="809338">
        <dgm:presLayoutVars>
          <dgm:bulletEnabled val="1"/>
        </dgm:presLayoutVars>
      </dgm:prSet>
      <dgm:spPr/>
    </dgm:pt>
    <dgm:pt modelId="{34059852-8B3B-4F3E-886C-47EB4C169FFE}" type="pres">
      <dgm:prSet presAssocID="{FB2F5310-448E-4A57-BBC7-594A4076FE94}" presName="Name13" presStyleLbl="parChTrans1D2" presStyleIdx="2" presStyleCnt="5"/>
      <dgm:spPr/>
    </dgm:pt>
    <dgm:pt modelId="{5EA285AF-EF35-4FC1-A644-5CFB97393D3B}" type="pres">
      <dgm:prSet presAssocID="{D1B27CA9-09D9-4651-826A-34FBF1388134}" presName="childText" presStyleLbl="bgAcc1" presStyleIdx="2" presStyleCnt="5" custScaleX="809338">
        <dgm:presLayoutVars>
          <dgm:bulletEnabled val="1"/>
        </dgm:presLayoutVars>
      </dgm:prSet>
      <dgm:spPr/>
    </dgm:pt>
    <dgm:pt modelId="{14ECB4C1-8A5B-48CE-86D1-7C49E89667F7}" type="pres">
      <dgm:prSet presAssocID="{85AE8090-C75F-46BB-88D2-EA8ABE5E119A}" presName="Name13" presStyleLbl="parChTrans1D2" presStyleIdx="3" presStyleCnt="5"/>
      <dgm:spPr/>
    </dgm:pt>
    <dgm:pt modelId="{67E86738-D187-4DF7-92E5-959300EC6C6D}" type="pres">
      <dgm:prSet presAssocID="{72869041-FD87-4716-9BBF-254D785B0A70}" presName="childText" presStyleLbl="bgAcc1" presStyleIdx="3" presStyleCnt="5" custScaleX="809338">
        <dgm:presLayoutVars>
          <dgm:bulletEnabled val="1"/>
        </dgm:presLayoutVars>
      </dgm:prSet>
      <dgm:spPr/>
    </dgm:pt>
    <dgm:pt modelId="{2D6D3164-306B-4443-A4FF-044D454CAC8E}" type="pres">
      <dgm:prSet presAssocID="{0B6BB3C6-28B3-4013-A672-93CCB39D2CD3}" presName="Name13" presStyleLbl="parChTrans1D2" presStyleIdx="4" presStyleCnt="5"/>
      <dgm:spPr/>
    </dgm:pt>
    <dgm:pt modelId="{A43F1105-A250-4DBE-9E06-E03603828744}" type="pres">
      <dgm:prSet presAssocID="{562AB631-51B3-4AC9-98EE-2CDE53908B87}" presName="childText" presStyleLbl="bgAcc1" presStyleIdx="4" presStyleCnt="5" custScaleX="809338">
        <dgm:presLayoutVars>
          <dgm:bulletEnabled val="1"/>
        </dgm:presLayoutVars>
      </dgm:prSet>
      <dgm:spPr/>
    </dgm:pt>
  </dgm:ptLst>
  <dgm:cxnLst>
    <dgm:cxn modelId="{90586A00-DB28-4ECE-B5BC-9496926CD64E}" type="presOf" srcId="{C1FFC6F1-D35A-41F0-A354-CA5EE6E287FD}" destId="{EF204EBA-8AAF-4216-B8FC-D0CD336C8B7E}" srcOrd="0" destOrd="0" presId="urn:microsoft.com/office/officeart/2005/8/layout/hierarchy3"/>
    <dgm:cxn modelId="{77AEC308-8509-413E-A5FF-45F3BF9C8A7C}" srcId="{C1FFC6F1-D35A-41F0-A354-CA5EE6E287FD}" destId="{72869041-FD87-4716-9BBF-254D785B0A70}" srcOrd="3" destOrd="0" parTransId="{85AE8090-C75F-46BB-88D2-EA8ABE5E119A}" sibTransId="{00F8BEEC-177A-4B77-BAC8-A5F8E0A2F346}"/>
    <dgm:cxn modelId="{DFDB2015-B36B-4226-A246-60F2AD46A5BD}" type="presOf" srcId="{F002ABC3-828B-43AA-A344-19D43EE2ADCD}" destId="{FD7005A0-5510-431F-B891-F62645907F2F}" srcOrd="0" destOrd="0" presId="urn:microsoft.com/office/officeart/2005/8/layout/hierarchy3"/>
    <dgm:cxn modelId="{484E6A36-4979-4738-9382-CE3C4D74AF84}" type="presOf" srcId="{72869041-FD87-4716-9BBF-254D785B0A70}" destId="{67E86738-D187-4DF7-92E5-959300EC6C6D}" srcOrd="0" destOrd="0" presId="urn:microsoft.com/office/officeart/2005/8/layout/hierarchy3"/>
    <dgm:cxn modelId="{DBB1743A-F1A0-41EE-9FEA-EB615BE02E10}" type="presOf" srcId="{D1B27CA9-09D9-4651-826A-34FBF1388134}" destId="{5EA285AF-EF35-4FC1-A644-5CFB97393D3B}" srcOrd="0" destOrd="0" presId="urn:microsoft.com/office/officeart/2005/8/layout/hierarchy3"/>
    <dgm:cxn modelId="{C170EE5B-8337-416A-8DBB-68D396BA9DC6}" srcId="{C1FFC6F1-D35A-41F0-A354-CA5EE6E287FD}" destId="{BC30DBF4-D878-4C83-9E7E-88ABC18C6F47}" srcOrd="0" destOrd="0" parTransId="{6D396686-8748-450D-B583-25529A4F9B2E}" sibTransId="{E2C93C10-82B0-40C8-8EBB-1B0F9EEDB6E0}"/>
    <dgm:cxn modelId="{45F0FE45-529E-4C24-AA2C-85F6915D3607}" type="presOf" srcId="{0B6BB3C6-28B3-4013-A672-93CCB39D2CD3}" destId="{2D6D3164-306B-4443-A4FF-044D454CAC8E}" srcOrd="0" destOrd="0" presId="urn:microsoft.com/office/officeart/2005/8/layout/hierarchy3"/>
    <dgm:cxn modelId="{CF09084D-842C-4051-AA6B-8A1B5676E227}" type="presOf" srcId="{6D396686-8748-450D-B583-25529A4F9B2E}" destId="{E639A11B-62F6-45BE-8112-831F64187DB8}" srcOrd="0" destOrd="0" presId="urn:microsoft.com/office/officeart/2005/8/layout/hierarchy3"/>
    <dgm:cxn modelId="{64ECCC8E-30D9-4869-A7F0-7C9EDFCD5DA8}" srcId="{C1FFC6F1-D35A-41F0-A354-CA5EE6E287FD}" destId="{562AB631-51B3-4AC9-98EE-2CDE53908B87}" srcOrd="4" destOrd="0" parTransId="{0B6BB3C6-28B3-4013-A672-93CCB39D2CD3}" sibTransId="{0357FB7B-DA48-4311-940A-59EE167106C9}"/>
    <dgm:cxn modelId="{0A56929B-EC3E-4704-B46C-3C66DE47440E}" type="presOf" srcId="{ACBA85F8-8C8C-4135-A6FA-CD66517CA2C5}" destId="{31343685-154E-4933-850E-9A83C62DD4E9}" srcOrd="0" destOrd="0" presId="urn:microsoft.com/office/officeart/2005/8/layout/hierarchy3"/>
    <dgm:cxn modelId="{CD5622A0-0187-4D3C-8D80-EC71C2599193}" type="presOf" srcId="{C1FFC6F1-D35A-41F0-A354-CA5EE6E287FD}" destId="{AC0CCFBE-DCB0-4856-9917-78DD7EBDF076}" srcOrd="1" destOrd="0" presId="urn:microsoft.com/office/officeart/2005/8/layout/hierarchy3"/>
    <dgm:cxn modelId="{CFDF25A1-C16E-4AA0-A1A6-185F9F819637}" type="presOf" srcId="{FB2F5310-448E-4A57-BBC7-594A4076FE94}" destId="{34059852-8B3B-4F3E-886C-47EB4C169FFE}" srcOrd="0" destOrd="0" presId="urn:microsoft.com/office/officeart/2005/8/layout/hierarchy3"/>
    <dgm:cxn modelId="{D7870FA8-A4F3-490C-9BA8-386AD58DCFEA}" type="presOf" srcId="{85AE8090-C75F-46BB-88D2-EA8ABE5E119A}" destId="{14ECB4C1-8A5B-48CE-86D1-7C49E89667F7}" srcOrd="0" destOrd="0" presId="urn:microsoft.com/office/officeart/2005/8/layout/hierarchy3"/>
    <dgm:cxn modelId="{EC789FB2-BF02-4C6C-B05A-6867494D2FD2}" type="presOf" srcId="{BC30DBF4-D878-4C83-9E7E-88ABC18C6F47}" destId="{319D1041-ECD6-4CB3-858B-665E73A80EEC}" srcOrd="0" destOrd="0" presId="urn:microsoft.com/office/officeart/2005/8/layout/hierarchy3"/>
    <dgm:cxn modelId="{BADACCBC-41BF-401E-994B-1C1A67680BFA}" type="presOf" srcId="{4BA645C9-FC84-4D11-ABFA-3E238BCBA060}" destId="{9315FE51-714B-46BC-83A2-C947A606A4D9}" srcOrd="0" destOrd="0" presId="urn:microsoft.com/office/officeart/2005/8/layout/hierarchy3"/>
    <dgm:cxn modelId="{A92B62C7-4C56-438A-A070-66135BCFD91C}" srcId="{C1FFC6F1-D35A-41F0-A354-CA5EE6E287FD}" destId="{D1B27CA9-09D9-4651-826A-34FBF1388134}" srcOrd="2" destOrd="0" parTransId="{FB2F5310-448E-4A57-BBC7-594A4076FE94}" sibTransId="{430B4FC5-A70C-4B8F-8F9C-62F100D1962F}"/>
    <dgm:cxn modelId="{20A8DBC8-93F4-4244-88AC-F7DA99650171}" srcId="{ACBA85F8-8C8C-4135-A6FA-CD66517CA2C5}" destId="{C1FFC6F1-D35A-41F0-A354-CA5EE6E287FD}" srcOrd="0" destOrd="0" parTransId="{06CF9575-271A-49C8-B070-10F5FBE29DF9}" sibTransId="{615161EF-5C0C-472E-AC8F-76E87DA9313A}"/>
    <dgm:cxn modelId="{A5B161DF-7680-4F62-B4AF-2B912D2AF910}" srcId="{C1FFC6F1-D35A-41F0-A354-CA5EE6E287FD}" destId="{4BA645C9-FC84-4D11-ABFA-3E238BCBA060}" srcOrd="1" destOrd="0" parTransId="{F002ABC3-828B-43AA-A344-19D43EE2ADCD}" sibTransId="{B0ED29E7-E913-42CC-A849-E460AE50C7F6}"/>
    <dgm:cxn modelId="{0DE7CEF8-BD18-4CBF-A0DB-A68ACF76514B}" type="presOf" srcId="{562AB631-51B3-4AC9-98EE-2CDE53908B87}" destId="{A43F1105-A250-4DBE-9E06-E03603828744}" srcOrd="0" destOrd="0" presId="urn:microsoft.com/office/officeart/2005/8/layout/hierarchy3"/>
    <dgm:cxn modelId="{4881A9B1-FEC6-4BE0-A6D8-9F1872CB94B2}" type="presParOf" srcId="{31343685-154E-4933-850E-9A83C62DD4E9}" destId="{022E73BA-0C18-4145-B0C3-1C0EB3DCADF1}" srcOrd="0" destOrd="0" presId="urn:microsoft.com/office/officeart/2005/8/layout/hierarchy3"/>
    <dgm:cxn modelId="{98B22355-EEBF-45D0-AE9D-A4EA49E728EF}" type="presParOf" srcId="{022E73BA-0C18-4145-B0C3-1C0EB3DCADF1}" destId="{4D915ADE-736C-4C4E-BFAF-67ADE71D5DFD}" srcOrd="0" destOrd="0" presId="urn:microsoft.com/office/officeart/2005/8/layout/hierarchy3"/>
    <dgm:cxn modelId="{7F0AF5FA-46E6-4CEB-8E3E-C222230C49DE}" type="presParOf" srcId="{4D915ADE-736C-4C4E-BFAF-67ADE71D5DFD}" destId="{EF204EBA-8AAF-4216-B8FC-D0CD336C8B7E}" srcOrd="0" destOrd="0" presId="urn:microsoft.com/office/officeart/2005/8/layout/hierarchy3"/>
    <dgm:cxn modelId="{0DBF8DF3-9D10-4ED0-93F9-BFAB1FB95B2E}" type="presParOf" srcId="{4D915ADE-736C-4C4E-BFAF-67ADE71D5DFD}" destId="{AC0CCFBE-DCB0-4856-9917-78DD7EBDF076}" srcOrd="1" destOrd="0" presId="urn:microsoft.com/office/officeart/2005/8/layout/hierarchy3"/>
    <dgm:cxn modelId="{4FD581A1-BB53-405E-A2D2-6E5827CD3B65}" type="presParOf" srcId="{022E73BA-0C18-4145-B0C3-1C0EB3DCADF1}" destId="{63738447-0391-4477-AF25-22E621FCC071}" srcOrd="1" destOrd="0" presId="urn:microsoft.com/office/officeart/2005/8/layout/hierarchy3"/>
    <dgm:cxn modelId="{60F55BFC-2CE2-4D5A-933C-85B7A6754D25}" type="presParOf" srcId="{63738447-0391-4477-AF25-22E621FCC071}" destId="{E639A11B-62F6-45BE-8112-831F64187DB8}" srcOrd="0" destOrd="0" presId="urn:microsoft.com/office/officeart/2005/8/layout/hierarchy3"/>
    <dgm:cxn modelId="{7F781DF6-F204-4670-8DAA-8C5C603A6B60}" type="presParOf" srcId="{63738447-0391-4477-AF25-22E621FCC071}" destId="{319D1041-ECD6-4CB3-858B-665E73A80EEC}" srcOrd="1" destOrd="0" presId="urn:microsoft.com/office/officeart/2005/8/layout/hierarchy3"/>
    <dgm:cxn modelId="{CA66A722-04C5-42F9-B3B0-2A9A389837A1}" type="presParOf" srcId="{63738447-0391-4477-AF25-22E621FCC071}" destId="{FD7005A0-5510-431F-B891-F62645907F2F}" srcOrd="2" destOrd="0" presId="urn:microsoft.com/office/officeart/2005/8/layout/hierarchy3"/>
    <dgm:cxn modelId="{3C601F32-DB2C-4862-A0ED-36AB74253997}" type="presParOf" srcId="{63738447-0391-4477-AF25-22E621FCC071}" destId="{9315FE51-714B-46BC-83A2-C947A606A4D9}" srcOrd="3" destOrd="0" presId="urn:microsoft.com/office/officeart/2005/8/layout/hierarchy3"/>
    <dgm:cxn modelId="{50EEFA15-CB98-455B-A364-2FD1855E49EE}" type="presParOf" srcId="{63738447-0391-4477-AF25-22E621FCC071}" destId="{34059852-8B3B-4F3E-886C-47EB4C169FFE}" srcOrd="4" destOrd="0" presId="urn:microsoft.com/office/officeart/2005/8/layout/hierarchy3"/>
    <dgm:cxn modelId="{112374DA-21C4-4019-84D3-A6472FB87D2D}" type="presParOf" srcId="{63738447-0391-4477-AF25-22E621FCC071}" destId="{5EA285AF-EF35-4FC1-A644-5CFB97393D3B}" srcOrd="5" destOrd="0" presId="urn:microsoft.com/office/officeart/2005/8/layout/hierarchy3"/>
    <dgm:cxn modelId="{18310E62-A4A2-446C-B94A-AD96F4094D48}" type="presParOf" srcId="{63738447-0391-4477-AF25-22E621FCC071}" destId="{14ECB4C1-8A5B-48CE-86D1-7C49E89667F7}" srcOrd="6" destOrd="0" presId="urn:microsoft.com/office/officeart/2005/8/layout/hierarchy3"/>
    <dgm:cxn modelId="{F97CB36E-5AEB-4DDA-B4D8-6EC226B75DAB}" type="presParOf" srcId="{63738447-0391-4477-AF25-22E621FCC071}" destId="{67E86738-D187-4DF7-92E5-959300EC6C6D}" srcOrd="7" destOrd="0" presId="urn:microsoft.com/office/officeart/2005/8/layout/hierarchy3"/>
    <dgm:cxn modelId="{8EB11218-61BD-4CB0-97C1-E46B9A66B20A}" type="presParOf" srcId="{63738447-0391-4477-AF25-22E621FCC071}" destId="{2D6D3164-306B-4443-A4FF-044D454CAC8E}" srcOrd="8" destOrd="0" presId="urn:microsoft.com/office/officeart/2005/8/layout/hierarchy3"/>
    <dgm:cxn modelId="{9B630620-0CC6-4855-9C14-72A995E53628}" type="presParOf" srcId="{63738447-0391-4477-AF25-22E621FCC071}" destId="{A43F1105-A250-4DBE-9E06-E0360382874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04EBA-8AAF-4216-B8FC-D0CD336C8B7E}">
      <dsp:nvSpPr>
        <dsp:cNvPr id="0" name=""/>
        <dsp:cNvSpPr/>
      </dsp:nvSpPr>
      <dsp:spPr>
        <a:xfrm>
          <a:off x="310136" y="1892"/>
          <a:ext cx="7376888" cy="631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1" kern="1200" dirty="0"/>
            <a:t>Formules et abonnements Microsoft</a:t>
          </a:r>
        </a:p>
      </dsp:txBody>
      <dsp:txXfrm>
        <a:off x="328620" y="20376"/>
        <a:ext cx="7339920" cy="594118"/>
      </dsp:txXfrm>
    </dsp:sp>
    <dsp:sp modelId="{E639A11B-62F6-45BE-8112-831F64187DB8}">
      <dsp:nvSpPr>
        <dsp:cNvPr id="0" name=""/>
        <dsp:cNvSpPr/>
      </dsp:nvSpPr>
      <dsp:spPr>
        <a:xfrm>
          <a:off x="1047825" y="632979"/>
          <a:ext cx="737688" cy="47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15"/>
              </a:lnTo>
              <a:lnTo>
                <a:pt x="737688" y="4733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D1041-ECD6-4CB3-858B-665E73A80EEC}">
      <dsp:nvSpPr>
        <dsp:cNvPr id="0" name=""/>
        <dsp:cNvSpPr/>
      </dsp:nvSpPr>
      <dsp:spPr>
        <a:xfrm>
          <a:off x="1785514" y="790751"/>
          <a:ext cx="8172201" cy="631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Sans abonnement </a:t>
          </a:r>
          <a:r>
            <a:rPr lang="fr-FR" sz="2500" kern="1200" dirty="0"/>
            <a:t>= 15 crédits/mois (Designer).</a:t>
          </a:r>
        </a:p>
      </dsp:txBody>
      <dsp:txXfrm>
        <a:off x="1803998" y="809235"/>
        <a:ext cx="8135233" cy="594118"/>
      </dsp:txXfrm>
    </dsp:sp>
    <dsp:sp modelId="{FD7005A0-5510-431F-B891-F62645907F2F}">
      <dsp:nvSpPr>
        <dsp:cNvPr id="0" name=""/>
        <dsp:cNvSpPr/>
      </dsp:nvSpPr>
      <dsp:spPr>
        <a:xfrm>
          <a:off x="1047825" y="632979"/>
          <a:ext cx="737688" cy="1262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173"/>
              </a:lnTo>
              <a:lnTo>
                <a:pt x="737688" y="12621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5FE51-714B-46BC-83A2-C947A606A4D9}">
      <dsp:nvSpPr>
        <dsp:cNvPr id="0" name=""/>
        <dsp:cNvSpPr/>
      </dsp:nvSpPr>
      <dsp:spPr>
        <a:xfrm>
          <a:off x="1785514" y="1579609"/>
          <a:ext cx="8172201" cy="631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Microsoft 365 </a:t>
          </a:r>
          <a:r>
            <a:rPr lang="fr-FR" sz="2500" b="1" kern="1200" dirty="0" err="1"/>
            <a:t>Personal</a:t>
          </a:r>
          <a:r>
            <a:rPr lang="fr-FR" sz="2500" b="1" kern="1200" dirty="0"/>
            <a:t>/Family </a:t>
          </a:r>
          <a:r>
            <a:rPr lang="fr-FR" sz="2500" kern="1200" dirty="0"/>
            <a:t>= 60 crédits/mois.</a:t>
          </a:r>
        </a:p>
      </dsp:txBody>
      <dsp:txXfrm>
        <a:off x="1803998" y="1598093"/>
        <a:ext cx="8135233" cy="594118"/>
      </dsp:txXfrm>
    </dsp:sp>
    <dsp:sp modelId="{34059852-8B3B-4F3E-886C-47EB4C169FFE}">
      <dsp:nvSpPr>
        <dsp:cNvPr id="0" name=""/>
        <dsp:cNvSpPr/>
      </dsp:nvSpPr>
      <dsp:spPr>
        <a:xfrm>
          <a:off x="1047825" y="632979"/>
          <a:ext cx="737688" cy="20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32"/>
              </a:lnTo>
              <a:lnTo>
                <a:pt x="737688" y="20510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285AF-EF35-4FC1-A644-5CFB97393D3B}">
      <dsp:nvSpPr>
        <dsp:cNvPr id="0" name=""/>
        <dsp:cNvSpPr/>
      </dsp:nvSpPr>
      <dsp:spPr>
        <a:xfrm>
          <a:off x="1785514" y="2368468"/>
          <a:ext cx="8172201" cy="631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Copilot Pro </a:t>
          </a:r>
          <a:r>
            <a:rPr lang="fr-FR" sz="2500" kern="1200" dirty="0"/>
            <a:t>= usage étendu, 20 $/mois (non pro).</a:t>
          </a:r>
        </a:p>
      </dsp:txBody>
      <dsp:txXfrm>
        <a:off x="1803998" y="2386952"/>
        <a:ext cx="8135233" cy="594118"/>
      </dsp:txXfrm>
    </dsp:sp>
    <dsp:sp modelId="{14ECB4C1-8A5B-48CE-86D1-7C49E89667F7}">
      <dsp:nvSpPr>
        <dsp:cNvPr id="0" name=""/>
        <dsp:cNvSpPr/>
      </dsp:nvSpPr>
      <dsp:spPr>
        <a:xfrm>
          <a:off x="1047825" y="632979"/>
          <a:ext cx="737688" cy="2839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9891"/>
              </a:lnTo>
              <a:lnTo>
                <a:pt x="737688" y="28398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86738-D187-4DF7-92E5-959300EC6C6D}">
      <dsp:nvSpPr>
        <dsp:cNvPr id="0" name=""/>
        <dsp:cNvSpPr/>
      </dsp:nvSpPr>
      <dsp:spPr>
        <a:xfrm>
          <a:off x="1785514" y="3157327"/>
          <a:ext cx="8172201" cy="631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Entreprises</a:t>
          </a:r>
          <a:r>
            <a:rPr lang="fr-FR" sz="2500" kern="1200" dirty="0"/>
            <a:t> = Copilot = 30 $/mois/utilisateur (annuel).</a:t>
          </a:r>
        </a:p>
      </dsp:txBody>
      <dsp:txXfrm>
        <a:off x="1803998" y="3175811"/>
        <a:ext cx="8135233" cy="594118"/>
      </dsp:txXfrm>
    </dsp:sp>
    <dsp:sp modelId="{2D6D3164-306B-4443-A4FF-044D454CAC8E}">
      <dsp:nvSpPr>
        <dsp:cNvPr id="0" name=""/>
        <dsp:cNvSpPr/>
      </dsp:nvSpPr>
      <dsp:spPr>
        <a:xfrm>
          <a:off x="1047825" y="632979"/>
          <a:ext cx="737688" cy="362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749"/>
              </a:lnTo>
              <a:lnTo>
                <a:pt x="737688" y="362874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F1105-A250-4DBE-9E06-E03603828744}">
      <dsp:nvSpPr>
        <dsp:cNvPr id="0" name=""/>
        <dsp:cNvSpPr/>
      </dsp:nvSpPr>
      <dsp:spPr>
        <a:xfrm>
          <a:off x="1785514" y="3946185"/>
          <a:ext cx="8172201" cy="631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Business + Copilot </a:t>
          </a:r>
          <a:r>
            <a:rPr lang="fr-FR" sz="2500" kern="1200" dirty="0"/>
            <a:t>= 36 $ à 52 $/mois.</a:t>
          </a:r>
        </a:p>
      </dsp:txBody>
      <dsp:txXfrm>
        <a:off x="1803998" y="3964669"/>
        <a:ext cx="8135233" cy="594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F540C-6BD2-1546-8C91-02386EF02D90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7533-0068-2F4B-B511-5F7CFD969B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4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05/10/2025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452718"/>
            <a:ext cx="9581911" cy="1400530"/>
          </a:xfrm>
        </p:spPr>
        <p:txBody>
          <a:bodyPr/>
          <a:lstStyle/>
          <a:p>
            <a:r>
              <a:rPr b="1" dirty="0"/>
              <a:t>Copilot et Microsoft 365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56" y="1853248"/>
            <a:ext cx="10583594" cy="4195481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1800"/>
              </a:spcBef>
            </a:pPr>
            <a:r>
              <a:rPr sz="2800" dirty="0"/>
              <a:t>Microsoft a </a:t>
            </a:r>
            <a:r>
              <a:rPr sz="2800" dirty="0" err="1"/>
              <a:t>investi</a:t>
            </a:r>
            <a:r>
              <a:rPr sz="2800" dirty="0"/>
              <a:t> 13 milliards dans OpenAI.</a:t>
            </a:r>
            <a:endParaRPr lang="fr-FR" sz="2800" dirty="0"/>
          </a:p>
          <a:p>
            <a:pPr algn="ctr">
              <a:spcBef>
                <a:spcPts val="1800"/>
              </a:spcBef>
            </a:pPr>
            <a:endParaRPr sz="2800" dirty="0"/>
          </a:p>
          <a:p>
            <a:pPr marL="0" indent="0" algn="ctr">
              <a:spcBef>
                <a:spcPts val="1800"/>
              </a:spcBef>
              <a:buNone/>
            </a:pPr>
            <a:r>
              <a:rPr sz="2800" b="1" dirty="0" err="1">
                <a:solidFill>
                  <a:srgbClr val="FFFF00"/>
                </a:solidFill>
              </a:rPr>
              <a:t>Partenariat</a:t>
            </a:r>
            <a:r>
              <a:rPr sz="2800" b="1" dirty="0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stratégique</a:t>
            </a:r>
            <a:endParaRPr lang="fr-FR" sz="2800" b="1" dirty="0">
              <a:solidFill>
                <a:srgbClr val="FFFF00"/>
              </a:solidFill>
            </a:endParaRPr>
          </a:p>
          <a:p>
            <a:pPr algn="ctr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sz="2800" dirty="0"/>
              <a:t> </a:t>
            </a:r>
            <a:r>
              <a:rPr lang="fr-FR" sz="2800" dirty="0"/>
              <a:t>I</a:t>
            </a:r>
            <a:r>
              <a:rPr sz="2800" dirty="0" err="1"/>
              <a:t>ntégration</a:t>
            </a:r>
            <a:r>
              <a:rPr sz="2800" dirty="0"/>
              <a:t> Copilot dans Microsoft 365.</a:t>
            </a:r>
            <a:endParaRPr lang="fr-FR" sz="2800" dirty="0"/>
          </a:p>
          <a:p>
            <a:pPr algn="ctr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sz="2800" dirty="0"/>
              <a:t>Copilot </a:t>
            </a:r>
            <a:r>
              <a:rPr lang="fr-FR" sz="2800" dirty="0"/>
              <a:t>est présent</a:t>
            </a:r>
            <a:r>
              <a:rPr sz="2800" dirty="0"/>
              <a:t> dans Word, Excel, Outlook, PowerPoint, Teams.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sz="2800" dirty="0"/>
              <a:t>Usages </a:t>
            </a:r>
            <a:r>
              <a:rPr lang="fr-FR" sz="2800" dirty="0"/>
              <a:t>=</a:t>
            </a:r>
            <a:r>
              <a:rPr sz="2800" dirty="0"/>
              <a:t> </a:t>
            </a:r>
            <a:r>
              <a:rPr sz="2800" dirty="0" err="1"/>
              <a:t>rédaction</a:t>
            </a:r>
            <a:r>
              <a:rPr sz="2800" dirty="0"/>
              <a:t>, </a:t>
            </a:r>
            <a:r>
              <a:rPr sz="2800" dirty="0" err="1"/>
              <a:t>analyse</a:t>
            </a:r>
            <a:r>
              <a:rPr sz="2800" dirty="0"/>
              <a:t>,</a:t>
            </a:r>
            <a:r>
              <a:rPr lang="fr-FR" sz="2800" dirty="0"/>
              <a:t> </a:t>
            </a:r>
            <a:r>
              <a:rPr sz="2800" dirty="0" err="1"/>
              <a:t>présentations</a:t>
            </a:r>
            <a:r>
              <a:rPr sz="2800" dirty="0"/>
              <a:t>, gestion emails.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6799E82-828B-44D1-15D4-9F7822231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02817" y="0"/>
            <a:ext cx="2889183" cy="1731658"/>
          </a:xfrm>
          <a:prstGeom prst="rect">
            <a:avLst/>
          </a:prstGeom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3D9139B-B0DA-8E32-4ED7-313EE03D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72" y="2397369"/>
            <a:ext cx="20574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Unveils a New Look - The Official Microsoft Blog">
            <a:extLst>
              <a:ext uri="{FF2B5EF4-FFF2-40B4-BE49-F238E27FC236}">
                <a16:creationId xmlns:a16="http://schemas.microsoft.com/office/drawing/2014/main" id="{AFE438B0-BC8C-FC08-A11B-9B816B17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46" y="2341099"/>
            <a:ext cx="1783080" cy="6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Copilot Overview - US Cloud">
            <a:extLst>
              <a:ext uri="{FF2B5EF4-FFF2-40B4-BE49-F238E27FC236}">
                <a16:creationId xmlns:a16="http://schemas.microsoft.com/office/drawing/2014/main" id="{685FE317-9812-2522-CB96-268EC95AB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54" y="3476000"/>
            <a:ext cx="1148980" cy="12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67" y="5916636"/>
            <a:ext cx="11621642" cy="554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sz="2400" b="1" dirty="0" err="1"/>
              <a:t>Chaque</a:t>
            </a:r>
            <a:r>
              <a:rPr sz="2400" b="1" dirty="0"/>
              <a:t> action </a:t>
            </a:r>
            <a:r>
              <a:rPr sz="2400" b="1" dirty="0" err="1"/>
              <a:t>consomme</a:t>
            </a:r>
            <a:r>
              <a:rPr sz="2400" b="1" dirty="0"/>
              <a:t> un </a:t>
            </a:r>
            <a:r>
              <a:rPr sz="2400" b="1" dirty="0" err="1"/>
              <a:t>crédit</a:t>
            </a:r>
            <a:r>
              <a:rPr sz="2400" b="1" dirty="0"/>
              <a:t>, remis à </a:t>
            </a:r>
            <a:r>
              <a:rPr sz="2400" b="1" dirty="0" err="1"/>
              <a:t>zéro</a:t>
            </a:r>
            <a:r>
              <a:rPr sz="2400" b="1" dirty="0"/>
              <a:t> </a:t>
            </a:r>
            <a:r>
              <a:rPr sz="2400" b="1" dirty="0" err="1"/>
              <a:t>mensuellement</a:t>
            </a:r>
            <a:r>
              <a:rPr sz="2800" dirty="0"/>
              <a:t>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A326F27-D1E3-2D47-238A-F07D45B0B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87840" y="0"/>
            <a:ext cx="2804160" cy="1680699"/>
          </a:xfrm>
          <a:prstGeom prst="rect">
            <a:avLst/>
          </a:prstGeom>
          <a:effectLst/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5FD21F97-82B6-330A-77C6-655A64799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230583"/>
              </p:ext>
            </p:extLst>
          </p:nvPr>
        </p:nvGraphicFramePr>
        <p:xfrm>
          <a:off x="296985" y="1139417"/>
          <a:ext cx="10267853" cy="457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Converser avec Copilot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1" y="2113708"/>
            <a:ext cx="725486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- Cliquez sur le bouton Copilot de la b</a:t>
            </a:r>
            <a:r>
              <a:rPr sz="2400" dirty="0" err="1"/>
              <a:t>arre</a:t>
            </a:r>
            <a:r>
              <a:rPr sz="2400" dirty="0"/>
              <a:t> </a:t>
            </a:r>
            <a:r>
              <a:rPr sz="2400" dirty="0" err="1"/>
              <a:t>d’outils</a:t>
            </a:r>
            <a:r>
              <a:rPr sz="2400" dirty="0"/>
              <a:t> </a:t>
            </a:r>
            <a:r>
              <a:rPr sz="2400" dirty="0" err="1"/>
              <a:t>Accueil</a:t>
            </a:r>
            <a:r>
              <a:rPr sz="2400" dirty="0"/>
              <a:t>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2400" dirty="0"/>
              <a:t>Affichage d’un v</a:t>
            </a:r>
            <a:r>
              <a:rPr sz="2400" dirty="0" err="1"/>
              <a:t>olet</a:t>
            </a:r>
            <a:r>
              <a:rPr lang="fr-FR" sz="2400" dirty="0"/>
              <a:t> </a:t>
            </a:r>
            <a:r>
              <a:rPr sz="2400" dirty="0" err="1"/>
              <a:t>latéral</a:t>
            </a:r>
            <a:r>
              <a:rPr sz="2400" dirty="0"/>
              <a:t> </a:t>
            </a:r>
            <a:r>
              <a:rPr lang="fr-FR" sz="2400" dirty="0"/>
              <a:t>avec</a:t>
            </a:r>
            <a:r>
              <a:rPr sz="2400" dirty="0"/>
              <a:t> zone de </a:t>
            </a:r>
            <a:r>
              <a:rPr sz="2400" dirty="0" err="1"/>
              <a:t>saisie</a:t>
            </a:r>
            <a:r>
              <a:rPr sz="2400" dirty="0"/>
              <a:t> </a:t>
            </a:r>
            <a:r>
              <a:rPr lang="fr-FR" sz="2400" dirty="0"/>
              <a:t>du </a:t>
            </a:r>
            <a:r>
              <a:rPr sz="2400" dirty="0"/>
              <a:t>prompt + options.</a:t>
            </a:r>
            <a:endParaRPr lang="fr-FR" sz="2400" dirty="0"/>
          </a:p>
          <a:p>
            <a:pPr>
              <a:buFont typeface="Symbol" panose="05050102010706020507" pitchFamily="18" charset="2"/>
              <a:buChar char="Þ"/>
            </a:pPr>
            <a:r>
              <a:rPr lang="fr-FR" sz="2400" dirty="0"/>
              <a:t>Le f</a:t>
            </a:r>
            <a:r>
              <a:rPr sz="2400" dirty="0" err="1"/>
              <a:t>onctionnement</a:t>
            </a:r>
            <a:r>
              <a:rPr sz="2400" dirty="0"/>
              <a:t> </a:t>
            </a:r>
            <a:r>
              <a:rPr lang="fr-FR" sz="2400" dirty="0"/>
              <a:t>est </a:t>
            </a:r>
            <a:r>
              <a:rPr sz="2400" dirty="0" err="1"/>
              <a:t>similaire</a:t>
            </a:r>
            <a:r>
              <a:rPr sz="2400" dirty="0"/>
              <a:t> aux </a:t>
            </a:r>
            <a:r>
              <a:rPr sz="2400" dirty="0" err="1"/>
              <a:t>autres</a:t>
            </a:r>
            <a:r>
              <a:rPr sz="2400" dirty="0"/>
              <a:t> IA </a:t>
            </a:r>
            <a:r>
              <a:rPr sz="2400" dirty="0" err="1"/>
              <a:t>génératives</a:t>
            </a:r>
            <a:r>
              <a:rPr sz="2400" dirty="0"/>
              <a:t>.</a:t>
            </a:r>
            <a:endParaRPr lang="fr-FR" sz="2400" dirty="0"/>
          </a:p>
          <a:p>
            <a:pPr>
              <a:buFont typeface="Symbol" panose="05050102010706020507" pitchFamily="18" charset="2"/>
              <a:buChar char="Þ"/>
            </a:pPr>
            <a:r>
              <a:rPr sz="2400" dirty="0" err="1"/>
              <a:t>Suivre</a:t>
            </a:r>
            <a:r>
              <a:rPr sz="2400" dirty="0"/>
              <a:t> les </a:t>
            </a:r>
            <a:r>
              <a:rPr sz="2400" dirty="0" err="1"/>
              <a:t>bonnes</a:t>
            </a:r>
            <a:r>
              <a:rPr sz="2400" dirty="0"/>
              <a:t> pratiques de </a:t>
            </a:r>
            <a:r>
              <a:rPr sz="2400" dirty="0" err="1"/>
              <a:t>rédaction</a:t>
            </a:r>
            <a:r>
              <a:rPr sz="2400" dirty="0"/>
              <a:t> de prompts.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803E704-55A8-92B5-7A8F-75E3148FB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10050834" y="0"/>
            <a:ext cx="2141166" cy="1283327"/>
          </a:xfrm>
          <a:prstGeom prst="rect">
            <a:avLst/>
          </a:prstGeom>
          <a:effectLst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FD24BD-C9E0-8E9F-A1BA-C5E7B6DB8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06" y="1811375"/>
            <a:ext cx="771984" cy="871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61660B-9F92-DCFB-0837-4B18EDB34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05" y="1347670"/>
            <a:ext cx="3054619" cy="5406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7A46E37-60D2-5ECE-1F36-B8794228C37F}"/>
              </a:ext>
            </a:extLst>
          </p:cNvPr>
          <p:cNvCxnSpPr>
            <a:cxnSpLocks/>
          </p:cNvCxnSpPr>
          <p:nvPr/>
        </p:nvCxnSpPr>
        <p:spPr>
          <a:xfrm flipV="1">
            <a:off x="7498080" y="3137095"/>
            <a:ext cx="2410265" cy="182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A0F32EF-8D16-B040-D6FF-3563F6D13BC1}"/>
              </a:ext>
            </a:extLst>
          </p:cNvPr>
          <p:cNvSpPr/>
          <p:nvPr/>
        </p:nvSpPr>
        <p:spPr>
          <a:xfrm>
            <a:off x="9908345" y="2907323"/>
            <a:ext cx="1950720" cy="5216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90" y="114617"/>
            <a:ext cx="9404723" cy="757220"/>
          </a:xfrm>
        </p:spPr>
        <p:txBody>
          <a:bodyPr/>
          <a:lstStyle/>
          <a:p>
            <a:r>
              <a:rPr dirty="0"/>
              <a:t>Copilot dans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56" y="1304086"/>
            <a:ext cx="8570655" cy="34367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fr-FR" sz="2800" b="1" dirty="0"/>
              <a:t>Copilot vous a</a:t>
            </a:r>
            <a:r>
              <a:rPr sz="2800" b="1" dirty="0" err="1"/>
              <a:t>ssist</a:t>
            </a:r>
            <a:r>
              <a:rPr lang="fr-FR" sz="2800" b="1" dirty="0"/>
              <a:t>e</a:t>
            </a:r>
            <a:r>
              <a:rPr sz="2800" b="1" dirty="0"/>
              <a:t> pour </a:t>
            </a:r>
            <a:r>
              <a:rPr sz="2800" b="1" dirty="0" err="1"/>
              <a:t>rédiger</a:t>
            </a:r>
            <a:r>
              <a:rPr sz="2800" b="1" dirty="0"/>
              <a:t>, </a:t>
            </a:r>
            <a:r>
              <a:rPr sz="2800" b="1" dirty="0" err="1"/>
              <a:t>corriger</a:t>
            </a:r>
            <a:r>
              <a:rPr sz="2800" b="1" dirty="0"/>
              <a:t>, </a:t>
            </a:r>
            <a:r>
              <a:rPr sz="2800" b="1" dirty="0" err="1"/>
              <a:t>reformuler</a:t>
            </a:r>
            <a:r>
              <a:rPr sz="2800" b="1" dirty="0"/>
              <a:t>, </a:t>
            </a:r>
            <a:r>
              <a:rPr sz="2800" b="1" dirty="0" err="1"/>
              <a:t>organiser</a:t>
            </a:r>
            <a:r>
              <a:rPr sz="2800" b="1" dirty="0"/>
              <a:t>.</a:t>
            </a:r>
          </a:p>
          <a:p>
            <a:r>
              <a:rPr lang="fr-FR" sz="2800" dirty="0"/>
              <a:t>Sélectionnez le texte à traiter puis cliquez sur l’outil</a:t>
            </a:r>
            <a:r>
              <a:rPr sz="2800" dirty="0"/>
              <a:t> Copilot, 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Ou</a:t>
            </a:r>
          </a:p>
          <a:p>
            <a:r>
              <a:rPr lang="fr-FR" sz="2800" dirty="0"/>
              <a:t>Cliquez sur le bouton Copilot dans </a:t>
            </a:r>
            <a:r>
              <a:rPr sz="2800" dirty="0"/>
              <a:t>barre </a:t>
            </a:r>
            <a:r>
              <a:rPr sz="2800" dirty="0" err="1"/>
              <a:t>contextuelle</a:t>
            </a:r>
            <a:r>
              <a:rPr sz="2800" dirty="0"/>
              <a:t>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2800" dirty="0"/>
              <a:t>Une f</a:t>
            </a:r>
            <a:r>
              <a:rPr sz="2800" dirty="0" err="1"/>
              <a:t>enêtre</a:t>
            </a:r>
            <a:r>
              <a:rPr sz="2800" dirty="0"/>
              <a:t> </a:t>
            </a:r>
            <a:r>
              <a:rPr lang="fr-FR" sz="2800" dirty="0"/>
              <a:t>propose des </a:t>
            </a:r>
            <a:r>
              <a:rPr sz="2800" dirty="0"/>
              <a:t>aide</a:t>
            </a:r>
            <a:r>
              <a:rPr lang="fr-FR" sz="2800" dirty="0"/>
              <a:t>s</a:t>
            </a:r>
            <a:r>
              <a:rPr sz="2800" dirty="0"/>
              <a:t> à</a:t>
            </a:r>
            <a:r>
              <a:rPr lang="fr-FR" sz="2800" dirty="0"/>
              <a:t> La </a:t>
            </a:r>
            <a:r>
              <a:rPr sz="2800" dirty="0" err="1"/>
              <a:t>rédaction</a:t>
            </a:r>
            <a:r>
              <a:rPr sz="2800" dirty="0"/>
              <a:t>.</a:t>
            </a:r>
          </a:p>
          <a:p>
            <a:pPr>
              <a:spcBef>
                <a:spcPts val="2400"/>
              </a:spcBef>
            </a:pPr>
            <a:r>
              <a:rPr lang="fr-FR" sz="2800" dirty="0"/>
              <a:t>Cliquez sur</a:t>
            </a:r>
            <a:r>
              <a:rPr sz="2800" dirty="0"/>
              <a:t> </a:t>
            </a:r>
            <a:r>
              <a:rPr lang="fr-FR" sz="2800" dirty="0"/>
              <a:t>l’</a:t>
            </a:r>
            <a:r>
              <a:rPr sz="2800" dirty="0"/>
              <a:t>option </a:t>
            </a:r>
            <a:r>
              <a:rPr lang="fr-FR" sz="2800" dirty="0"/>
              <a:t>souhaitée puis le résultat à mettre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800" dirty="0"/>
              <a:t>    en œuvre dans la fenêtre de réponse de Copilot</a:t>
            </a:r>
            <a:endParaRPr sz="2800" dirty="0"/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C8CB8CE-9D89-6608-2C52-5FFDF8042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10016197" y="0"/>
            <a:ext cx="2175803" cy="1304087"/>
          </a:xfrm>
          <a:prstGeom prst="rect">
            <a:avLst/>
          </a:prstGeom>
          <a:effectLst/>
        </p:spPr>
      </p:pic>
      <p:pic>
        <p:nvPicPr>
          <p:cNvPr id="5" name="Image 4" descr="Une image contenant Police, texte, blanc, Graphique&#10;&#10;Le contenu généré par l’IA peut être incorrect.">
            <a:extLst>
              <a:ext uri="{FF2B5EF4-FFF2-40B4-BE49-F238E27FC236}">
                <a16:creationId xmlns:a16="http://schemas.microsoft.com/office/drawing/2014/main" id="{E433CE47-172A-AAA7-647D-AA459628F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37" y="1605301"/>
            <a:ext cx="2774535" cy="757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6719B33-3ECD-C3AC-BFD0-44AFE96E9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7197" r="29184"/>
          <a:stretch>
            <a:fillRect/>
          </a:stretch>
        </p:blipFill>
        <p:spPr bwMode="auto">
          <a:xfrm>
            <a:off x="8314006" y="2572085"/>
            <a:ext cx="3738138" cy="793555"/>
          </a:xfrm>
          <a:prstGeom prst="rect">
            <a:avLst/>
          </a:prstGeom>
          <a:ln w="9525" cap="flat" cmpd="sng" algn="ctr">
            <a:solidFill>
              <a:srgbClr val="156082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6DD660B-4F2B-6491-51DD-F08247D2F7C2}"/>
              </a:ext>
            </a:extLst>
          </p:cNvPr>
          <p:cNvCxnSpPr>
            <a:cxnSpLocks/>
          </p:cNvCxnSpPr>
          <p:nvPr/>
        </p:nvCxnSpPr>
        <p:spPr>
          <a:xfrm flipV="1">
            <a:off x="8555790" y="2203051"/>
            <a:ext cx="692447" cy="11741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98FCABE0-B53C-3B68-9F8F-9AB1E879927D}"/>
              </a:ext>
            </a:extLst>
          </p:cNvPr>
          <p:cNvSpPr/>
          <p:nvPr/>
        </p:nvSpPr>
        <p:spPr>
          <a:xfrm>
            <a:off x="9248237" y="1842016"/>
            <a:ext cx="624789" cy="52050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7DF14D-A53C-AB94-F504-5F11F05C6B47}"/>
              </a:ext>
            </a:extLst>
          </p:cNvPr>
          <p:cNvCxnSpPr>
            <a:cxnSpLocks/>
          </p:cNvCxnSpPr>
          <p:nvPr/>
        </p:nvCxnSpPr>
        <p:spPr>
          <a:xfrm flipV="1">
            <a:off x="8028606" y="3033072"/>
            <a:ext cx="421445" cy="11285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59F25D1B-0995-AD1E-143D-6824026A2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9" y="3504897"/>
            <a:ext cx="3822522" cy="27452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640C29B-ED1D-E9C3-AC5C-FC15F1E23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805" y="4877514"/>
            <a:ext cx="6325871" cy="1762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81D77B3-68E2-7B99-5947-3056AA57BEFB}"/>
              </a:ext>
            </a:extLst>
          </p:cNvPr>
          <p:cNvCxnSpPr>
            <a:cxnSpLocks/>
          </p:cNvCxnSpPr>
          <p:nvPr/>
        </p:nvCxnSpPr>
        <p:spPr>
          <a:xfrm>
            <a:off x="7043225" y="3594602"/>
            <a:ext cx="1196103" cy="41469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70FAA20-E012-20CD-7185-471369460245}"/>
              </a:ext>
            </a:extLst>
          </p:cNvPr>
          <p:cNvCxnSpPr>
            <a:cxnSpLocks/>
          </p:cNvCxnSpPr>
          <p:nvPr/>
        </p:nvCxnSpPr>
        <p:spPr>
          <a:xfrm>
            <a:off x="3827055" y="4533940"/>
            <a:ext cx="151815" cy="5257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C2AC341-3476-29B2-D05D-A6A3EB70B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22" y="1659836"/>
            <a:ext cx="2073243" cy="1060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63" y="194810"/>
            <a:ext cx="9404723" cy="743036"/>
          </a:xfrm>
        </p:spPr>
        <p:txBody>
          <a:bodyPr/>
          <a:lstStyle/>
          <a:p>
            <a:r>
              <a:rPr dirty="0"/>
              <a:t>Copilot dans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83961"/>
            <a:ext cx="9488941" cy="488870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2200" b="1" dirty="0"/>
              <a:t>Copilot vous assiste pour a</a:t>
            </a:r>
            <a:r>
              <a:rPr sz="2200" b="1" dirty="0" err="1"/>
              <a:t>nalyse</a:t>
            </a:r>
            <a:r>
              <a:rPr lang="fr-FR" sz="2200" b="1" dirty="0"/>
              <a:t>r</a:t>
            </a:r>
            <a:r>
              <a:rPr sz="2200" b="1" dirty="0"/>
              <a:t> des données,</a:t>
            </a:r>
            <a:r>
              <a:rPr lang="fr-FR" sz="2200" b="1" dirty="0"/>
              <a:t> programmer des </a:t>
            </a:r>
            <a:r>
              <a:rPr sz="2200" b="1" dirty="0"/>
              <a:t> </a:t>
            </a:r>
            <a:r>
              <a:rPr sz="2200" b="1" dirty="0" err="1"/>
              <a:t>formules</a:t>
            </a:r>
            <a:r>
              <a:rPr sz="2200" b="1" dirty="0"/>
              <a:t>, </a:t>
            </a:r>
            <a:r>
              <a:rPr lang="fr-FR" sz="2200" b="1" dirty="0"/>
              <a:t>créer des </a:t>
            </a:r>
            <a:r>
              <a:rPr sz="2200" b="1" dirty="0" err="1"/>
              <a:t>graphiques</a:t>
            </a:r>
            <a:r>
              <a:rPr sz="2200" b="1" dirty="0"/>
              <a:t>, </a:t>
            </a:r>
            <a:r>
              <a:rPr lang="fr-FR" sz="2200" b="1" dirty="0"/>
              <a:t>réaliser des </a:t>
            </a:r>
            <a:r>
              <a:rPr sz="2200" b="1" dirty="0"/>
              <a:t>résumés.</a:t>
            </a:r>
          </a:p>
          <a:p>
            <a:r>
              <a:rPr lang="fr-FR" sz="2200" dirty="0"/>
              <a:t>Sélectionnez les données à traiter puis cliquez sur le bouton</a:t>
            </a:r>
            <a:r>
              <a:rPr lang="fr-FR" sz="2200" b="1" dirty="0"/>
              <a:t> Copilot</a:t>
            </a:r>
            <a:r>
              <a:rPr lang="fr-FR" sz="2200" dirty="0"/>
              <a:t> qui est affiché au bas des cellules sélectionnées</a:t>
            </a:r>
          </a:p>
          <a:p>
            <a:r>
              <a:rPr lang="fr-FR" sz="2200" dirty="0"/>
              <a:t>sélectionne un onglet puis une tâche à réaliser </a:t>
            </a:r>
          </a:p>
          <a:p>
            <a:pPr marL="0" indent="0">
              <a:buNone/>
            </a:pPr>
            <a:r>
              <a:rPr lang="fr-FR" sz="2200" dirty="0"/>
              <a:t>Ou</a:t>
            </a:r>
          </a:p>
          <a:p>
            <a:r>
              <a:rPr lang="fr-FR" sz="2200" dirty="0"/>
              <a:t>Cliquez-droit sur la sélection puis sur l’option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/>
              <a:t>     obtenir d'autres suggestions de </a:t>
            </a:r>
            <a:r>
              <a:rPr lang="fr-FR" sz="2200" b="1" dirty="0" err="1"/>
              <a:t>copilot</a:t>
            </a:r>
            <a:r>
              <a:rPr lang="fr-FR" sz="2200" dirty="0"/>
              <a:t>.</a:t>
            </a:r>
          </a:p>
          <a:p>
            <a:pPr marL="0" indent="0">
              <a:buNone/>
            </a:pPr>
            <a:r>
              <a:rPr lang="fr-FR" sz="2200" dirty="0"/>
              <a:t>=&gt; Un volet contextuel est affiché à droite de l’écran</a:t>
            </a:r>
          </a:p>
          <a:p>
            <a:pPr marL="0" indent="0">
              <a:buNone/>
            </a:pPr>
            <a:r>
              <a:rPr lang="fr-FR" sz="2200" dirty="0"/>
              <a:t>=&gt; Rédigez la tâche à réaliser dans la zone </a:t>
            </a:r>
            <a:r>
              <a:rPr lang="fr-FR" sz="2200"/>
              <a:t>de saisie.</a:t>
            </a:r>
            <a:endParaRPr sz="2200" dirty="0"/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2B54165-5C0B-35C0-B7DC-D3472C902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716086" y="0"/>
            <a:ext cx="2475914" cy="1483961"/>
          </a:xfrm>
          <a:prstGeom prst="rect">
            <a:avLst/>
          </a:prstGeom>
          <a:effectLst/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8F64806-7211-372F-9974-B95DE88D98FF}"/>
              </a:ext>
            </a:extLst>
          </p:cNvPr>
          <p:cNvCxnSpPr>
            <a:cxnSpLocks/>
          </p:cNvCxnSpPr>
          <p:nvPr/>
        </p:nvCxnSpPr>
        <p:spPr>
          <a:xfrm flipV="1">
            <a:off x="8779412" y="2548949"/>
            <a:ext cx="2619792" cy="37244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7D42628F-0B6E-DAD2-A45D-2BAC594BB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72" y="3369521"/>
            <a:ext cx="4016326" cy="15359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900"/>
          </a:xfrm>
        </p:spPr>
        <p:txBody>
          <a:bodyPr/>
          <a:lstStyle/>
          <a:p>
            <a:r>
              <a:rPr dirty="0"/>
              <a:t>Copilot dans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833489"/>
            <a:ext cx="7877908" cy="2776025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FR" sz="2200" b="1" dirty="0"/>
              <a:t>Copilot vous a</a:t>
            </a:r>
            <a:r>
              <a:rPr sz="2200" b="1" dirty="0"/>
              <a:t>ide à </a:t>
            </a:r>
            <a:r>
              <a:rPr sz="2200" b="1" dirty="0" err="1"/>
              <a:t>créer</a:t>
            </a:r>
            <a:r>
              <a:rPr sz="2200" b="1" dirty="0"/>
              <a:t> et </a:t>
            </a:r>
            <a:r>
              <a:rPr sz="2200" b="1" dirty="0" err="1"/>
              <a:t>améliorer</a:t>
            </a:r>
            <a:r>
              <a:rPr sz="2200" b="1" dirty="0"/>
              <a:t> les </a:t>
            </a:r>
            <a:r>
              <a:rPr sz="2200" b="1" dirty="0" err="1"/>
              <a:t>diaporamas</a:t>
            </a:r>
            <a:r>
              <a:rPr sz="2200" b="1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200" dirty="0"/>
              <a:t>Sélectionnez les données à traiter puis cliquez sur le bouton </a:t>
            </a:r>
            <a:r>
              <a:rPr sz="2200" dirty="0"/>
              <a:t>bouton </a:t>
            </a:r>
            <a:r>
              <a:rPr sz="2200" b="1" dirty="0"/>
              <a:t>Copilot</a:t>
            </a:r>
            <a:r>
              <a:rPr sz="2200" dirty="0"/>
              <a:t> sous </a:t>
            </a:r>
            <a:r>
              <a:rPr lang="fr-FR" sz="2200" dirty="0"/>
              <a:t>les </a:t>
            </a:r>
            <a:r>
              <a:rPr sz="2200" dirty="0" err="1"/>
              <a:t>éléments</a:t>
            </a:r>
            <a:r>
              <a:rPr sz="2200" dirty="0"/>
              <a:t> </a:t>
            </a:r>
            <a:r>
              <a:rPr sz="2200" dirty="0" err="1"/>
              <a:t>sélectionnés</a:t>
            </a:r>
            <a:r>
              <a:rPr sz="2200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200" dirty="0"/>
              <a:t>La f</a:t>
            </a:r>
            <a:r>
              <a:rPr sz="2200" dirty="0" err="1"/>
              <a:t>enêtre</a:t>
            </a:r>
            <a:r>
              <a:rPr sz="2200" dirty="0"/>
              <a:t> </a:t>
            </a:r>
            <a:r>
              <a:rPr sz="2200" dirty="0" err="1"/>
              <a:t>contextuelle</a:t>
            </a:r>
            <a:r>
              <a:rPr sz="2200" dirty="0"/>
              <a:t> </a:t>
            </a:r>
            <a:r>
              <a:rPr lang="fr-FR" sz="2200" dirty="0"/>
              <a:t>propose diverses options</a:t>
            </a:r>
            <a:r>
              <a:rPr sz="2200" dirty="0"/>
              <a:t>.</a:t>
            </a:r>
            <a:endParaRPr lang="fr-FR" sz="2200" dirty="0"/>
          </a:p>
          <a:p>
            <a:pPr>
              <a:spcBef>
                <a:spcPts val="1800"/>
              </a:spcBef>
            </a:pPr>
            <a:r>
              <a:rPr lang="fr-FR" sz="2200" dirty="0"/>
              <a:t>Sélectionnez l’option souhaitée</a:t>
            </a:r>
            <a:endParaRPr sz="2200" dirty="0"/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E3FA1C5-E684-9557-5E8B-E808B4886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02817" y="0"/>
            <a:ext cx="2889183" cy="1731658"/>
          </a:xfrm>
          <a:prstGeom prst="rect">
            <a:avLst/>
          </a:prstGeom>
          <a:effectLst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C0B122-F97C-A41B-5184-8F5B6019B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00" y="2032201"/>
            <a:ext cx="2927408" cy="1431652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397188D-B2CC-CB8E-9BD7-C9E67A0BEE9F}"/>
              </a:ext>
            </a:extLst>
          </p:cNvPr>
          <p:cNvCxnSpPr>
            <a:cxnSpLocks/>
          </p:cNvCxnSpPr>
          <p:nvPr/>
        </p:nvCxnSpPr>
        <p:spPr>
          <a:xfrm>
            <a:off x="8314006" y="3005797"/>
            <a:ext cx="852581" cy="23999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3E0EE7C-9BE0-F25F-9FBB-EC56CDEFD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94" y="4020771"/>
            <a:ext cx="4801408" cy="2211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18EF0DB-A6BD-166E-0193-E89B2D3721D0}"/>
              </a:ext>
            </a:extLst>
          </p:cNvPr>
          <p:cNvCxnSpPr>
            <a:cxnSpLocks/>
          </p:cNvCxnSpPr>
          <p:nvPr/>
        </p:nvCxnSpPr>
        <p:spPr>
          <a:xfrm>
            <a:off x="5406683" y="4164037"/>
            <a:ext cx="2021059" cy="73152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</TotalTime>
  <Words>368</Words>
  <Application>Microsoft Office PowerPoint</Application>
  <PresentationFormat>Grand écran</PresentationFormat>
  <Paragraphs>41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Symbol</vt:lpstr>
      <vt:lpstr>Wingdings 3</vt:lpstr>
      <vt:lpstr>Ion</vt:lpstr>
      <vt:lpstr>Copilot et Microsoft 365</vt:lpstr>
      <vt:lpstr>Présentation PowerPoint</vt:lpstr>
      <vt:lpstr>Converser avec Copilot</vt:lpstr>
      <vt:lpstr>Copilot dans Word</vt:lpstr>
      <vt:lpstr>Copilot dans Excel</vt:lpstr>
      <vt:lpstr>Copilot dans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41</cp:revision>
  <dcterms:created xsi:type="dcterms:W3CDTF">2014-01-14T07:42:30Z</dcterms:created>
  <dcterms:modified xsi:type="dcterms:W3CDTF">2025-10-05T17:07:34Z</dcterms:modified>
</cp:coreProperties>
</file>