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C1C86-FBDE-43B6-BC96-3FAF5CD9A8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C8FCBBD-2740-4457-A252-AC5E3F1221AB}">
      <dgm:prSet phldrT="[Texte]" phldr="0"/>
      <dgm:spPr/>
      <dgm:t>
        <a:bodyPr/>
        <a:lstStyle/>
        <a:p>
          <a:r>
            <a:rPr lang="fr-FR" noProof="0" dirty="0"/>
            <a:t>Les IA génératives produisent : textes, image, musiques, vidéos et code.</a:t>
          </a:r>
        </a:p>
      </dgm:t>
    </dgm:pt>
    <dgm:pt modelId="{344B9176-2265-421A-BC77-B163D84C784A}" type="parTrans" cxnId="{41EC24CB-2C19-48EC-91AF-FD82D03A4399}">
      <dgm:prSet/>
      <dgm:spPr/>
      <dgm:t>
        <a:bodyPr/>
        <a:lstStyle/>
        <a:p>
          <a:endParaRPr lang="fr-FR"/>
        </a:p>
      </dgm:t>
    </dgm:pt>
    <dgm:pt modelId="{1983D5EF-D92C-4848-9C5A-C8C4740E2941}" type="sibTrans" cxnId="{41EC24CB-2C19-48EC-91AF-FD82D03A4399}">
      <dgm:prSet/>
      <dgm:spPr/>
      <dgm:t>
        <a:bodyPr/>
        <a:lstStyle/>
        <a:p>
          <a:endParaRPr lang="fr-FR"/>
        </a:p>
      </dgm:t>
    </dgm:pt>
    <dgm:pt modelId="{5248F425-7A97-45AE-8D9A-5E4214BE22A7}">
      <dgm:prSet/>
      <dgm:spPr/>
      <dgm:t>
        <a:bodyPr/>
        <a:lstStyle/>
        <a:p>
          <a:r>
            <a:rPr lang="fr-FR" noProof="0" dirty="0"/>
            <a:t>Elles utilisent des données issues du web, du cloud ou de bases privées.</a:t>
          </a:r>
        </a:p>
      </dgm:t>
    </dgm:pt>
    <dgm:pt modelId="{3DED1547-67A8-4B2C-AA00-B19AE6C35A2E}" type="parTrans" cxnId="{9752B64C-06F8-4876-999D-236A70C1EDBD}">
      <dgm:prSet/>
      <dgm:spPr/>
      <dgm:t>
        <a:bodyPr/>
        <a:lstStyle/>
        <a:p>
          <a:endParaRPr lang="fr-FR"/>
        </a:p>
      </dgm:t>
    </dgm:pt>
    <dgm:pt modelId="{7A5D8A6E-4FB2-468B-BF1C-5645EF18F32C}" type="sibTrans" cxnId="{9752B64C-06F8-4876-999D-236A70C1EDBD}">
      <dgm:prSet/>
      <dgm:spPr/>
      <dgm:t>
        <a:bodyPr/>
        <a:lstStyle/>
        <a:p>
          <a:endParaRPr lang="fr-FR"/>
        </a:p>
      </dgm:t>
    </dgm:pt>
    <dgm:pt modelId="{E9EA7789-52E7-4279-8D67-C5EF2D2CE2E5}">
      <dgm:prSet/>
      <dgm:spPr/>
      <dgm:t>
        <a:bodyPr/>
        <a:lstStyle/>
        <a:p>
          <a:r>
            <a:rPr lang="fr-FR" noProof="0" dirty="0"/>
            <a:t>Elles réalisent des analyses et synthèses via un prompt rédigé par l’utilisateur ou un Prompt </a:t>
          </a:r>
          <a:r>
            <a:rPr lang="fr-FR" noProof="0" dirty="0" err="1"/>
            <a:t>Engineer</a:t>
          </a:r>
          <a:r>
            <a:rPr lang="fr-FR" noProof="0" dirty="0"/>
            <a:t>.</a:t>
          </a:r>
        </a:p>
      </dgm:t>
    </dgm:pt>
    <dgm:pt modelId="{6C20831C-3D7C-4FAC-B172-BEABE944C8BA}" type="parTrans" cxnId="{F9428B57-DAC4-4600-9A07-413A09BA1A42}">
      <dgm:prSet/>
      <dgm:spPr/>
      <dgm:t>
        <a:bodyPr/>
        <a:lstStyle/>
        <a:p>
          <a:endParaRPr lang="fr-FR"/>
        </a:p>
      </dgm:t>
    </dgm:pt>
    <dgm:pt modelId="{F0BC8F0C-00EE-40F0-AA5C-E4E76B27367F}" type="sibTrans" cxnId="{F9428B57-DAC4-4600-9A07-413A09BA1A42}">
      <dgm:prSet/>
      <dgm:spPr/>
      <dgm:t>
        <a:bodyPr/>
        <a:lstStyle/>
        <a:p>
          <a:endParaRPr lang="fr-FR"/>
        </a:p>
      </dgm:t>
    </dgm:pt>
    <dgm:pt modelId="{19D8A74C-568A-446D-AF86-37938ED897E1}">
      <dgm:prSet/>
      <dgm:spPr/>
      <dgm:t>
        <a:bodyPr/>
        <a:lstStyle/>
        <a:p>
          <a:r>
            <a:rPr lang="fr-FR" noProof="0" dirty="0"/>
            <a:t>Deep Learning = entraînement massif, inspiré du cerveau, mais phénomène de « boîte noire ».</a:t>
          </a:r>
        </a:p>
      </dgm:t>
    </dgm:pt>
    <dgm:pt modelId="{3EB5176E-A2DF-42C5-8243-D5C8F25D4BB3}" type="parTrans" cxnId="{C25FC2DA-2792-449F-8FA6-3EC8ACA3C214}">
      <dgm:prSet/>
      <dgm:spPr/>
      <dgm:t>
        <a:bodyPr/>
        <a:lstStyle/>
        <a:p>
          <a:endParaRPr lang="fr-FR"/>
        </a:p>
      </dgm:t>
    </dgm:pt>
    <dgm:pt modelId="{AFFF6A69-13F4-4BA7-A20E-02361EB9B9EC}" type="sibTrans" cxnId="{C25FC2DA-2792-449F-8FA6-3EC8ACA3C214}">
      <dgm:prSet/>
      <dgm:spPr/>
      <dgm:t>
        <a:bodyPr/>
        <a:lstStyle/>
        <a:p>
          <a:endParaRPr lang="fr-FR"/>
        </a:p>
      </dgm:t>
    </dgm:pt>
    <dgm:pt modelId="{9F7DB4EE-4C1A-4518-9D01-F33142E7A31E}" type="pres">
      <dgm:prSet presAssocID="{04CC1C86-FBDE-43B6-BC96-3FAF5CD9A84E}" presName="diagram" presStyleCnt="0">
        <dgm:presLayoutVars>
          <dgm:dir/>
          <dgm:resizeHandles val="exact"/>
        </dgm:presLayoutVars>
      </dgm:prSet>
      <dgm:spPr/>
    </dgm:pt>
    <dgm:pt modelId="{31172BF5-ABFC-4F85-AB82-218B99947340}" type="pres">
      <dgm:prSet presAssocID="{7C8FCBBD-2740-4457-A252-AC5E3F1221AB}" presName="node" presStyleLbl="node1" presStyleIdx="0" presStyleCnt="4" custScaleX="138887" custScaleY="85337">
        <dgm:presLayoutVars>
          <dgm:bulletEnabled val="1"/>
        </dgm:presLayoutVars>
      </dgm:prSet>
      <dgm:spPr/>
    </dgm:pt>
    <dgm:pt modelId="{E13491DE-B222-4578-8616-DDCE47448FA4}" type="pres">
      <dgm:prSet presAssocID="{1983D5EF-D92C-4848-9C5A-C8C4740E2941}" presName="sibTrans" presStyleCnt="0"/>
      <dgm:spPr/>
    </dgm:pt>
    <dgm:pt modelId="{003640A4-9E9A-4317-91D9-7701E654D2D3}" type="pres">
      <dgm:prSet presAssocID="{5248F425-7A97-45AE-8D9A-5E4214BE22A7}" presName="node" presStyleLbl="node1" presStyleIdx="1" presStyleCnt="4" custScaleX="138887" custScaleY="85337">
        <dgm:presLayoutVars>
          <dgm:bulletEnabled val="1"/>
        </dgm:presLayoutVars>
      </dgm:prSet>
      <dgm:spPr/>
    </dgm:pt>
    <dgm:pt modelId="{B4EA2FD4-C9BC-4F7C-B343-787A51C8E81B}" type="pres">
      <dgm:prSet presAssocID="{7A5D8A6E-4FB2-468B-BF1C-5645EF18F32C}" presName="sibTrans" presStyleCnt="0"/>
      <dgm:spPr/>
    </dgm:pt>
    <dgm:pt modelId="{40A5E79E-70B7-49FB-A6D7-B88E301D9DD5}" type="pres">
      <dgm:prSet presAssocID="{E9EA7789-52E7-4279-8D67-C5EF2D2CE2E5}" presName="node" presStyleLbl="node1" presStyleIdx="2" presStyleCnt="4" custScaleX="138887" custScaleY="85337">
        <dgm:presLayoutVars>
          <dgm:bulletEnabled val="1"/>
        </dgm:presLayoutVars>
      </dgm:prSet>
      <dgm:spPr/>
    </dgm:pt>
    <dgm:pt modelId="{842B814F-873B-4897-95C5-17B49D5FF516}" type="pres">
      <dgm:prSet presAssocID="{F0BC8F0C-00EE-40F0-AA5C-E4E76B27367F}" presName="sibTrans" presStyleCnt="0"/>
      <dgm:spPr/>
    </dgm:pt>
    <dgm:pt modelId="{3CB68FB7-C930-4239-9B22-0C2C58F36164}" type="pres">
      <dgm:prSet presAssocID="{19D8A74C-568A-446D-AF86-37938ED897E1}" presName="node" presStyleLbl="node1" presStyleIdx="3" presStyleCnt="4" custScaleX="138887" custScaleY="85337">
        <dgm:presLayoutVars>
          <dgm:bulletEnabled val="1"/>
        </dgm:presLayoutVars>
      </dgm:prSet>
      <dgm:spPr/>
    </dgm:pt>
  </dgm:ptLst>
  <dgm:cxnLst>
    <dgm:cxn modelId="{A8F1CF30-B463-4A2A-A06D-4185A246C2D1}" type="presOf" srcId="{04CC1C86-FBDE-43B6-BC96-3FAF5CD9A84E}" destId="{9F7DB4EE-4C1A-4518-9D01-F33142E7A31E}" srcOrd="0" destOrd="0" presId="urn:microsoft.com/office/officeart/2005/8/layout/default"/>
    <dgm:cxn modelId="{9752B64C-06F8-4876-999D-236A70C1EDBD}" srcId="{04CC1C86-FBDE-43B6-BC96-3FAF5CD9A84E}" destId="{5248F425-7A97-45AE-8D9A-5E4214BE22A7}" srcOrd="1" destOrd="0" parTransId="{3DED1547-67A8-4B2C-AA00-B19AE6C35A2E}" sibTransId="{7A5D8A6E-4FB2-468B-BF1C-5645EF18F32C}"/>
    <dgm:cxn modelId="{F9428B57-DAC4-4600-9A07-413A09BA1A42}" srcId="{04CC1C86-FBDE-43B6-BC96-3FAF5CD9A84E}" destId="{E9EA7789-52E7-4279-8D67-C5EF2D2CE2E5}" srcOrd="2" destOrd="0" parTransId="{6C20831C-3D7C-4FAC-B172-BEABE944C8BA}" sibTransId="{F0BC8F0C-00EE-40F0-AA5C-E4E76B27367F}"/>
    <dgm:cxn modelId="{86D82D58-28A0-407F-AA2D-21EB62E15EFF}" type="presOf" srcId="{E9EA7789-52E7-4279-8D67-C5EF2D2CE2E5}" destId="{40A5E79E-70B7-49FB-A6D7-B88E301D9DD5}" srcOrd="0" destOrd="0" presId="urn:microsoft.com/office/officeart/2005/8/layout/default"/>
    <dgm:cxn modelId="{157FC18B-F02B-467B-AA1D-C0298AB28128}" type="presOf" srcId="{19D8A74C-568A-446D-AF86-37938ED897E1}" destId="{3CB68FB7-C930-4239-9B22-0C2C58F36164}" srcOrd="0" destOrd="0" presId="urn:microsoft.com/office/officeart/2005/8/layout/default"/>
    <dgm:cxn modelId="{023D6BC2-407F-433A-8670-C2EB04B8E6D3}" type="presOf" srcId="{7C8FCBBD-2740-4457-A252-AC5E3F1221AB}" destId="{31172BF5-ABFC-4F85-AB82-218B99947340}" srcOrd="0" destOrd="0" presId="urn:microsoft.com/office/officeart/2005/8/layout/default"/>
    <dgm:cxn modelId="{41EC24CB-2C19-48EC-91AF-FD82D03A4399}" srcId="{04CC1C86-FBDE-43B6-BC96-3FAF5CD9A84E}" destId="{7C8FCBBD-2740-4457-A252-AC5E3F1221AB}" srcOrd="0" destOrd="0" parTransId="{344B9176-2265-421A-BC77-B163D84C784A}" sibTransId="{1983D5EF-D92C-4848-9C5A-C8C4740E2941}"/>
    <dgm:cxn modelId="{C25FC2DA-2792-449F-8FA6-3EC8ACA3C214}" srcId="{04CC1C86-FBDE-43B6-BC96-3FAF5CD9A84E}" destId="{19D8A74C-568A-446D-AF86-37938ED897E1}" srcOrd="3" destOrd="0" parTransId="{3EB5176E-A2DF-42C5-8243-D5C8F25D4BB3}" sibTransId="{AFFF6A69-13F4-4BA7-A20E-02361EB9B9EC}"/>
    <dgm:cxn modelId="{7069D5DD-7700-4F28-B74B-3A7A50F236FD}" type="presOf" srcId="{5248F425-7A97-45AE-8D9A-5E4214BE22A7}" destId="{003640A4-9E9A-4317-91D9-7701E654D2D3}" srcOrd="0" destOrd="0" presId="urn:microsoft.com/office/officeart/2005/8/layout/default"/>
    <dgm:cxn modelId="{0C0801A1-5721-4D61-BC20-39B06C78BEC4}" type="presParOf" srcId="{9F7DB4EE-4C1A-4518-9D01-F33142E7A31E}" destId="{31172BF5-ABFC-4F85-AB82-218B99947340}" srcOrd="0" destOrd="0" presId="urn:microsoft.com/office/officeart/2005/8/layout/default"/>
    <dgm:cxn modelId="{03A27EEF-13AF-4E0F-AD86-0744C0000CD9}" type="presParOf" srcId="{9F7DB4EE-4C1A-4518-9D01-F33142E7A31E}" destId="{E13491DE-B222-4578-8616-DDCE47448FA4}" srcOrd="1" destOrd="0" presId="urn:microsoft.com/office/officeart/2005/8/layout/default"/>
    <dgm:cxn modelId="{8DF8A92B-B904-4F58-AEE0-EFFB5A3939C8}" type="presParOf" srcId="{9F7DB4EE-4C1A-4518-9D01-F33142E7A31E}" destId="{003640A4-9E9A-4317-91D9-7701E654D2D3}" srcOrd="2" destOrd="0" presId="urn:microsoft.com/office/officeart/2005/8/layout/default"/>
    <dgm:cxn modelId="{023009CB-E0BE-4DE5-AE95-131E8C546F9C}" type="presParOf" srcId="{9F7DB4EE-4C1A-4518-9D01-F33142E7A31E}" destId="{B4EA2FD4-C9BC-4F7C-B343-787A51C8E81B}" srcOrd="3" destOrd="0" presId="urn:microsoft.com/office/officeart/2005/8/layout/default"/>
    <dgm:cxn modelId="{2421D4E6-3C7E-4CEC-A982-E83708B1B7B9}" type="presParOf" srcId="{9F7DB4EE-4C1A-4518-9D01-F33142E7A31E}" destId="{40A5E79E-70B7-49FB-A6D7-B88E301D9DD5}" srcOrd="4" destOrd="0" presId="urn:microsoft.com/office/officeart/2005/8/layout/default"/>
    <dgm:cxn modelId="{A05B7F47-88EA-4CE9-B086-0E154BB91B2D}" type="presParOf" srcId="{9F7DB4EE-4C1A-4518-9D01-F33142E7A31E}" destId="{842B814F-873B-4897-95C5-17B49D5FF516}" srcOrd="5" destOrd="0" presId="urn:microsoft.com/office/officeart/2005/8/layout/default"/>
    <dgm:cxn modelId="{BEC6C054-9C94-4632-BFD9-44ED8915E021}" type="presParOf" srcId="{9F7DB4EE-4C1A-4518-9D01-F33142E7A31E}" destId="{3CB68FB7-C930-4239-9B22-0C2C58F361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83617-CF8D-48EA-8DB3-9609B486EAC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64839575-F15D-4D75-8A63-3F173F854D94}">
      <dgm:prSet phldrT="[Texte]" custT="1"/>
      <dgm:spPr/>
      <dgm:t>
        <a:bodyPr/>
        <a:lstStyle/>
        <a:p>
          <a:r>
            <a:rPr lang="fr-FR" sz="2200" b="1" noProof="0" dirty="0"/>
            <a:t>Propriété intellectuelle </a:t>
          </a:r>
          <a:r>
            <a:rPr lang="fr-FR" sz="2200" noProof="0" dirty="0"/>
            <a:t>: utilisation sans autorisation.</a:t>
          </a:r>
          <a:endParaRPr lang="fr-FR" sz="2200" dirty="0"/>
        </a:p>
      </dgm:t>
    </dgm:pt>
    <dgm:pt modelId="{632575E7-39ED-44A5-B2B1-DDE377BFD8CE}" type="parTrans" cxnId="{4205A89D-5773-44D9-BC34-E2025EFF76C1}">
      <dgm:prSet/>
      <dgm:spPr/>
      <dgm:t>
        <a:bodyPr/>
        <a:lstStyle/>
        <a:p>
          <a:endParaRPr lang="fr-FR" sz="2200"/>
        </a:p>
      </dgm:t>
    </dgm:pt>
    <dgm:pt modelId="{171EF564-DF70-4661-9539-B29170345463}" type="sibTrans" cxnId="{4205A89D-5773-44D9-BC34-E2025EFF76C1}">
      <dgm:prSet/>
      <dgm:spPr/>
      <dgm:t>
        <a:bodyPr/>
        <a:lstStyle/>
        <a:p>
          <a:endParaRPr lang="fr-FR" sz="2200"/>
        </a:p>
      </dgm:t>
    </dgm:pt>
    <dgm:pt modelId="{3BDB124F-8BB6-4CA0-903A-12A1F6990CE0}">
      <dgm:prSet custT="1"/>
      <dgm:spPr/>
      <dgm:t>
        <a:bodyPr/>
        <a:lstStyle/>
        <a:p>
          <a:r>
            <a:rPr lang="fr-FR" sz="2200" b="1" noProof="0" dirty="0"/>
            <a:t>Pollution des données </a:t>
          </a:r>
          <a:r>
            <a:rPr lang="fr-FR" sz="2200" noProof="0" dirty="0"/>
            <a:t>: AI feedback loop.</a:t>
          </a:r>
        </a:p>
      </dgm:t>
    </dgm:pt>
    <dgm:pt modelId="{976A08F8-EBE5-428F-B8E1-E02D960F4B79}" type="parTrans" cxnId="{4B2EF1E3-37B0-4C01-88DF-A21664C865F8}">
      <dgm:prSet/>
      <dgm:spPr/>
      <dgm:t>
        <a:bodyPr/>
        <a:lstStyle/>
        <a:p>
          <a:endParaRPr lang="fr-FR" sz="2200"/>
        </a:p>
      </dgm:t>
    </dgm:pt>
    <dgm:pt modelId="{1841773E-0409-497B-BA65-68BB512F0105}" type="sibTrans" cxnId="{4B2EF1E3-37B0-4C01-88DF-A21664C865F8}">
      <dgm:prSet/>
      <dgm:spPr/>
      <dgm:t>
        <a:bodyPr/>
        <a:lstStyle/>
        <a:p>
          <a:endParaRPr lang="fr-FR" sz="2200"/>
        </a:p>
      </dgm:t>
    </dgm:pt>
    <dgm:pt modelId="{7CFF0F22-132B-4D8F-A15E-DBC3576E9C46}">
      <dgm:prSet custT="1"/>
      <dgm:spPr/>
      <dgm:t>
        <a:bodyPr/>
        <a:lstStyle/>
        <a:p>
          <a:r>
            <a:rPr lang="fr-FR" sz="2200" b="1" noProof="0" dirty="0"/>
            <a:t>Hallucinations</a:t>
          </a:r>
          <a:r>
            <a:rPr lang="fr-FR" sz="2200" noProof="0" dirty="0"/>
            <a:t> : contenus inventés, nécessitant vérification.</a:t>
          </a:r>
        </a:p>
      </dgm:t>
    </dgm:pt>
    <dgm:pt modelId="{6E57E2E3-3008-4218-85E8-1D0494E4D6FC}" type="parTrans" cxnId="{1E96D790-4236-4328-AF29-98D4F99312DC}">
      <dgm:prSet/>
      <dgm:spPr/>
      <dgm:t>
        <a:bodyPr/>
        <a:lstStyle/>
        <a:p>
          <a:endParaRPr lang="fr-FR" sz="2200"/>
        </a:p>
      </dgm:t>
    </dgm:pt>
    <dgm:pt modelId="{343BE12E-53B9-4753-9A9B-E84F4445C3A1}" type="sibTrans" cxnId="{1E96D790-4236-4328-AF29-98D4F99312DC}">
      <dgm:prSet/>
      <dgm:spPr/>
      <dgm:t>
        <a:bodyPr/>
        <a:lstStyle/>
        <a:p>
          <a:endParaRPr lang="fr-FR" sz="2200"/>
        </a:p>
      </dgm:t>
    </dgm:pt>
    <dgm:pt modelId="{86FD339F-D2D4-4E87-9425-B4DE15D98D4E}">
      <dgm:prSet custT="1"/>
      <dgm:spPr/>
      <dgm:t>
        <a:bodyPr/>
        <a:lstStyle/>
        <a:p>
          <a:r>
            <a:rPr lang="fr-FR" sz="2200" b="1" noProof="0" dirty="0"/>
            <a:t>Impacts sociaux </a:t>
          </a:r>
          <a:r>
            <a:rPr lang="fr-FR" sz="2200" noProof="0" dirty="0"/>
            <a:t>: coûts, formation, suppressions de postes.</a:t>
          </a:r>
        </a:p>
      </dgm:t>
    </dgm:pt>
    <dgm:pt modelId="{622C8C3E-6DE1-4ED0-AFC0-F5D46E8EF29C}" type="parTrans" cxnId="{6230AA76-E37F-4ACA-918A-E28D22D3EB16}">
      <dgm:prSet/>
      <dgm:spPr/>
      <dgm:t>
        <a:bodyPr/>
        <a:lstStyle/>
        <a:p>
          <a:endParaRPr lang="fr-FR" sz="2200"/>
        </a:p>
      </dgm:t>
    </dgm:pt>
    <dgm:pt modelId="{F57E19E0-81DA-49E5-BECA-C6E024E59149}" type="sibTrans" cxnId="{6230AA76-E37F-4ACA-918A-E28D22D3EB16}">
      <dgm:prSet/>
      <dgm:spPr/>
      <dgm:t>
        <a:bodyPr/>
        <a:lstStyle/>
        <a:p>
          <a:endParaRPr lang="fr-FR" sz="2200"/>
        </a:p>
      </dgm:t>
    </dgm:pt>
    <dgm:pt modelId="{B2124D40-87B7-485F-B7BE-41FD9E9A5F1B}">
      <dgm:prSet custT="1"/>
      <dgm:spPr/>
      <dgm:t>
        <a:bodyPr/>
        <a:lstStyle/>
        <a:p>
          <a:r>
            <a:rPr lang="fr-FR" sz="2200" b="1" noProof="0" dirty="0"/>
            <a:t>Biais et stéréotypes </a:t>
          </a:r>
          <a:r>
            <a:rPr lang="fr-FR" sz="2200" noProof="0" dirty="0"/>
            <a:t>dans les données.</a:t>
          </a:r>
        </a:p>
      </dgm:t>
    </dgm:pt>
    <dgm:pt modelId="{254C1C61-7658-4DE8-83D6-81B4EC9559D3}" type="parTrans" cxnId="{64284A75-A735-48A1-B3BA-AC38354CE5A8}">
      <dgm:prSet/>
      <dgm:spPr/>
      <dgm:t>
        <a:bodyPr/>
        <a:lstStyle/>
        <a:p>
          <a:endParaRPr lang="fr-FR" sz="2200"/>
        </a:p>
      </dgm:t>
    </dgm:pt>
    <dgm:pt modelId="{5912AABA-4598-4A23-A787-A6906E263C05}" type="sibTrans" cxnId="{64284A75-A735-48A1-B3BA-AC38354CE5A8}">
      <dgm:prSet/>
      <dgm:spPr/>
      <dgm:t>
        <a:bodyPr/>
        <a:lstStyle/>
        <a:p>
          <a:endParaRPr lang="fr-FR" sz="2200"/>
        </a:p>
      </dgm:t>
    </dgm:pt>
    <dgm:pt modelId="{5E5A7323-3D6F-40CB-AB08-B058D8CB9FF2}">
      <dgm:prSet custT="1"/>
      <dgm:spPr/>
      <dgm:t>
        <a:bodyPr/>
        <a:lstStyle/>
        <a:p>
          <a:r>
            <a:rPr lang="fr-FR" sz="2200" b="1" noProof="0" dirty="0"/>
            <a:t>Fake news, </a:t>
          </a:r>
          <a:r>
            <a:rPr lang="fr-FR" sz="2200" b="1" noProof="0" dirty="0" err="1"/>
            <a:t>deepfakes</a:t>
          </a:r>
          <a:r>
            <a:rPr lang="fr-FR" sz="2200" noProof="0" dirty="0"/>
            <a:t>, protection des données (AI </a:t>
          </a:r>
          <a:r>
            <a:rPr lang="fr-FR" sz="2200" noProof="0" dirty="0" err="1"/>
            <a:t>Act</a:t>
          </a:r>
          <a:r>
            <a:rPr lang="fr-FR" sz="2200" noProof="0" dirty="0"/>
            <a:t>).</a:t>
          </a:r>
        </a:p>
      </dgm:t>
    </dgm:pt>
    <dgm:pt modelId="{900D9B69-FC03-4534-8788-F9E34A2415D8}" type="parTrans" cxnId="{FE94B214-51D2-4900-9BBE-AEB5D91D1B99}">
      <dgm:prSet/>
      <dgm:spPr/>
      <dgm:t>
        <a:bodyPr/>
        <a:lstStyle/>
        <a:p>
          <a:endParaRPr lang="fr-FR" sz="2200"/>
        </a:p>
      </dgm:t>
    </dgm:pt>
    <dgm:pt modelId="{598D5031-8C71-4FC1-B034-6C983AA1BE26}" type="sibTrans" cxnId="{FE94B214-51D2-4900-9BBE-AEB5D91D1B99}">
      <dgm:prSet/>
      <dgm:spPr/>
      <dgm:t>
        <a:bodyPr/>
        <a:lstStyle/>
        <a:p>
          <a:endParaRPr lang="fr-FR" sz="2200"/>
        </a:p>
      </dgm:t>
    </dgm:pt>
    <dgm:pt modelId="{A6B7ECCA-31FF-4EC5-A727-92AB43FA8760}">
      <dgm:prSet custT="1"/>
      <dgm:spPr/>
      <dgm:t>
        <a:bodyPr/>
        <a:lstStyle/>
        <a:p>
          <a:r>
            <a:rPr lang="fr-FR" sz="2200" b="1" noProof="0" dirty="0"/>
            <a:t>Impact énergétique : </a:t>
          </a:r>
          <a:r>
            <a:rPr lang="fr-FR" sz="2200" b="0" noProof="0" dirty="0"/>
            <a:t>Les IA consomment beaucoup d’énergie</a:t>
          </a:r>
        </a:p>
      </dgm:t>
    </dgm:pt>
    <dgm:pt modelId="{F2DC4EC2-1535-4DD4-A65C-7760C38262A2}" type="parTrans" cxnId="{87285458-FE04-431D-92C6-A7D47D060E96}">
      <dgm:prSet/>
      <dgm:spPr/>
      <dgm:t>
        <a:bodyPr/>
        <a:lstStyle/>
        <a:p>
          <a:endParaRPr lang="fr-FR"/>
        </a:p>
      </dgm:t>
    </dgm:pt>
    <dgm:pt modelId="{EA5A3A1E-DF47-47B6-B1DF-0F67A754B815}" type="sibTrans" cxnId="{87285458-FE04-431D-92C6-A7D47D060E96}">
      <dgm:prSet/>
      <dgm:spPr/>
      <dgm:t>
        <a:bodyPr/>
        <a:lstStyle/>
        <a:p>
          <a:endParaRPr lang="fr-FR"/>
        </a:p>
      </dgm:t>
    </dgm:pt>
    <dgm:pt modelId="{3EBF0BE9-388F-469B-8F4A-518D47BFFD9C}" type="pres">
      <dgm:prSet presAssocID="{BE983617-CF8D-48EA-8DB3-9609B486EACA}" presName="Name0" presStyleCnt="0">
        <dgm:presLayoutVars>
          <dgm:chMax val="7"/>
          <dgm:chPref val="7"/>
          <dgm:dir/>
        </dgm:presLayoutVars>
      </dgm:prSet>
      <dgm:spPr/>
    </dgm:pt>
    <dgm:pt modelId="{A0DDB5D9-DCE8-48EC-9C18-3C528C06B135}" type="pres">
      <dgm:prSet presAssocID="{BE983617-CF8D-48EA-8DB3-9609B486EACA}" presName="Name1" presStyleCnt="0"/>
      <dgm:spPr/>
    </dgm:pt>
    <dgm:pt modelId="{7E7885F8-51AC-4274-8035-678BC7028AC7}" type="pres">
      <dgm:prSet presAssocID="{BE983617-CF8D-48EA-8DB3-9609B486EACA}" presName="cycle" presStyleCnt="0"/>
      <dgm:spPr/>
    </dgm:pt>
    <dgm:pt modelId="{05A9691F-4CAB-4556-B91E-0A501864535E}" type="pres">
      <dgm:prSet presAssocID="{BE983617-CF8D-48EA-8DB3-9609B486EACA}" presName="srcNode" presStyleLbl="node1" presStyleIdx="0" presStyleCnt="7"/>
      <dgm:spPr/>
    </dgm:pt>
    <dgm:pt modelId="{DF14F8AC-86EB-45F6-96F0-531FE6F1C3F7}" type="pres">
      <dgm:prSet presAssocID="{BE983617-CF8D-48EA-8DB3-9609B486EACA}" presName="conn" presStyleLbl="parChTrans1D2" presStyleIdx="0" presStyleCnt="1"/>
      <dgm:spPr/>
    </dgm:pt>
    <dgm:pt modelId="{A3E7F3C7-096D-4956-840E-7FDBF5EB3F0A}" type="pres">
      <dgm:prSet presAssocID="{BE983617-CF8D-48EA-8DB3-9609B486EACA}" presName="extraNode" presStyleLbl="node1" presStyleIdx="0" presStyleCnt="7"/>
      <dgm:spPr/>
    </dgm:pt>
    <dgm:pt modelId="{988AFD02-4A7C-4E83-8823-A8AB13CDBF20}" type="pres">
      <dgm:prSet presAssocID="{BE983617-CF8D-48EA-8DB3-9609B486EACA}" presName="dstNode" presStyleLbl="node1" presStyleIdx="0" presStyleCnt="7"/>
      <dgm:spPr/>
    </dgm:pt>
    <dgm:pt modelId="{B55CDFF9-F46C-4EDB-9033-C5C29709DAB5}" type="pres">
      <dgm:prSet presAssocID="{64839575-F15D-4D75-8A63-3F173F854D94}" presName="text_1" presStyleLbl="node1" presStyleIdx="0" presStyleCnt="7">
        <dgm:presLayoutVars>
          <dgm:bulletEnabled val="1"/>
        </dgm:presLayoutVars>
      </dgm:prSet>
      <dgm:spPr/>
    </dgm:pt>
    <dgm:pt modelId="{AF65DCC3-D842-4063-BD32-C59D712FF5BE}" type="pres">
      <dgm:prSet presAssocID="{64839575-F15D-4D75-8A63-3F173F854D94}" presName="accent_1" presStyleCnt="0"/>
      <dgm:spPr/>
    </dgm:pt>
    <dgm:pt modelId="{9892911B-E498-4258-821D-D81C3A190185}" type="pres">
      <dgm:prSet presAssocID="{64839575-F15D-4D75-8A63-3F173F854D94}" presName="accentRepeatNode" presStyleLbl="solidFgAcc1" presStyleIdx="0" presStyleCnt="7"/>
      <dgm:spPr/>
    </dgm:pt>
    <dgm:pt modelId="{BDF7F894-8D7C-4B21-963E-58FFDAD087F6}" type="pres">
      <dgm:prSet presAssocID="{3BDB124F-8BB6-4CA0-903A-12A1F6990CE0}" presName="text_2" presStyleLbl="node1" presStyleIdx="1" presStyleCnt="7">
        <dgm:presLayoutVars>
          <dgm:bulletEnabled val="1"/>
        </dgm:presLayoutVars>
      </dgm:prSet>
      <dgm:spPr/>
    </dgm:pt>
    <dgm:pt modelId="{745C0E2F-FA2F-4E69-99AF-5DFBEF50C790}" type="pres">
      <dgm:prSet presAssocID="{3BDB124F-8BB6-4CA0-903A-12A1F6990CE0}" presName="accent_2" presStyleCnt="0"/>
      <dgm:spPr/>
    </dgm:pt>
    <dgm:pt modelId="{14A1585F-D94C-4B05-98CE-E11413384F7E}" type="pres">
      <dgm:prSet presAssocID="{3BDB124F-8BB6-4CA0-903A-12A1F6990CE0}" presName="accentRepeatNode" presStyleLbl="solidFgAcc1" presStyleIdx="1" presStyleCnt="7"/>
      <dgm:spPr/>
    </dgm:pt>
    <dgm:pt modelId="{C8636276-BA17-4D0A-9DF7-0E12BD099CDB}" type="pres">
      <dgm:prSet presAssocID="{7CFF0F22-132B-4D8F-A15E-DBC3576E9C46}" presName="text_3" presStyleLbl="node1" presStyleIdx="2" presStyleCnt="7">
        <dgm:presLayoutVars>
          <dgm:bulletEnabled val="1"/>
        </dgm:presLayoutVars>
      </dgm:prSet>
      <dgm:spPr/>
    </dgm:pt>
    <dgm:pt modelId="{D056CAF2-F4DC-42A4-AFB5-3AF4278146C6}" type="pres">
      <dgm:prSet presAssocID="{7CFF0F22-132B-4D8F-A15E-DBC3576E9C46}" presName="accent_3" presStyleCnt="0"/>
      <dgm:spPr/>
    </dgm:pt>
    <dgm:pt modelId="{896BCEF8-D7C6-4EF8-8B28-714D196D9A1E}" type="pres">
      <dgm:prSet presAssocID="{7CFF0F22-132B-4D8F-A15E-DBC3576E9C46}" presName="accentRepeatNode" presStyleLbl="solidFgAcc1" presStyleIdx="2" presStyleCnt="7"/>
      <dgm:spPr/>
    </dgm:pt>
    <dgm:pt modelId="{11D131EC-6977-4C2B-841F-F126BED1576A}" type="pres">
      <dgm:prSet presAssocID="{86FD339F-D2D4-4E87-9425-B4DE15D98D4E}" presName="text_4" presStyleLbl="node1" presStyleIdx="3" presStyleCnt="7">
        <dgm:presLayoutVars>
          <dgm:bulletEnabled val="1"/>
        </dgm:presLayoutVars>
      </dgm:prSet>
      <dgm:spPr/>
    </dgm:pt>
    <dgm:pt modelId="{37115A18-E7D9-47AE-92D7-536C94811B0B}" type="pres">
      <dgm:prSet presAssocID="{86FD339F-D2D4-4E87-9425-B4DE15D98D4E}" presName="accent_4" presStyleCnt="0"/>
      <dgm:spPr/>
    </dgm:pt>
    <dgm:pt modelId="{C1683DB6-A809-4FD9-8031-595A775EC39A}" type="pres">
      <dgm:prSet presAssocID="{86FD339F-D2D4-4E87-9425-B4DE15D98D4E}" presName="accentRepeatNode" presStyleLbl="solidFgAcc1" presStyleIdx="3" presStyleCnt="7"/>
      <dgm:spPr/>
    </dgm:pt>
    <dgm:pt modelId="{7B239C46-97FA-47FE-AB32-C81AC2CDAE69}" type="pres">
      <dgm:prSet presAssocID="{B2124D40-87B7-485F-B7BE-41FD9E9A5F1B}" presName="text_5" presStyleLbl="node1" presStyleIdx="4" presStyleCnt="7">
        <dgm:presLayoutVars>
          <dgm:bulletEnabled val="1"/>
        </dgm:presLayoutVars>
      </dgm:prSet>
      <dgm:spPr/>
    </dgm:pt>
    <dgm:pt modelId="{FC9541F8-585C-4BFC-9CCB-AC2AFDAB23A3}" type="pres">
      <dgm:prSet presAssocID="{B2124D40-87B7-485F-B7BE-41FD9E9A5F1B}" presName="accent_5" presStyleCnt="0"/>
      <dgm:spPr/>
    </dgm:pt>
    <dgm:pt modelId="{719EF16C-EF01-44AA-993B-692EB5704A98}" type="pres">
      <dgm:prSet presAssocID="{B2124D40-87B7-485F-B7BE-41FD9E9A5F1B}" presName="accentRepeatNode" presStyleLbl="solidFgAcc1" presStyleIdx="4" presStyleCnt="7"/>
      <dgm:spPr/>
    </dgm:pt>
    <dgm:pt modelId="{6ECA841A-C143-40BA-BD7E-4BD26494249E}" type="pres">
      <dgm:prSet presAssocID="{5E5A7323-3D6F-40CB-AB08-B058D8CB9FF2}" presName="text_6" presStyleLbl="node1" presStyleIdx="5" presStyleCnt="7">
        <dgm:presLayoutVars>
          <dgm:bulletEnabled val="1"/>
        </dgm:presLayoutVars>
      </dgm:prSet>
      <dgm:spPr/>
    </dgm:pt>
    <dgm:pt modelId="{1706F449-C0EF-49D0-8DC8-53AC08296B70}" type="pres">
      <dgm:prSet presAssocID="{5E5A7323-3D6F-40CB-AB08-B058D8CB9FF2}" presName="accent_6" presStyleCnt="0"/>
      <dgm:spPr/>
    </dgm:pt>
    <dgm:pt modelId="{2A40E2BC-7C0C-4F05-8D42-9C91975DC57C}" type="pres">
      <dgm:prSet presAssocID="{5E5A7323-3D6F-40CB-AB08-B058D8CB9FF2}" presName="accentRepeatNode" presStyleLbl="solidFgAcc1" presStyleIdx="5" presStyleCnt="7"/>
      <dgm:spPr/>
    </dgm:pt>
    <dgm:pt modelId="{BB5AB01B-2F76-4A05-9801-65A5241F028E}" type="pres">
      <dgm:prSet presAssocID="{A6B7ECCA-31FF-4EC5-A727-92AB43FA8760}" presName="text_7" presStyleLbl="node1" presStyleIdx="6" presStyleCnt="7">
        <dgm:presLayoutVars>
          <dgm:bulletEnabled val="1"/>
        </dgm:presLayoutVars>
      </dgm:prSet>
      <dgm:spPr/>
    </dgm:pt>
    <dgm:pt modelId="{AC6D0FF5-3EAF-4A2A-A1A6-BBAC592AF096}" type="pres">
      <dgm:prSet presAssocID="{A6B7ECCA-31FF-4EC5-A727-92AB43FA8760}" presName="accent_7" presStyleCnt="0"/>
      <dgm:spPr/>
    </dgm:pt>
    <dgm:pt modelId="{1B931BCE-FDAB-4D73-B4CA-0055C3CB453F}" type="pres">
      <dgm:prSet presAssocID="{A6B7ECCA-31FF-4EC5-A727-92AB43FA8760}" presName="accentRepeatNode" presStyleLbl="solidFgAcc1" presStyleIdx="6" presStyleCnt="7"/>
      <dgm:spPr/>
    </dgm:pt>
  </dgm:ptLst>
  <dgm:cxnLst>
    <dgm:cxn modelId="{FE94B214-51D2-4900-9BBE-AEB5D91D1B99}" srcId="{BE983617-CF8D-48EA-8DB3-9609B486EACA}" destId="{5E5A7323-3D6F-40CB-AB08-B058D8CB9FF2}" srcOrd="5" destOrd="0" parTransId="{900D9B69-FC03-4534-8788-F9E34A2415D8}" sibTransId="{598D5031-8C71-4FC1-B034-6C983AA1BE26}"/>
    <dgm:cxn modelId="{6BB2091D-3115-4AE9-A64E-5C39C63A3988}" type="presOf" srcId="{A6B7ECCA-31FF-4EC5-A727-92AB43FA8760}" destId="{BB5AB01B-2F76-4A05-9801-65A5241F028E}" srcOrd="0" destOrd="0" presId="urn:microsoft.com/office/officeart/2008/layout/VerticalCurvedList"/>
    <dgm:cxn modelId="{CC98A331-7C99-4AD7-B7CF-F945AA5C228F}" type="presOf" srcId="{86FD339F-D2D4-4E87-9425-B4DE15D98D4E}" destId="{11D131EC-6977-4C2B-841F-F126BED1576A}" srcOrd="0" destOrd="0" presId="urn:microsoft.com/office/officeart/2008/layout/VerticalCurvedList"/>
    <dgm:cxn modelId="{120EE443-3027-4EB5-B7E1-71B4239656F7}" type="presOf" srcId="{171EF564-DF70-4661-9539-B29170345463}" destId="{DF14F8AC-86EB-45F6-96F0-531FE6F1C3F7}" srcOrd="0" destOrd="0" presId="urn:microsoft.com/office/officeart/2008/layout/VerticalCurvedList"/>
    <dgm:cxn modelId="{9F3C9371-B57B-4645-9547-D1C544E2EE07}" type="presOf" srcId="{B2124D40-87B7-485F-B7BE-41FD9E9A5F1B}" destId="{7B239C46-97FA-47FE-AB32-C81AC2CDAE69}" srcOrd="0" destOrd="0" presId="urn:microsoft.com/office/officeart/2008/layout/VerticalCurvedList"/>
    <dgm:cxn modelId="{8952F252-D845-49EB-9A2E-B7F24F346085}" type="presOf" srcId="{64839575-F15D-4D75-8A63-3F173F854D94}" destId="{B55CDFF9-F46C-4EDB-9033-C5C29709DAB5}" srcOrd="0" destOrd="0" presId="urn:microsoft.com/office/officeart/2008/layout/VerticalCurvedList"/>
    <dgm:cxn modelId="{64284A75-A735-48A1-B3BA-AC38354CE5A8}" srcId="{BE983617-CF8D-48EA-8DB3-9609B486EACA}" destId="{B2124D40-87B7-485F-B7BE-41FD9E9A5F1B}" srcOrd="4" destOrd="0" parTransId="{254C1C61-7658-4DE8-83D6-81B4EC9559D3}" sibTransId="{5912AABA-4598-4A23-A787-A6906E263C05}"/>
    <dgm:cxn modelId="{6230AA76-E37F-4ACA-918A-E28D22D3EB16}" srcId="{BE983617-CF8D-48EA-8DB3-9609B486EACA}" destId="{86FD339F-D2D4-4E87-9425-B4DE15D98D4E}" srcOrd="3" destOrd="0" parTransId="{622C8C3E-6DE1-4ED0-AFC0-F5D46E8EF29C}" sibTransId="{F57E19E0-81DA-49E5-BECA-C6E024E59149}"/>
    <dgm:cxn modelId="{87285458-FE04-431D-92C6-A7D47D060E96}" srcId="{BE983617-CF8D-48EA-8DB3-9609B486EACA}" destId="{A6B7ECCA-31FF-4EC5-A727-92AB43FA8760}" srcOrd="6" destOrd="0" parTransId="{F2DC4EC2-1535-4DD4-A65C-7760C38262A2}" sibTransId="{EA5A3A1E-DF47-47B6-B1DF-0F67A754B815}"/>
    <dgm:cxn modelId="{103EFD7B-0098-435D-AF2B-D827FDAFF982}" type="presOf" srcId="{BE983617-CF8D-48EA-8DB3-9609B486EACA}" destId="{3EBF0BE9-388F-469B-8F4A-518D47BFFD9C}" srcOrd="0" destOrd="0" presId="urn:microsoft.com/office/officeart/2008/layout/VerticalCurvedList"/>
    <dgm:cxn modelId="{1E96D790-4236-4328-AF29-98D4F99312DC}" srcId="{BE983617-CF8D-48EA-8DB3-9609B486EACA}" destId="{7CFF0F22-132B-4D8F-A15E-DBC3576E9C46}" srcOrd="2" destOrd="0" parTransId="{6E57E2E3-3008-4218-85E8-1D0494E4D6FC}" sibTransId="{343BE12E-53B9-4753-9A9B-E84F4445C3A1}"/>
    <dgm:cxn modelId="{4205A89D-5773-44D9-BC34-E2025EFF76C1}" srcId="{BE983617-CF8D-48EA-8DB3-9609B486EACA}" destId="{64839575-F15D-4D75-8A63-3F173F854D94}" srcOrd="0" destOrd="0" parTransId="{632575E7-39ED-44A5-B2B1-DDE377BFD8CE}" sibTransId="{171EF564-DF70-4661-9539-B29170345463}"/>
    <dgm:cxn modelId="{A31965AE-1DA3-4681-87DE-C1D1012F22B2}" type="presOf" srcId="{5E5A7323-3D6F-40CB-AB08-B058D8CB9FF2}" destId="{6ECA841A-C143-40BA-BD7E-4BD26494249E}" srcOrd="0" destOrd="0" presId="urn:microsoft.com/office/officeart/2008/layout/VerticalCurvedList"/>
    <dgm:cxn modelId="{902139B6-3A48-4910-AD7C-6B8ED3862098}" type="presOf" srcId="{7CFF0F22-132B-4D8F-A15E-DBC3576E9C46}" destId="{C8636276-BA17-4D0A-9DF7-0E12BD099CDB}" srcOrd="0" destOrd="0" presId="urn:microsoft.com/office/officeart/2008/layout/VerticalCurvedList"/>
    <dgm:cxn modelId="{7BE6F6C6-5B56-4190-BC14-E2538227293A}" type="presOf" srcId="{3BDB124F-8BB6-4CA0-903A-12A1F6990CE0}" destId="{BDF7F894-8D7C-4B21-963E-58FFDAD087F6}" srcOrd="0" destOrd="0" presId="urn:microsoft.com/office/officeart/2008/layout/VerticalCurvedList"/>
    <dgm:cxn modelId="{4B2EF1E3-37B0-4C01-88DF-A21664C865F8}" srcId="{BE983617-CF8D-48EA-8DB3-9609B486EACA}" destId="{3BDB124F-8BB6-4CA0-903A-12A1F6990CE0}" srcOrd="1" destOrd="0" parTransId="{976A08F8-EBE5-428F-B8E1-E02D960F4B79}" sibTransId="{1841773E-0409-497B-BA65-68BB512F0105}"/>
    <dgm:cxn modelId="{3784CBB5-E1BF-4CFD-9CC9-799E00AFEC20}" type="presParOf" srcId="{3EBF0BE9-388F-469B-8F4A-518D47BFFD9C}" destId="{A0DDB5D9-DCE8-48EC-9C18-3C528C06B135}" srcOrd="0" destOrd="0" presId="urn:microsoft.com/office/officeart/2008/layout/VerticalCurvedList"/>
    <dgm:cxn modelId="{270DA226-9F14-4FC3-B661-CFCF5CBBACCA}" type="presParOf" srcId="{A0DDB5D9-DCE8-48EC-9C18-3C528C06B135}" destId="{7E7885F8-51AC-4274-8035-678BC7028AC7}" srcOrd="0" destOrd="0" presId="urn:microsoft.com/office/officeart/2008/layout/VerticalCurvedList"/>
    <dgm:cxn modelId="{E855E61B-90DE-4519-BD35-D4562636BD4D}" type="presParOf" srcId="{7E7885F8-51AC-4274-8035-678BC7028AC7}" destId="{05A9691F-4CAB-4556-B91E-0A501864535E}" srcOrd="0" destOrd="0" presId="urn:microsoft.com/office/officeart/2008/layout/VerticalCurvedList"/>
    <dgm:cxn modelId="{D61259B0-367F-496F-B5EE-28AA6306FE70}" type="presParOf" srcId="{7E7885F8-51AC-4274-8035-678BC7028AC7}" destId="{DF14F8AC-86EB-45F6-96F0-531FE6F1C3F7}" srcOrd="1" destOrd="0" presId="urn:microsoft.com/office/officeart/2008/layout/VerticalCurvedList"/>
    <dgm:cxn modelId="{CB45C06A-3351-4171-AFC2-7158F7F1B065}" type="presParOf" srcId="{7E7885F8-51AC-4274-8035-678BC7028AC7}" destId="{A3E7F3C7-096D-4956-840E-7FDBF5EB3F0A}" srcOrd="2" destOrd="0" presId="urn:microsoft.com/office/officeart/2008/layout/VerticalCurvedList"/>
    <dgm:cxn modelId="{BA93277F-81EB-4EAD-802C-C23FA5ADDBA0}" type="presParOf" srcId="{7E7885F8-51AC-4274-8035-678BC7028AC7}" destId="{988AFD02-4A7C-4E83-8823-A8AB13CDBF20}" srcOrd="3" destOrd="0" presId="urn:microsoft.com/office/officeart/2008/layout/VerticalCurvedList"/>
    <dgm:cxn modelId="{DE303BB7-9CB4-4AB0-B9E8-AE542668E6A2}" type="presParOf" srcId="{A0DDB5D9-DCE8-48EC-9C18-3C528C06B135}" destId="{B55CDFF9-F46C-4EDB-9033-C5C29709DAB5}" srcOrd="1" destOrd="0" presId="urn:microsoft.com/office/officeart/2008/layout/VerticalCurvedList"/>
    <dgm:cxn modelId="{B5F3FF46-14E7-4B3D-8CDD-20DECCADB2D3}" type="presParOf" srcId="{A0DDB5D9-DCE8-48EC-9C18-3C528C06B135}" destId="{AF65DCC3-D842-4063-BD32-C59D712FF5BE}" srcOrd="2" destOrd="0" presId="urn:microsoft.com/office/officeart/2008/layout/VerticalCurvedList"/>
    <dgm:cxn modelId="{A7DADEBE-A934-429D-BFF9-80A8F4E2FE70}" type="presParOf" srcId="{AF65DCC3-D842-4063-BD32-C59D712FF5BE}" destId="{9892911B-E498-4258-821D-D81C3A190185}" srcOrd="0" destOrd="0" presId="urn:microsoft.com/office/officeart/2008/layout/VerticalCurvedList"/>
    <dgm:cxn modelId="{E7C09AFA-F05D-4682-80BC-D64196F44DAB}" type="presParOf" srcId="{A0DDB5D9-DCE8-48EC-9C18-3C528C06B135}" destId="{BDF7F894-8D7C-4B21-963E-58FFDAD087F6}" srcOrd="3" destOrd="0" presId="urn:microsoft.com/office/officeart/2008/layout/VerticalCurvedList"/>
    <dgm:cxn modelId="{CF738181-74BD-4F40-B56B-C112E25CFD4F}" type="presParOf" srcId="{A0DDB5D9-DCE8-48EC-9C18-3C528C06B135}" destId="{745C0E2F-FA2F-4E69-99AF-5DFBEF50C790}" srcOrd="4" destOrd="0" presId="urn:microsoft.com/office/officeart/2008/layout/VerticalCurvedList"/>
    <dgm:cxn modelId="{288A5F99-43FB-46DD-94C6-3CE9536CEF15}" type="presParOf" srcId="{745C0E2F-FA2F-4E69-99AF-5DFBEF50C790}" destId="{14A1585F-D94C-4B05-98CE-E11413384F7E}" srcOrd="0" destOrd="0" presId="urn:microsoft.com/office/officeart/2008/layout/VerticalCurvedList"/>
    <dgm:cxn modelId="{08F5608F-EF39-43E9-AC5E-4B872E1B0688}" type="presParOf" srcId="{A0DDB5D9-DCE8-48EC-9C18-3C528C06B135}" destId="{C8636276-BA17-4D0A-9DF7-0E12BD099CDB}" srcOrd="5" destOrd="0" presId="urn:microsoft.com/office/officeart/2008/layout/VerticalCurvedList"/>
    <dgm:cxn modelId="{B254EED0-2646-4E2F-B470-48A7C9D5C48A}" type="presParOf" srcId="{A0DDB5D9-DCE8-48EC-9C18-3C528C06B135}" destId="{D056CAF2-F4DC-42A4-AFB5-3AF4278146C6}" srcOrd="6" destOrd="0" presId="urn:microsoft.com/office/officeart/2008/layout/VerticalCurvedList"/>
    <dgm:cxn modelId="{F38EE15B-9CEE-4E37-8DE3-874A6E03B450}" type="presParOf" srcId="{D056CAF2-F4DC-42A4-AFB5-3AF4278146C6}" destId="{896BCEF8-D7C6-4EF8-8B28-714D196D9A1E}" srcOrd="0" destOrd="0" presId="urn:microsoft.com/office/officeart/2008/layout/VerticalCurvedList"/>
    <dgm:cxn modelId="{FF546840-638F-467B-985C-A9C7AD97AE75}" type="presParOf" srcId="{A0DDB5D9-DCE8-48EC-9C18-3C528C06B135}" destId="{11D131EC-6977-4C2B-841F-F126BED1576A}" srcOrd="7" destOrd="0" presId="urn:microsoft.com/office/officeart/2008/layout/VerticalCurvedList"/>
    <dgm:cxn modelId="{57C2D896-BF3F-4827-AFEC-5FD230DB57DB}" type="presParOf" srcId="{A0DDB5D9-DCE8-48EC-9C18-3C528C06B135}" destId="{37115A18-E7D9-47AE-92D7-536C94811B0B}" srcOrd="8" destOrd="0" presId="urn:microsoft.com/office/officeart/2008/layout/VerticalCurvedList"/>
    <dgm:cxn modelId="{3AA524E9-9F3E-4B06-A3EC-D30C9D4206B8}" type="presParOf" srcId="{37115A18-E7D9-47AE-92D7-536C94811B0B}" destId="{C1683DB6-A809-4FD9-8031-595A775EC39A}" srcOrd="0" destOrd="0" presId="urn:microsoft.com/office/officeart/2008/layout/VerticalCurvedList"/>
    <dgm:cxn modelId="{FA23BD7F-290B-4D2A-8CAE-8001E6E53DD1}" type="presParOf" srcId="{A0DDB5D9-DCE8-48EC-9C18-3C528C06B135}" destId="{7B239C46-97FA-47FE-AB32-C81AC2CDAE69}" srcOrd="9" destOrd="0" presId="urn:microsoft.com/office/officeart/2008/layout/VerticalCurvedList"/>
    <dgm:cxn modelId="{4CD68E25-D1CD-40FD-BD31-1F55352C19A1}" type="presParOf" srcId="{A0DDB5D9-DCE8-48EC-9C18-3C528C06B135}" destId="{FC9541F8-585C-4BFC-9CCB-AC2AFDAB23A3}" srcOrd="10" destOrd="0" presId="urn:microsoft.com/office/officeart/2008/layout/VerticalCurvedList"/>
    <dgm:cxn modelId="{0817F87A-3357-4E7F-9314-5C88819D2018}" type="presParOf" srcId="{FC9541F8-585C-4BFC-9CCB-AC2AFDAB23A3}" destId="{719EF16C-EF01-44AA-993B-692EB5704A98}" srcOrd="0" destOrd="0" presId="urn:microsoft.com/office/officeart/2008/layout/VerticalCurvedList"/>
    <dgm:cxn modelId="{D40BA419-18CE-4C5E-9ADD-8C510E32A507}" type="presParOf" srcId="{A0DDB5D9-DCE8-48EC-9C18-3C528C06B135}" destId="{6ECA841A-C143-40BA-BD7E-4BD26494249E}" srcOrd="11" destOrd="0" presId="urn:microsoft.com/office/officeart/2008/layout/VerticalCurvedList"/>
    <dgm:cxn modelId="{0DE1AA86-634D-42C0-915E-B1849E2A1CA3}" type="presParOf" srcId="{A0DDB5D9-DCE8-48EC-9C18-3C528C06B135}" destId="{1706F449-C0EF-49D0-8DC8-53AC08296B70}" srcOrd="12" destOrd="0" presId="urn:microsoft.com/office/officeart/2008/layout/VerticalCurvedList"/>
    <dgm:cxn modelId="{F8A2BE06-F3E7-4219-9162-AAEB656FA89E}" type="presParOf" srcId="{1706F449-C0EF-49D0-8DC8-53AC08296B70}" destId="{2A40E2BC-7C0C-4F05-8D42-9C91975DC57C}" srcOrd="0" destOrd="0" presId="urn:microsoft.com/office/officeart/2008/layout/VerticalCurvedList"/>
    <dgm:cxn modelId="{27010650-CB67-4BF2-AB41-B27D8227EAF5}" type="presParOf" srcId="{A0DDB5D9-DCE8-48EC-9C18-3C528C06B135}" destId="{BB5AB01B-2F76-4A05-9801-65A5241F028E}" srcOrd="13" destOrd="0" presId="urn:microsoft.com/office/officeart/2008/layout/VerticalCurvedList"/>
    <dgm:cxn modelId="{E1E05E7F-989E-4620-BC60-A37C7201DC09}" type="presParOf" srcId="{A0DDB5D9-DCE8-48EC-9C18-3C528C06B135}" destId="{AC6D0FF5-3EAF-4A2A-A1A6-BBAC592AF096}" srcOrd="14" destOrd="0" presId="urn:microsoft.com/office/officeart/2008/layout/VerticalCurvedList"/>
    <dgm:cxn modelId="{05A6E206-2158-4503-B6AB-DEC822E9BB51}" type="presParOf" srcId="{AC6D0FF5-3EAF-4A2A-A1A6-BBAC592AF096}" destId="{1B931BCE-FDAB-4D73-B4CA-0055C3CB45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72BF5-ABFC-4F85-AB82-218B99947340}">
      <dsp:nvSpPr>
        <dsp:cNvPr id="0" name=""/>
        <dsp:cNvSpPr/>
      </dsp:nvSpPr>
      <dsp:spPr>
        <a:xfrm>
          <a:off x="217316" y="854"/>
          <a:ext cx="4657697" cy="171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Les IA génératives produisent : textes, image, musiques, vidéos et code.</a:t>
          </a:r>
        </a:p>
      </dsp:txBody>
      <dsp:txXfrm>
        <a:off x="217316" y="854"/>
        <a:ext cx="4657697" cy="1717110"/>
      </dsp:txXfrm>
    </dsp:sp>
    <dsp:sp modelId="{003640A4-9E9A-4317-91D9-7701E654D2D3}">
      <dsp:nvSpPr>
        <dsp:cNvPr id="0" name=""/>
        <dsp:cNvSpPr/>
      </dsp:nvSpPr>
      <dsp:spPr>
        <a:xfrm>
          <a:off x="5210372" y="854"/>
          <a:ext cx="4657697" cy="171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Elles utilisent des données issues du web, du cloud ou de bases privées.</a:t>
          </a:r>
        </a:p>
      </dsp:txBody>
      <dsp:txXfrm>
        <a:off x="5210372" y="854"/>
        <a:ext cx="4657697" cy="1717110"/>
      </dsp:txXfrm>
    </dsp:sp>
    <dsp:sp modelId="{40A5E79E-70B7-49FB-A6D7-B88E301D9DD5}">
      <dsp:nvSpPr>
        <dsp:cNvPr id="0" name=""/>
        <dsp:cNvSpPr/>
      </dsp:nvSpPr>
      <dsp:spPr>
        <a:xfrm>
          <a:off x="217316" y="2053323"/>
          <a:ext cx="4657697" cy="171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Elles réalisent des analyses et synthèses via un prompt rédigé par l’utilisateur ou un Prompt </a:t>
          </a:r>
          <a:r>
            <a:rPr lang="fr-FR" sz="2300" kern="1200" noProof="0" dirty="0" err="1"/>
            <a:t>Engineer</a:t>
          </a:r>
          <a:r>
            <a:rPr lang="fr-FR" sz="2300" kern="1200" noProof="0" dirty="0"/>
            <a:t>.</a:t>
          </a:r>
        </a:p>
      </dsp:txBody>
      <dsp:txXfrm>
        <a:off x="217316" y="2053323"/>
        <a:ext cx="4657697" cy="1717110"/>
      </dsp:txXfrm>
    </dsp:sp>
    <dsp:sp modelId="{3CB68FB7-C930-4239-9B22-0C2C58F36164}">
      <dsp:nvSpPr>
        <dsp:cNvPr id="0" name=""/>
        <dsp:cNvSpPr/>
      </dsp:nvSpPr>
      <dsp:spPr>
        <a:xfrm>
          <a:off x="5210372" y="2053323"/>
          <a:ext cx="4657697" cy="1717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noProof="0" dirty="0"/>
            <a:t>Deep Learning = entraînement massif, inspiré du cerveau, mais phénomène de « boîte noire ».</a:t>
          </a:r>
        </a:p>
      </dsp:txBody>
      <dsp:txXfrm>
        <a:off x="5210372" y="2053323"/>
        <a:ext cx="4657697" cy="1717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4F8AC-86EB-45F6-96F0-531FE6F1C3F7}">
      <dsp:nvSpPr>
        <dsp:cNvPr id="0" name=""/>
        <dsp:cNvSpPr/>
      </dsp:nvSpPr>
      <dsp:spPr>
        <a:xfrm>
          <a:off x="-5840616" y="-894427"/>
          <a:ext cx="6957622" cy="6957622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CDFF9-F46C-4EDB-9033-C5C29709DAB5}">
      <dsp:nvSpPr>
        <dsp:cNvPr id="0" name=""/>
        <dsp:cNvSpPr/>
      </dsp:nvSpPr>
      <dsp:spPr>
        <a:xfrm>
          <a:off x="362589" y="234972"/>
          <a:ext cx="9516979" cy="4697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8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Propriété intellectuelle </a:t>
          </a:r>
          <a:r>
            <a:rPr lang="fr-FR" sz="2200" kern="1200" noProof="0" dirty="0"/>
            <a:t>: utilisation sans autorisation.</a:t>
          </a:r>
          <a:endParaRPr lang="fr-FR" sz="2200" kern="1200" dirty="0"/>
        </a:p>
      </dsp:txBody>
      <dsp:txXfrm>
        <a:off x="362589" y="234972"/>
        <a:ext cx="9516979" cy="469737"/>
      </dsp:txXfrm>
    </dsp:sp>
    <dsp:sp modelId="{9892911B-E498-4258-821D-D81C3A190185}">
      <dsp:nvSpPr>
        <dsp:cNvPr id="0" name=""/>
        <dsp:cNvSpPr/>
      </dsp:nvSpPr>
      <dsp:spPr>
        <a:xfrm>
          <a:off x="69003" y="176254"/>
          <a:ext cx="587171" cy="587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F7F894-8D7C-4B21-963E-58FFDAD087F6}">
      <dsp:nvSpPr>
        <dsp:cNvPr id="0" name=""/>
        <dsp:cNvSpPr/>
      </dsp:nvSpPr>
      <dsp:spPr>
        <a:xfrm>
          <a:off x="787978" y="939991"/>
          <a:ext cx="9091590" cy="469737"/>
        </a:xfrm>
        <a:prstGeom prst="rect">
          <a:avLst/>
        </a:prstGeom>
        <a:solidFill>
          <a:schemeClr val="accent2">
            <a:hueOff val="225802"/>
            <a:satOff val="-1105"/>
            <a:lumOff val="62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8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Pollution des données </a:t>
          </a:r>
          <a:r>
            <a:rPr lang="fr-FR" sz="2200" kern="1200" noProof="0" dirty="0"/>
            <a:t>: AI feedback loop.</a:t>
          </a:r>
        </a:p>
      </dsp:txBody>
      <dsp:txXfrm>
        <a:off x="787978" y="939991"/>
        <a:ext cx="9091590" cy="469737"/>
      </dsp:txXfrm>
    </dsp:sp>
    <dsp:sp modelId="{14A1585F-D94C-4B05-98CE-E11413384F7E}">
      <dsp:nvSpPr>
        <dsp:cNvPr id="0" name=""/>
        <dsp:cNvSpPr/>
      </dsp:nvSpPr>
      <dsp:spPr>
        <a:xfrm>
          <a:off x="494392" y="881274"/>
          <a:ext cx="587171" cy="587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225802"/>
              <a:satOff val="-1105"/>
              <a:lumOff val="6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36276-BA17-4D0A-9DF7-0E12BD099CDB}">
      <dsp:nvSpPr>
        <dsp:cNvPr id="0" name=""/>
        <dsp:cNvSpPr/>
      </dsp:nvSpPr>
      <dsp:spPr>
        <a:xfrm>
          <a:off x="1021089" y="1644494"/>
          <a:ext cx="8858479" cy="469737"/>
        </a:xfrm>
        <a:prstGeom prst="rect">
          <a:avLst/>
        </a:prstGeom>
        <a:solidFill>
          <a:schemeClr val="accent2">
            <a:hueOff val="451605"/>
            <a:satOff val="-2211"/>
            <a:lumOff val="124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8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Hallucinations</a:t>
          </a:r>
          <a:r>
            <a:rPr lang="fr-FR" sz="2200" kern="1200" noProof="0" dirty="0"/>
            <a:t> : contenus inventés, nécessitant vérification.</a:t>
          </a:r>
        </a:p>
      </dsp:txBody>
      <dsp:txXfrm>
        <a:off x="1021089" y="1644494"/>
        <a:ext cx="8858479" cy="469737"/>
      </dsp:txXfrm>
    </dsp:sp>
    <dsp:sp modelId="{896BCEF8-D7C6-4EF8-8B28-714D196D9A1E}">
      <dsp:nvSpPr>
        <dsp:cNvPr id="0" name=""/>
        <dsp:cNvSpPr/>
      </dsp:nvSpPr>
      <dsp:spPr>
        <a:xfrm>
          <a:off x="727503" y="1585777"/>
          <a:ext cx="587171" cy="587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451605"/>
              <a:satOff val="-2211"/>
              <a:lumOff val="12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131EC-6977-4C2B-841F-F126BED1576A}">
      <dsp:nvSpPr>
        <dsp:cNvPr id="0" name=""/>
        <dsp:cNvSpPr/>
      </dsp:nvSpPr>
      <dsp:spPr>
        <a:xfrm>
          <a:off x="1095520" y="2349514"/>
          <a:ext cx="8784048" cy="469737"/>
        </a:xfrm>
        <a:prstGeom prst="rect">
          <a:avLst/>
        </a:prstGeom>
        <a:solidFill>
          <a:schemeClr val="accent2">
            <a:hueOff val="677407"/>
            <a:satOff val="-3316"/>
            <a:lumOff val="186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8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Impacts sociaux </a:t>
          </a:r>
          <a:r>
            <a:rPr lang="fr-FR" sz="2200" kern="1200" noProof="0" dirty="0"/>
            <a:t>: coûts, formation, suppressions de postes.</a:t>
          </a:r>
        </a:p>
      </dsp:txBody>
      <dsp:txXfrm>
        <a:off x="1095520" y="2349514"/>
        <a:ext cx="8784048" cy="469737"/>
      </dsp:txXfrm>
    </dsp:sp>
    <dsp:sp modelId="{C1683DB6-A809-4FD9-8031-595A775EC39A}">
      <dsp:nvSpPr>
        <dsp:cNvPr id="0" name=""/>
        <dsp:cNvSpPr/>
      </dsp:nvSpPr>
      <dsp:spPr>
        <a:xfrm>
          <a:off x="801934" y="2290797"/>
          <a:ext cx="587171" cy="587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39C46-97FA-47FE-AB32-C81AC2CDAE69}">
      <dsp:nvSpPr>
        <dsp:cNvPr id="0" name=""/>
        <dsp:cNvSpPr/>
      </dsp:nvSpPr>
      <dsp:spPr>
        <a:xfrm>
          <a:off x="1021089" y="3054534"/>
          <a:ext cx="8858479" cy="469737"/>
        </a:xfrm>
        <a:prstGeom prst="rect">
          <a:avLst/>
        </a:prstGeom>
        <a:solidFill>
          <a:schemeClr val="accent2">
            <a:hueOff val="903209"/>
            <a:satOff val="-4421"/>
            <a:lumOff val="248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8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Biais et stéréotypes </a:t>
          </a:r>
          <a:r>
            <a:rPr lang="fr-FR" sz="2200" kern="1200" noProof="0" dirty="0"/>
            <a:t>dans les données.</a:t>
          </a:r>
        </a:p>
      </dsp:txBody>
      <dsp:txXfrm>
        <a:off x="1021089" y="3054534"/>
        <a:ext cx="8858479" cy="469737"/>
      </dsp:txXfrm>
    </dsp:sp>
    <dsp:sp modelId="{719EF16C-EF01-44AA-993B-692EB5704A98}">
      <dsp:nvSpPr>
        <dsp:cNvPr id="0" name=""/>
        <dsp:cNvSpPr/>
      </dsp:nvSpPr>
      <dsp:spPr>
        <a:xfrm>
          <a:off x="727503" y="2995817"/>
          <a:ext cx="587171" cy="587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903209"/>
              <a:satOff val="-4421"/>
              <a:lumOff val="248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A841A-C143-40BA-BD7E-4BD26494249E}">
      <dsp:nvSpPr>
        <dsp:cNvPr id="0" name=""/>
        <dsp:cNvSpPr/>
      </dsp:nvSpPr>
      <dsp:spPr>
        <a:xfrm>
          <a:off x="787978" y="3759037"/>
          <a:ext cx="9091590" cy="469737"/>
        </a:xfrm>
        <a:prstGeom prst="rect">
          <a:avLst/>
        </a:prstGeom>
        <a:solidFill>
          <a:schemeClr val="accent2">
            <a:hueOff val="1129012"/>
            <a:satOff val="-5527"/>
            <a:lumOff val="310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8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Fake news, </a:t>
          </a:r>
          <a:r>
            <a:rPr lang="fr-FR" sz="2200" b="1" kern="1200" noProof="0" dirty="0" err="1"/>
            <a:t>deepfakes</a:t>
          </a:r>
          <a:r>
            <a:rPr lang="fr-FR" sz="2200" kern="1200" noProof="0" dirty="0"/>
            <a:t>, protection des données (AI </a:t>
          </a:r>
          <a:r>
            <a:rPr lang="fr-FR" sz="2200" kern="1200" noProof="0" dirty="0" err="1"/>
            <a:t>Act</a:t>
          </a:r>
          <a:r>
            <a:rPr lang="fr-FR" sz="2200" kern="1200" noProof="0" dirty="0"/>
            <a:t>).</a:t>
          </a:r>
        </a:p>
      </dsp:txBody>
      <dsp:txXfrm>
        <a:off x="787978" y="3759037"/>
        <a:ext cx="9091590" cy="469737"/>
      </dsp:txXfrm>
    </dsp:sp>
    <dsp:sp modelId="{2A40E2BC-7C0C-4F05-8D42-9C91975DC57C}">
      <dsp:nvSpPr>
        <dsp:cNvPr id="0" name=""/>
        <dsp:cNvSpPr/>
      </dsp:nvSpPr>
      <dsp:spPr>
        <a:xfrm>
          <a:off x="494392" y="3700320"/>
          <a:ext cx="587171" cy="587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129012"/>
              <a:satOff val="-5527"/>
              <a:lumOff val="31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AB01B-2F76-4A05-9801-65A5241F028E}">
      <dsp:nvSpPr>
        <dsp:cNvPr id="0" name=""/>
        <dsp:cNvSpPr/>
      </dsp:nvSpPr>
      <dsp:spPr>
        <a:xfrm>
          <a:off x="362589" y="4464057"/>
          <a:ext cx="9516979" cy="469737"/>
        </a:xfrm>
        <a:prstGeom prst="rect">
          <a:avLst/>
        </a:prstGeom>
        <a:solidFill>
          <a:schemeClr val="accent2">
            <a:hueOff val="1354814"/>
            <a:satOff val="-6632"/>
            <a:lumOff val="372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285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noProof="0" dirty="0"/>
            <a:t>Impact énergétique : </a:t>
          </a:r>
          <a:r>
            <a:rPr lang="fr-FR" sz="2200" b="0" kern="1200" noProof="0" dirty="0"/>
            <a:t>Les IA consomment beaucoup d’énergie</a:t>
          </a:r>
        </a:p>
      </dsp:txBody>
      <dsp:txXfrm>
        <a:off x="362589" y="4464057"/>
        <a:ext cx="9516979" cy="469737"/>
      </dsp:txXfrm>
    </dsp:sp>
    <dsp:sp modelId="{1B931BCE-FDAB-4D73-B4CA-0055C3CB453F}">
      <dsp:nvSpPr>
        <dsp:cNvPr id="0" name=""/>
        <dsp:cNvSpPr/>
      </dsp:nvSpPr>
      <dsp:spPr>
        <a:xfrm>
          <a:off x="69003" y="4405340"/>
          <a:ext cx="587171" cy="5871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F540C-6BD2-1546-8C91-02386EF02D90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57533-0068-2F4B-B511-5F7CFD969B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4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6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5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3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14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5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1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6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1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09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0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70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9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45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43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0B14B23-EBBB-4FF8-A86F-057ABCCE629C}" type="datetimeFigureOut">
              <a:rPr lang="fr-FR" smtClean="0"/>
              <a:t>01/10/2025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4C07D-E8DA-4633-BC68-D66A8E810D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189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mp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A423958E-3CD1-F607-E363-462CBE8DF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785629"/>
              </p:ext>
            </p:extLst>
          </p:nvPr>
        </p:nvGraphicFramePr>
        <p:xfrm>
          <a:off x="1165933" y="1597880"/>
          <a:ext cx="10085387" cy="3771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642B04C0-C272-59D9-C45E-CD100019A579}"/>
              </a:ext>
            </a:extLst>
          </p:cNvPr>
          <p:cNvSpPr>
            <a:spLocks noGrp="1"/>
          </p:cNvSpPr>
          <p:nvPr/>
        </p:nvSpPr>
        <p:spPr>
          <a:xfrm>
            <a:off x="40107" y="0"/>
            <a:ext cx="9913836" cy="11010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400" b="1" noProof="0" dirty="0">
                <a:latin typeface="Arial" panose="020B0604020202020204" pitchFamily="34" charset="0"/>
                <a:cs typeface="Arial" panose="020B0604020202020204" pitchFamily="34" charset="0"/>
              </a:rPr>
              <a:t>Présentation générale</a:t>
            </a:r>
          </a:p>
        </p:txBody>
      </p:sp>
      <p:pic>
        <p:nvPicPr>
          <p:cNvPr id="7" name="Image 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A0AE337-9F83-2EAC-68E4-44CA41F3F0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FF1135A-BE24-3698-934F-8CB7AD44F023}"/>
              </a:ext>
            </a:extLst>
          </p:cNvPr>
          <p:cNvSpPr txBox="1"/>
          <p:nvPr/>
        </p:nvSpPr>
        <p:spPr>
          <a:xfrm>
            <a:off x="492369" y="5598942"/>
            <a:ext cx="11207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FF00"/>
                </a:solidFill>
              </a:rPr>
              <a:t>Les intelligences artificielles produisent parfois des résultats dont le processus reste opaque, un phénomène appelé la “boîte noire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953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fr-FR" sz="4400" noProof="0" dirty="0">
                <a:solidFill>
                  <a:schemeClr val="tx1"/>
                </a:solidFill>
              </a:rPr>
              <a:t>Fonctionnement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393" y="1785284"/>
            <a:ext cx="10926911" cy="336363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fr-FR" sz="2800" b="1" noProof="0" dirty="0"/>
              <a:t>Les moteurs de recherche </a:t>
            </a:r>
            <a:r>
              <a:rPr lang="fr-FR" sz="2800" dirty="0"/>
              <a:t>fournissent une</a:t>
            </a:r>
            <a:r>
              <a:rPr lang="fr-FR" sz="2800" noProof="0" dirty="0"/>
              <a:t> liste de sites</a:t>
            </a:r>
          </a:p>
          <a:p>
            <a:pPr>
              <a:spcBef>
                <a:spcPts val="3000"/>
              </a:spcBef>
            </a:pPr>
            <a:r>
              <a:rPr lang="fr-FR" sz="2800" b="1" noProof="0" dirty="0"/>
              <a:t>Les IA génératives</a:t>
            </a:r>
            <a:r>
              <a:rPr lang="fr-FR" sz="2800" noProof="0" dirty="0"/>
              <a:t> fournissent des réponses directes.</a:t>
            </a:r>
          </a:p>
          <a:p>
            <a:pPr>
              <a:spcBef>
                <a:spcPts val="3000"/>
              </a:spcBef>
            </a:pPr>
            <a:r>
              <a:rPr lang="fr-FR" sz="2800" b="1" noProof="0" dirty="0"/>
              <a:t>Un agent intelligent </a:t>
            </a:r>
            <a:r>
              <a:rPr lang="fr-FR" sz="2800" noProof="0" dirty="0"/>
              <a:t>est un assistants conversationnel avancé.</a:t>
            </a:r>
          </a:p>
          <a:p>
            <a:pPr algn="ctr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2800" noProof="0" dirty="0"/>
              <a:t>Ils savent raisonner, planifier, exécuter des tâches complexes.</a:t>
            </a:r>
          </a:p>
          <a:p>
            <a:pPr algn="ctr">
              <a:spcBef>
                <a:spcPts val="600"/>
              </a:spcBef>
              <a:buFont typeface="Symbol" panose="05050102010706020507" pitchFamily="18" charset="2"/>
              <a:buChar char="Þ"/>
            </a:pPr>
            <a:r>
              <a:rPr lang="fr-FR" sz="2800" noProof="0" dirty="0"/>
              <a:t>Ils sont capables d’automatiser des processus et d’avoir des  interactions logicielles.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962DE6A9-F745-6EEB-BEB9-0DB1E6571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  <p:pic>
        <p:nvPicPr>
          <p:cNvPr id="6" name="Image 5" descr="Une image contenant horloge, Horloge murale, cercle&#10;&#10;Le contenu généré par l’IA peut être incorrect.">
            <a:extLst>
              <a:ext uri="{FF2B5EF4-FFF2-40B4-BE49-F238E27FC236}">
                <a16:creationId xmlns:a16="http://schemas.microsoft.com/office/drawing/2014/main" id="{581C5EFB-C5B2-2C7E-F5C5-E7C41502F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334099"/>
            <a:ext cx="2667019" cy="1438286"/>
          </a:xfrm>
          <a:prstGeom prst="rect">
            <a:avLst/>
          </a:prstGeom>
        </p:spPr>
      </p:pic>
      <p:pic>
        <p:nvPicPr>
          <p:cNvPr id="8" name="Image 7" descr="Une image contenant Graphique, capture d’écran, graphisme, Caractère coloré&#10;&#10;Le contenu généré par l’IA peut être incorrect.">
            <a:extLst>
              <a:ext uri="{FF2B5EF4-FFF2-40B4-BE49-F238E27FC236}">
                <a16:creationId xmlns:a16="http://schemas.microsoft.com/office/drawing/2014/main" id="{6B231077-3E31-2E92-78E9-65DF1F1FED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37" y="5240154"/>
            <a:ext cx="4016083" cy="1440000"/>
          </a:xfrm>
          <a:prstGeom prst="rect">
            <a:avLst/>
          </a:prstGeom>
        </p:spPr>
      </p:pic>
      <p:pic>
        <p:nvPicPr>
          <p:cNvPr id="1026" name="Picture 2" descr="What is a Trademark Opposition? | Oppose Trademark Application">
            <a:extLst>
              <a:ext uri="{FF2B5EF4-FFF2-40B4-BE49-F238E27FC236}">
                <a16:creationId xmlns:a16="http://schemas.microsoft.com/office/drawing/2014/main" id="{37F97963-D658-F892-E299-C5B355B8E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48" y="5358789"/>
            <a:ext cx="2081703" cy="13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15" y="329277"/>
            <a:ext cx="7156449" cy="876299"/>
          </a:xfrm>
        </p:spPr>
        <p:txBody>
          <a:bodyPr>
            <a:normAutofit/>
          </a:bodyPr>
          <a:lstStyle/>
          <a:p>
            <a:r>
              <a:rPr lang="fr-FR" sz="4000" noProof="0" dirty="0"/>
              <a:t>Apports des IA génératives</a:t>
            </a: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C546BE4-C7A3-4A47-9FA5-0866D5E65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15" y="1512994"/>
            <a:ext cx="8342145" cy="450045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600" b="1" noProof="0" dirty="0"/>
              <a:t>Gain de temps </a:t>
            </a:r>
            <a:r>
              <a:rPr lang="fr-FR" sz="2600" noProof="0" dirty="0"/>
              <a:t>: Réalise des analyses et des synthèses rapides.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600" b="1" noProof="0" dirty="0"/>
              <a:t>Capacités multimodales </a:t>
            </a:r>
            <a:r>
              <a:rPr lang="fr-FR" sz="2600" noProof="0" dirty="0"/>
              <a:t>: produit du texte, des images, du son, des vidéos</a:t>
            </a:r>
            <a:r>
              <a:rPr lang="fr-FR" sz="2600" dirty="0"/>
              <a:t>..</a:t>
            </a:r>
            <a:r>
              <a:rPr lang="fr-FR" sz="2600" noProof="0" dirty="0"/>
              <a:t>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600" b="1" noProof="0" dirty="0"/>
              <a:t>Usages</a:t>
            </a:r>
            <a:r>
              <a:rPr lang="fr-FR" sz="2600" noProof="0" dirty="0"/>
              <a:t> : rédaction, transcription, création de contenus, analyse de données, développement informatique (code).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600" b="1" noProof="0" dirty="0"/>
              <a:t>Automatisation</a:t>
            </a:r>
            <a:r>
              <a:rPr lang="fr-FR" sz="2600" noProof="0" dirty="0"/>
              <a:t> et </a:t>
            </a:r>
            <a:r>
              <a:rPr lang="fr-FR" sz="2600" b="1" noProof="0" dirty="0"/>
              <a:t>optimisation</a:t>
            </a:r>
            <a:r>
              <a:rPr lang="fr-FR" sz="2600" noProof="0" dirty="0"/>
              <a:t> de processus métiers.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fr-FR" sz="2600" b="1" noProof="0" dirty="0"/>
              <a:t>Agents intelligents </a:t>
            </a:r>
            <a:r>
              <a:rPr lang="fr-FR" sz="2600" noProof="0" dirty="0"/>
              <a:t>: planification et exécution     de tâches complexes.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E3AC1C2F-C845-A3AD-DFEE-BE0EA85C5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8" r="2" b="19706"/>
          <a:stretch>
            <a:fillRect/>
          </a:stretch>
        </p:blipFill>
        <p:spPr>
          <a:xfrm>
            <a:off x="8109284" y="4750172"/>
            <a:ext cx="3960000" cy="20100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1026" name="Picture 2" descr="Quand l'IA s'invite (déjà) au coeur des organisations | Les Echos">
            <a:extLst>
              <a:ext uri="{FF2B5EF4-FFF2-40B4-BE49-F238E27FC236}">
                <a16:creationId xmlns:a16="http://schemas.microsoft.com/office/drawing/2014/main" id="{F6E8D742-ACFB-CEEE-23F8-B47681CB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-2" b="1846"/>
          <a:stretch>
            <a:fillRect/>
          </a:stretch>
        </p:blipFill>
        <p:spPr bwMode="auto">
          <a:xfrm>
            <a:off x="8109284" y="137978"/>
            <a:ext cx="3960000" cy="201004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1" y="275987"/>
            <a:ext cx="9404723" cy="887132"/>
          </a:xfrm>
        </p:spPr>
        <p:txBody>
          <a:bodyPr/>
          <a:lstStyle/>
          <a:p>
            <a:r>
              <a:rPr lang="fr-FR" noProof="0" dirty="0"/>
              <a:t>Limites et risques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7B8A9E5-10D9-5642-1C6E-46A49EED01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801779"/>
              </p:ext>
            </p:extLst>
          </p:nvPr>
        </p:nvGraphicFramePr>
        <p:xfrm>
          <a:off x="180770" y="1559292"/>
          <a:ext cx="9948572" cy="5168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5C5E172-A02F-0978-74FB-A55BFD254B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  <p:pic>
        <p:nvPicPr>
          <p:cNvPr id="7" name="Image 6" descr="Une image contenant art, dessin humoristique, Bleu Majorelle&#10;&#10;Le contenu généré par l’IA peut être incorrect.">
            <a:extLst>
              <a:ext uri="{FF2B5EF4-FFF2-40B4-BE49-F238E27FC236}">
                <a16:creationId xmlns:a16="http://schemas.microsoft.com/office/drawing/2014/main" id="{EA3146FC-C460-F8C8-DCB9-55FDCB342B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" b="-1"/>
          <a:stretch>
            <a:fillRect/>
          </a:stretch>
        </p:blipFill>
        <p:spPr>
          <a:xfrm>
            <a:off x="10312222" y="2794401"/>
            <a:ext cx="1780088" cy="21481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5711" y="356553"/>
            <a:ext cx="5631234" cy="1400530"/>
          </a:xfrm>
        </p:spPr>
        <p:txBody>
          <a:bodyPr/>
          <a:lstStyle/>
          <a:p>
            <a:pPr algn="ctr"/>
            <a:r>
              <a:rPr lang="fr-FR" noProof="0" dirty="0"/>
              <a:t>Évolutions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2305966"/>
            <a:ext cx="10629900" cy="419548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fr-FR" sz="3200" b="1" noProof="0" dirty="0"/>
              <a:t>Interactions multimodales </a:t>
            </a:r>
            <a:r>
              <a:rPr lang="fr-FR" sz="3200" noProof="0" dirty="0"/>
              <a:t>(texte, voix, image, vidéo).</a:t>
            </a:r>
          </a:p>
          <a:p>
            <a:pPr>
              <a:spcBef>
                <a:spcPts val="1800"/>
              </a:spcBef>
            </a:pPr>
            <a:r>
              <a:rPr lang="fr-FR" sz="3200" b="1" noProof="0" dirty="0"/>
              <a:t>Réduction des erreurs </a:t>
            </a:r>
            <a:r>
              <a:rPr lang="fr-FR" sz="3200" noProof="0" dirty="0"/>
              <a:t>grâce à des mécanismes de vérification.</a:t>
            </a:r>
          </a:p>
          <a:p>
            <a:pPr>
              <a:spcBef>
                <a:spcPts val="1800"/>
              </a:spcBef>
            </a:pPr>
            <a:r>
              <a:rPr lang="fr-FR" sz="3200" b="1" noProof="0" dirty="0"/>
              <a:t>Lutte contre les abus </a:t>
            </a:r>
            <a:r>
              <a:rPr lang="fr-FR" sz="3200" noProof="0" dirty="0"/>
              <a:t>: détection, traçabilité.</a:t>
            </a:r>
          </a:p>
          <a:p>
            <a:pPr>
              <a:spcBef>
                <a:spcPts val="1800"/>
              </a:spcBef>
            </a:pPr>
            <a:r>
              <a:rPr lang="fr-FR" sz="3200" b="1" noProof="0" dirty="0"/>
              <a:t>Protection des ayants droit </a:t>
            </a:r>
            <a:r>
              <a:rPr lang="fr-FR" sz="3200" noProof="0" dirty="0"/>
              <a:t>: licences, filtres, AI </a:t>
            </a:r>
            <a:r>
              <a:rPr lang="fr-FR" sz="3200" noProof="0" dirty="0" err="1"/>
              <a:t>Act</a:t>
            </a:r>
            <a:r>
              <a:rPr lang="fr-FR" sz="3200" noProof="0" dirty="0"/>
              <a:t> européen.</a:t>
            </a:r>
          </a:p>
          <a:p>
            <a:pPr>
              <a:spcBef>
                <a:spcPts val="1800"/>
              </a:spcBef>
            </a:pPr>
            <a:r>
              <a:rPr lang="fr-FR" sz="3200" b="1" noProof="0" dirty="0"/>
              <a:t>Transformation du web </a:t>
            </a:r>
            <a:r>
              <a:rPr lang="fr-FR" sz="3200" noProof="0" dirty="0"/>
              <a:t>: moteurs classiques remplacés par IA génératives.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6275E17A-3544-E652-E875-3E286576B6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  <p:pic>
        <p:nvPicPr>
          <p:cNvPr id="3074" name="Picture 2" descr="Émergence et évolution de l'IA générative sur le marché : tendances, défis  et solutions potentielles">
            <a:extLst>
              <a:ext uri="{FF2B5EF4-FFF2-40B4-BE49-F238E27FC236}">
                <a16:creationId xmlns:a16="http://schemas.microsoft.com/office/drawing/2014/main" id="{B0009E09-E66B-4B98-4AB0-7E1E456B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noProof="0" dirty="0"/>
              <a:t>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199" y="1908539"/>
            <a:ext cx="11506200" cy="41954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2400"/>
              </a:spcBef>
            </a:pPr>
            <a:r>
              <a:rPr lang="fr-FR" sz="2800" b="1" noProof="0" dirty="0"/>
              <a:t>Vers une méta-IA </a:t>
            </a:r>
            <a:r>
              <a:rPr lang="fr-FR" sz="2800" noProof="0" dirty="0"/>
              <a:t>croisant plusieurs sources et modèles.</a:t>
            </a:r>
          </a:p>
          <a:p>
            <a:pPr>
              <a:spcBef>
                <a:spcPts val="2400"/>
              </a:spcBef>
            </a:pPr>
            <a:r>
              <a:rPr lang="fr-FR" sz="2800" b="1" noProof="0" dirty="0"/>
              <a:t>Objectif</a:t>
            </a:r>
            <a:r>
              <a:rPr lang="fr-FR" sz="2800" noProof="0" dirty="0"/>
              <a:t> : réponses plus fiables, pertinentes et exploitables.</a:t>
            </a:r>
          </a:p>
          <a:p>
            <a:pPr>
              <a:spcBef>
                <a:spcPts val="2400"/>
              </a:spcBef>
            </a:pPr>
            <a:r>
              <a:rPr lang="fr-FR" sz="2800" b="1" noProof="0" dirty="0"/>
              <a:t>Optimisation</a:t>
            </a:r>
            <a:r>
              <a:rPr lang="fr-FR" sz="2800" noProof="0" dirty="0"/>
              <a:t> de l’expérience utilisateur.</a:t>
            </a:r>
          </a:p>
          <a:p>
            <a:pPr algn="ctr">
              <a:spcBef>
                <a:spcPts val="2400"/>
              </a:spcBef>
              <a:buFont typeface="Symbol" panose="05050102010706020507" pitchFamily="18" charset="2"/>
              <a:buChar char="Þ"/>
            </a:pPr>
            <a:r>
              <a:rPr lang="fr-FR" sz="2800" noProof="0" dirty="0"/>
              <a:t> </a:t>
            </a:r>
            <a:r>
              <a:rPr lang="fr-FR" sz="2800" b="1" noProof="0" dirty="0"/>
              <a:t>des assistants numériques </a:t>
            </a:r>
            <a:r>
              <a:rPr lang="fr-FR" sz="2800" b="1" noProof="0"/>
              <a:t>plus puissants et polyvalents</a:t>
            </a:r>
            <a:r>
              <a:rPr lang="fr-FR" sz="2800" b="1" noProof="0" dirty="0"/>
              <a:t>.</a:t>
            </a:r>
          </a:p>
        </p:txBody>
      </p:sp>
      <p:pic>
        <p:nvPicPr>
          <p:cNvPr id="4" name="Image 3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5BDF5C9-D4DD-E0AB-FB3E-887E5AE53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6"/>
          <a:stretch>
            <a:fillRect/>
          </a:stretch>
        </p:blipFill>
        <p:spPr>
          <a:xfrm>
            <a:off x="9364459" y="0"/>
            <a:ext cx="2827541" cy="1694046"/>
          </a:xfrm>
          <a:prstGeom prst="rect">
            <a:avLst/>
          </a:prstGeom>
        </p:spPr>
      </p:pic>
      <p:pic>
        <p:nvPicPr>
          <p:cNvPr id="2050" name="Picture 2" descr="L'avenir de l'IA dans le SEA : l'humain sera-t-il remplacé ? | Waisso">
            <a:extLst>
              <a:ext uri="{FF2B5EF4-FFF2-40B4-BE49-F238E27FC236}">
                <a16:creationId xmlns:a16="http://schemas.microsoft.com/office/drawing/2014/main" id="{FC565175-A5C8-E162-914A-5C2E53C2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73" y="4884822"/>
            <a:ext cx="3264043" cy="18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242</TotalTime>
  <Words>357</Words>
  <Application>Microsoft Office PowerPoint</Application>
  <PresentationFormat>Grand écran</PresentationFormat>
  <Paragraphs>37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Symbol</vt:lpstr>
      <vt:lpstr>Wingdings 3</vt:lpstr>
      <vt:lpstr>Ion</vt:lpstr>
      <vt:lpstr>Présentation PowerPoint</vt:lpstr>
      <vt:lpstr>Fonctionnement</vt:lpstr>
      <vt:lpstr>Apports des IA génératives</vt:lpstr>
      <vt:lpstr>Limites et risques</vt:lpstr>
      <vt:lpstr>Évolutions</vt:lpstr>
      <vt:lpstr>Perspectives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A41. Organisation et amélioration du travail administratif</dc:title>
  <dc:creator>Claude Terrier</dc:creator>
  <cp:lastModifiedBy>Claude Terrier</cp:lastModifiedBy>
  <cp:revision>40</cp:revision>
  <dcterms:created xsi:type="dcterms:W3CDTF">2014-01-14T07:42:30Z</dcterms:created>
  <dcterms:modified xsi:type="dcterms:W3CDTF">2025-10-01T20:52:15Z</dcterms:modified>
</cp:coreProperties>
</file>