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F540C-6BD2-1546-8C91-02386EF02D90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7533-0068-2F4B-B511-5F7CFD969B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4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8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0833"/>
          </a:xfrm>
        </p:spPr>
        <p:txBody>
          <a:bodyPr/>
          <a:lstStyle/>
          <a:p>
            <a:pPr algn="ctr"/>
            <a:r>
              <a:rPr lang="fr-FR" b="1"/>
              <a:t>1. État </a:t>
            </a:r>
            <a:r>
              <a:rPr lang="fr-FR" b="1" dirty="0"/>
              <a:t>des lieux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544" y="2291153"/>
            <a:ext cx="9294927" cy="2456518"/>
          </a:xfrm>
        </p:spPr>
        <p:txBody>
          <a:bodyPr>
            <a:normAutofit fontScale="92500"/>
          </a:bodyPr>
          <a:lstStyle/>
          <a:p>
            <a:pPr>
              <a:spcBef>
                <a:spcPts val="3000"/>
              </a:spcBef>
            </a:pPr>
            <a:r>
              <a:rPr sz="2800" b="1" dirty="0"/>
              <a:t>ChatGPT</a:t>
            </a:r>
            <a:r>
              <a:rPr lang="fr-FR" sz="2800" b="1" dirty="0"/>
              <a:t> est Lancé en </a:t>
            </a:r>
            <a:r>
              <a:rPr sz="2800" b="1" dirty="0" err="1"/>
              <a:t>nov.</a:t>
            </a:r>
            <a:r>
              <a:rPr sz="2800" b="1" dirty="0"/>
              <a:t> 2022 =</a:t>
            </a:r>
            <a:r>
              <a:rPr lang="fr-FR" sz="2800" b="1" dirty="0"/>
              <a:t>&gt;</a:t>
            </a:r>
            <a:r>
              <a:rPr sz="2800" b="1" dirty="0"/>
              <a:t> </a:t>
            </a:r>
            <a:r>
              <a:rPr sz="2800" b="1" dirty="0">
                <a:solidFill>
                  <a:srgbClr val="FFFF00"/>
                </a:solidFill>
              </a:rPr>
              <a:t>tournant </a:t>
            </a:r>
            <a:r>
              <a:rPr sz="2800" b="1" dirty="0" err="1">
                <a:solidFill>
                  <a:srgbClr val="FFFF00"/>
                </a:solidFill>
              </a:rPr>
              <a:t>majeur</a:t>
            </a:r>
            <a:endParaRPr sz="2800" b="1" dirty="0">
              <a:solidFill>
                <a:srgbClr val="FFFF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fr-FR" sz="2800" b="1" dirty="0"/>
              <a:t>=&gt; </a:t>
            </a:r>
            <a:r>
              <a:rPr sz="2800" b="1" dirty="0"/>
              <a:t>Investissements massifs des </a:t>
            </a:r>
            <a:r>
              <a:rPr sz="2800" b="1" dirty="0" err="1"/>
              <a:t>géants</a:t>
            </a:r>
            <a:r>
              <a:rPr sz="2800" b="1" dirty="0"/>
              <a:t> du numérique (Google, Amazon, Meta, Apple, etc.)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fr-FR" sz="2800" b="1" dirty="0"/>
              <a:t>=&gt; </a:t>
            </a:r>
            <a:r>
              <a:rPr sz="2800" b="1" dirty="0"/>
              <a:t>Explosion de nouveaux </a:t>
            </a:r>
            <a:r>
              <a:rPr sz="2800" b="1" dirty="0" err="1"/>
              <a:t>modèles</a:t>
            </a:r>
            <a:r>
              <a:rPr sz="2800" b="1" dirty="0"/>
              <a:t> et </a:t>
            </a:r>
            <a:r>
              <a:rPr sz="2800" b="1" dirty="0" err="1"/>
              <a:t>outils</a:t>
            </a:r>
            <a:r>
              <a:rPr sz="2800" b="1" dirty="0"/>
              <a:t> </a:t>
            </a:r>
            <a:r>
              <a:rPr sz="2800" b="1" dirty="0" err="1"/>
              <a:t>génératifs</a:t>
            </a:r>
            <a:endParaRPr sz="2800" b="1" dirty="0"/>
          </a:p>
        </p:txBody>
      </p:sp>
      <p:pic>
        <p:nvPicPr>
          <p:cNvPr id="1026" name="Picture 2" descr="What Is ChatGPT? Everything You Need to Know About the AI Chatbot - CNET">
            <a:extLst>
              <a:ext uri="{FF2B5EF4-FFF2-40B4-BE49-F238E27FC236}">
                <a16:creationId xmlns:a16="http://schemas.microsoft.com/office/drawing/2014/main" id="{2E36E4B3-9A3B-BC0C-F32F-36316BFC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095" y="1844090"/>
            <a:ext cx="1584910" cy="158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F7EF907-43F3-78FB-204B-8B98E7CD0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24353" y="0"/>
            <a:ext cx="2827541" cy="1694046"/>
          </a:xfrm>
          <a:prstGeom prst="rect">
            <a:avLst/>
          </a:prstGeom>
        </p:spPr>
      </p:pic>
      <p:pic>
        <p:nvPicPr>
          <p:cNvPr id="8" name="Image 7" descr="Une image contenant symbole, Police, logo, Graphique&#10;&#10;Description générée automatiquement">
            <a:extLst>
              <a:ext uri="{FF2B5EF4-FFF2-40B4-BE49-F238E27FC236}">
                <a16:creationId xmlns:a16="http://schemas.microsoft.com/office/drawing/2014/main" id="{E861BE50-823A-1469-FE04-DB1238092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2" y="5033166"/>
            <a:ext cx="720000" cy="720000"/>
          </a:xfrm>
          <a:prstGeom prst="rect">
            <a:avLst/>
          </a:prstGeom>
        </p:spPr>
      </p:pic>
      <p:pic>
        <p:nvPicPr>
          <p:cNvPr id="9" name="Image 8" descr="Copilot Logo and symbol, meaning, history, PNG, brand">
            <a:extLst>
              <a:ext uri="{FF2B5EF4-FFF2-40B4-BE49-F238E27FC236}">
                <a16:creationId xmlns:a16="http://schemas.microsoft.com/office/drawing/2014/main" id="{5E2D300E-0E4C-F335-CE2C-2424768EB5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7957" r="16833" b="1"/>
          <a:stretch/>
        </p:blipFill>
        <p:spPr bwMode="auto">
          <a:xfrm>
            <a:off x="2005273" y="5063371"/>
            <a:ext cx="975680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Google Gemini icon PNG and SVG Vector Free Download">
            <a:extLst>
              <a:ext uri="{FF2B5EF4-FFF2-40B4-BE49-F238E27FC236}">
                <a16:creationId xmlns:a16="http://schemas.microsoft.com/office/drawing/2014/main" id="{FDF7C92C-3EF6-F90E-4C78-A33D6FD6B9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75" y="5063371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29A8E964-47A6-84E9-5C55-6F4EB66415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75" y="5033166"/>
            <a:ext cx="919940" cy="720000"/>
          </a:xfrm>
          <a:prstGeom prst="rect">
            <a:avLst/>
          </a:prstGeom>
        </p:spPr>
      </p:pic>
      <p:pic>
        <p:nvPicPr>
          <p:cNvPr id="12" name="Image 11" descr="Une image contenant Police, Graphique, logo, symbole&#10;&#10;Le contenu généré par l’IA peut être incorrect.">
            <a:extLst>
              <a:ext uri="{FF2B5EF4-FFF2-40B4-BE49-F238E27FC236}">
                <a16:creationId xmlns:a16="http://schemas.microsoft.com/office/drawing/2014/main" id="{A3D888E4-7225-4DD3-3E05-0AFFD0A591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26" y="5025911"/>
            <a:ext cx="1792480" cy="720000"/>
          </a:xfrm>
          <a:prstGeom prst="rect">
            <a:avLst/>
          </a:prstGeom>
        </p:spPr>
      </p:pic>
      <p:pic>
        <p:nvPicPr>
          <p:cNvPr id="13" name="Image 12" descr="Perplexity AI Icon transparent PNG - StickPNG">
            <a:extLst>
              <a:ext uri="{FF2B5EF4-FFF2-40B4-BE49-F238E27FC236}">
                <a16:creationId xmlns:a16="http://schemas.microsoft.com/office/drawing/2014/main" id="{40FFF29D-CE56-6210-D111-33232F8A33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17" y="5063371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Une image contenant Caractère coloré, Rectangle, jaune, carré&#10;&#10;Description générée automatiquement">
            <a:extLst>
              <a:ext uri="{FF2B5EF4-FFF2-40B4-BE49-F238E27FC236}">
                <a16:creationId xmlns:a16="http://schemas.microsoft.com/office/drawing/2014/main" id="{437EF2CE-5138-455D-E234-F3EF75194F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80" y="5025911"/>
            <a:ext cx="739080" cy="720000"/>
          </a:xfrm>
          <a:prstGeom prst="rect">
            <a:avLst/>
          </a:prstGeom>
        </p:spPr>
      </p:pic>
      <p:pic>
        <p:nvPicPr>
          <p:cNvPr id="15" name="Image 14" descr="Min Choi on X: &quot;Less than 24 hours ago, Anthropic announced Claude 3. And  some people are calling it better than GPT-4. Some are &quot;feeling&quot; Claude 3  (Opus) has reached AGI level.">
            <a:extLst>
              <a:ext uri="{FF2B5EF4-FFF2-40B4-BE49-F238E27FC236}">
                <a16:creationId xmlns:a16="http://schemas.microsoft.com/office/drawing/2014/main" id="{56AD8007-D62C-DBAB-21E7-10849567AF5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562"/>
          <a:stretch/>
        </p:blipFill>
        <p:spPr bwMode="auto">
          <a:xfrm>
            <a:off x="9953491" y="5063371"/>
            <a:ext cx="1002400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Un </a:t>
            </a:r>
            <a:r>
              <a:rPr b="1" dirty="0" err="1"/>
              <a:t>raz</a:t>
            </a:r>
            <a:r>
              <a:rPr b="1" dirty="0"/>
              <a:t> de marée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97" y="1961100"/>
            <a:ext cx="11086346" cy="419548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sz="2800" dirty="0"/>
              <a:t>Succès fulgurant </a:t>
            </a:r>
            <a:r>
              <a:rPr sz="2800" dirty="0" err="1"/>
              <a:t>auprès</a:t>
            </a:r>
            <a:r>
              <a:rPr sz="2800" dirty="0"/>
              <a:t> des jeunes </a:t>
            </a:r>
            <a:r>
              <a:rPr sz="2800" dirty="0" err="1"/>
              <a:t>générations</a:t>
            </a:r>
            <a:endParaRPr sz="2800" dirty="0"/>
          </a:p>
          <a:p>
            <a:pPr>
              <a:spcBef>
                <a:spcPts val="1800"/>
              </a:spcBef>
            </a:pPr>
            <a:r>
              <a:rPr sz="2800" dirty="0"/>
              <a:t>Gains de temps : +60 à 70 % par </a:t>
            </a:r>
            <a:r>
              <a:rPr sz="2800" dirty="0" err="1"/>
              <a:t>tâche</a:t>
            </a:r>
            <a:endParaRPr sz="2800" dirty="0"/>
          </a:p>
          <a:p>
            <a:pPr>
              <a:spcBef>
                <a:spcPts val="1800"/>
              </a:spcBef>
            </a:pPr>
            <a:r>
              <a:rPr sz="2800" dirty="0"/>
              <a:t>Entreprises : </a:t>
            </a:r>
            <a:r>
              <a:rPr sz="2800" dirty="0" err="1"/>
              <a:t>productivité</a:t>
            </a:r>
            <a:r>
              <a:rPr sz="2800" dirty="0"/>
              <a:t> +66 % (service client, </a:t>
            </a:r>
            <a:r>
              <a:rPr sz="2800" dirty="0" err="1"/>
              <a:t>rédaction</a:t>
            </a:r>
            <a:r>
              <a:rPr sz="2800" dirty="0"/>
              <a:t>, code)</a:t>
            </a:r>
          </a:p>
          <a:p>
            <a:pPr>
              <a:spcBef>
                <a:spcPts val="1800"/>
              </a:spcBef>
            </a:pPr>
            <a:r>
              <a:rPr sz="2800" dirty="0"/>
              <a:t>Transformation profonde des métiers → </a:t>
            </a:r>
            <a:r>
              <a:rPr sz="2800" dirty="0" err="1"/>
              <a:t>certains</a:t>
            </a:r>
            <a:r>
              <a:rPr sz="2800" dirty="0"/>
              <a:t> </a:t>
            </a:r>
            <a:r>
              <a:rPr sz="2800" dirty="0" err="1"/>
              <a:t>deviennent</a:t>
            </a:r>
            <a:r>
              <a:rPr sz="2800" dirty="0"/>
              <a:t> </a:t>
            </a:r>
            <a:r>
              <a:rPr sz="2800" dirty="0" err="1"/>
              <a:t>obsolètes</a:t>
            </a:r>
            <a:endParaRPr sz="2800" dirty="0"/>
          </a:p>
          <a:p>
            <a:pPr marL="0" indent="0" algn="ctr">
              <a:spcBef>
                <a:spcPts val="1800"/>
              </a:spcBef>
              <a:buNone/>
            </a:pPr>
            <a:r>
              <a:rPr sz="2800" b="1" dirty="0">
                <a:solidFill>
                  <a:srgbClr val="FFFF00"/>
                </a:solidFill>
              </a:rPr>
              <a:t>Question : </a:t>
            </a:r>
            <a:r>
              <a:rPr sz="2800" b="1" dirty="0" err="1">
                <a:solidFill>
                  <a:srgbClr val="FFFF00"/>
                </a:solidFill>
              </a:rPr>
              <a:t>disparition</a:t>
            </a:r>
            <a:r>
              <a:rPr sz="2800" b="1" dirty="0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ou</a:t>
            </a:r>
            <a:r>
              <a:rPr sz="2800" b="1" dirty="0">
                <a:solidFill>
                  <a:srgbClr val="FFFF00"/>
                </a:solidFill>
              </a:rPr>
              <a:t> transformation des </a:t>
            </a:r>
            <a:r>
              <a:rPr sz="2800" b="1" dirty="0" err="1">
                <a:solidFill>
                  <a:srgbClr val="FFFF00"/>
                </a:solidFill>
              </a:rPr>
              <a:t>emplois</a:t>
            </a:r>
            <a:r>
              <a:rPr sz="2800" b="1" dirty="0">
                <a:solidFill>
                  <a:srgbClr val="FFFF00"/>
                </a:solidFill>
              </a:rPr>
              <a:t> ?</a:t>
            </a:r>
            <a:endParaRPr sz="2400" b="1" dirty="0">
              <a:solidFill>
                <a:srgbClr val="FFFF00"/>
              </a:solidFill>
            </a:endParaRP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359C390-B427-0A68-8776-72C49894E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24353" y="0"/>
            <a:ext cx="2827541" cy="1694046"/>
          </a:xfrm>
          <a:prstGeom prst="rect">
            <a:avLst/>
          </a:prstGeom>
        </p:spPr>
      </p:pic>
      <p:pic>
        <p:nvPicPr>
          <p:cNvPr id="1030" name="Picture 6" descr="the future of the IA">
            <a:extLst>
              <a:ext uri="{FF2B5EF4-FFF2-40B4-BE49-F238E27FC236}">
                <a16:creationId xmlns:a16="http://schemas.microsoft.com/office/drawing/2014/main" id="{776419A5-35F8-5078-1C03-0B3530D7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06" y="0"/>
            <a:ext cx="2628000" cy="17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33" y="382380"/>
            <a:ext cx="9404723" cy="1400530"/>
          </a:xfrm>
        </p:spPr>
        <p:txBody>
          <a:bodyPr/>
          <a:lstStyle/>
          <a:p>
            <a:pPr algn="ctr"/>
            <a:r>
              <a:rPr b="1" dirty="0"/>
              <a:t>Un impact </a:t>
            </a:r>
            <a:r>
              <a:rPr b="1" dirty="0" err="1"/>
              <a:t>général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33" y="1587472"/>
            <a:ext cx="10930597" cy="41954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800"/>
              </a:spcBef>
            </a:pPr>
            <a:r>
              <a:rPr sz="2800" b="1" dirty="0"/>
              <a:t>Santé</a:t>
            </a:r>
            <a:r>
              <a:rPr sz="2800" dirty="0"/>
              <a:t> : </a:t>
            </a:r>
            <a:r>
              <a:rPr sz="2800" dirty="0" err="1"/>
              <a:t>découverte</a:t>
            </a:r>
            <a:r>
              <a:rPr sz="2800" dirty="0"/>
              <a:t> de </a:t>
            </a:r>
            <a:r>
              <a:rPr sz="2800" dirty="0" err="1"/>
              <a:t>médicaments</a:t>
            </a:r>
            <a:r>
              <a:rPr sz="2800" dirty="0"/>
              <a:t>, diagnostics</a:t>
            </a:r>
          </a:p>
          <a:p>
            <a:pPr>
              <a:spcBef>
                <a:spcPts val="1800"/>
              </a:spcBef>
            </a:pPr>
            <a:r>
              <a:rPr sz="2800" b="1" dirty="0"/>
              <a:t>Industrie</a:t>
            </a:r>
            <a:r>
              <a:rPr sz="2800" dirty="0"/>
              <a:t> : </a:t>
            </a:r>
            <a:r>
              <a:rPr sz="2800" dirty="0" err="1"/>
              <a:t>automatisation</a:t>
            </a:r>
            <a:r>
              <a:rPr sz="2800" dirty="0"/>
              <a:t>, maintenance </a:t>
            </a:r>
            <a:r>
              <a:rPr sz="2800" dirty="0" err="1"/>
              <a:t>prédictive</a:t>
            </a:r>
            <a:endParaRPr sz="2800" dirty="0"/>
          </a:p>
          <a:p>
            <a:pPr>
              <a:spcBef>
                <a:spcPts val="1800"/>
              </a:spcBef>
            </a:pPr>
            <a:r>
              <a:rPr sz="2800" b="1" dirty="0" err="1"/>
              <a:t>Médias</a:t>
            </a:r>
            <a:r>
              <a:rPr sz="2800" dirty="0"/>
              <a:t> : production et </a:t>
            </a:r>
            <a:r>
              <a:rPr sz="2800" dirty="0" err="1"/>
              <a:t>personnalisation</a:t>
            </a:r>
            <a:r>
              <a:rPr sz="2800" dirty="0"/>
              <a:t> de </a:t>
            </a:r>
            <a:r>
              <a:rPr sz="2800" dirty="0" err="1"/>
              <a:t>contenus</a:t>
            </a:r>
            <a:endParaRPr sz="2800" dirty="0"/>
          </a:p>
          <a:p>
            <a:pPr>
              <a:spcBef>
                <a:spcPts val="1800"/>
              </a:spcBef>
            </a:pPr>
            <a:r>
              <a:rPr sz="2800" b="1" dirty="0" err="1"/>
              <a:t>Éducation</a:t>
            </a:r>
            <a:r>
              <a:rPr sz="2800" dirty="0"/>
              <a:t> : </a:t>
            </a:r>
            <a:r>
              <a:rPr sz="2800" dirty="0" err="1"/>
              <a:t>apprentissage</a:t>
            </a:r>
            <a:r>
              <a:rPr sz="2800" dirty="0"/>
              <a:t> </a:t>
            </a:r>
            <a:r>
              <a:rPr sz="2800" dirty="0" err="1"/>
              <a:t>adaptatif</a:t>
            </a:r>
            <a:r>
              <a:rPr sz="2800" dirty="0"/>
              <a:t>, </a:t>
            </a:r>
            <a:r>
              <a:rPr sz="2800" dirty="0" err="1"/>
              <a:t>suivi</a:t>
            </a:r>
            <a:r>
              <a:rPr sz="2800" dirty="0"/>
              <a:t> </a:t>
            </a:r>
            <a:r>
              <a:rPr sz="2800" dirty="0" err="1"/>
              <a:t>personnalisé</a:t>
            </a:r>
            <a:endParaRPr sz="2800" dirty="0"/>
          </a:p>
          <a:p>
            <a:pPr>
              <a:spcBef>
                <a:spcPts val="1800"/>
              </a:spcBef>
            </a:pPr>
            <a:r>
              <a:rPr sz="2800" b="1" dirty="0"/>
              <a:t>Informatique</a:t>
            </a:r>
            <a:r>
              <a:rPr sz="2800" dirty="0"/>
              <a:t> : </a:t>
            </a:r>
            <a:r>
              <a:rPr sz="2800" dirty="0" err="1"/>
              <a:t>génération</a:t>
            </a:r>
            <a:r>
              <a:rPr sz="2800" dirty="0"/>
              <a:t> de code, tests </a:t>
            </a:r>
            <a:r>
              <a:rPr sz="2800" dirty="0" err="1"/>
              <a:t>logiciels</a:t>
            </a:r>
            <a:endParaRPr sz="2800" dirty="0"/>
          </a:p>
          <a:p>
            <a:pPr lvl="4">
              <a:spcBef>
                <a:spcPts val="1800"/>
              </a:spcBef>
            </a:pPr>
            <a:r>
              <a:rPr sz="2800" b="1" dirty="0"/>
              <a:t>Services clients et </a:t>
            </a:r>
            <a:r>
              <a:rPr sz="2800" b="1" dirty="0" err="1"/>
              <a:t>fonctions</a:t>
            </a:r>
            <a:r>
              <a:rPr sz="2800" b="1" dirty="0"/>
              <a:t> de direction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338284A-E055-6C23-23A8-C0342CC78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603545" y="0"/>
            <a:ext cx="2548349" cy="1526776"/>
          </a:xfrm>
          <a:prstGeom prst="rect">
            <a:avLst/>
          </a:prstGeom>
        </p:spPr>
      </p:pic>
      <p:pic>
        <p:nvPicPr>
          <p:cNvPr id="5122" name="Picture 2" descr="Médecine : comment l'IA transforme les soins de santé | Big média |  S'inspirer, S'informer, S'engager">
            <a:extLst>
              <a:ext uri="{FF2B5EF4-FFF2-40B4-BE49-F238E27FC236}">
                <a16:creationId xmlns:a16="http://schemas.microsoft.com/office/drawing/2014/main" id="{5C35337D-1790-0FA1-467E-C27ABCEE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" y="5453575"/>
            <a:ext cx="2445352" cy="14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'intelligence artificielle au service de la production industrielle |  Éléments Industriels">
            <a:extLst>
              <a:ext uri="{FF2B5EF4-FFF2-40B4-BE49-F238E27FC236}">
                <a16:creationId xmlns:a16="http://schemas.microsoft.com/office/drawing/2014/main" id="{9F3063D7-0458-197A-CC19-E1C74CEA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" y="40291"/>
            <a:ext cx="2794030" cy="12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'intelligence artificielle dans l'éducation des enfants : opportunités et  limites">
            <a:extLst>
              <a:ext uri="{FF2B5EF4-FFF2-40B4-BE49-F238E27FC236}">
                <a16:creationId xmlns:a16="http://schemas.microsoft.com/office/drawing/2014/main" id="{75FC9E35-B450-F6C8-9C17-75975CC8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44" y="5520545"/>
            <a:ext cx="2802556" cy="130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48" y="289089"/>
            <a:ext cx="9404723" cy="779316"/>
          </a:xfrm>
        </p:spPr>
        <p:txBody>
          <a:bodyPr/>
          <a:lstStyle/>
          <a:p>
            <a:pPr algn="ctr"/>
            <a:r>
              <a:rPr b="1" dirty="0"/>
              <a:t>Premiers constats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46" y="1262167"/>
            <a:ext cx="10526598" cy="419548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sz="2800" dirty="0">
                <a:solidFill>
                  <a:srgbClr val="FFFF00"/>
                </a:solidFill>
              </a:rPr>
              <a:t>Concentration dans les </a:t>
            </a:r>
            <a:r>
              <a:rPr sz="2800" dirty="0" err="1">
                <a:solidFill>
                  <a:srgbClr val="FFFF00"/>
                </a:solidFill>
              </a:rPr>
              <a:t>grandes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dirty="0" err="1">
                <a:solidFill>
                  <a:srgbClr val="FFFF00"/>
                </a:solidFill>
              </a:rPr>
              <a:t>entreprises</a:t>
            </a:r>
            <a:endParaRPr sz="2800" dirty="0">
              <a:solidFill>
                <a:srgbClr val="FFFF00"/>
              </a:solidFill>
            </a:endParaRPr>
          </a:p>
          <a:p>
            <a:pPr>
              <a:spcBef>
                <a:spcPts val="2400"/>
              </a:spcBef>
            </a:pPr>
            <a:r>
              <a:rPr sz="2800" dirty="0" err="1">
                <a:solidFill>
                  <a:srgbClr val="FFFF00"/>
                </a:solidFill>
              </a:rPr>
              <a:t>Coûts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dirty="0" err="1">
                <a:solidFill>
                  <a:srgbClr val="FFFF00"/>
                </a:solidFill>
              </a:rPr>
              <a:t>élevés</a:t>
            </a:r>
            <a:r>
              <a:rPr sz="2800" dirty="0">
                <a:solidFill>
                  <a:srgbClr val="FFFF00"/>
                </a:solidFill>
              </a:rPr>
              <a:t> et ROI variable</a:t>
            </a:r>
            <a:r>
              <a:rPr lang="fr-FR" sz="2800" dirty="0">
                <a:solidFill>
                  <a:srgbClr val="FFFF00"/>
                </a:solidFill>
              </a:rPr>
              <a:t> </a:t>
            </a:r>
            <a:r>
              <a:rPr lang="fr-FR" sz="2400" dirty="0"/>
              <a:t>(retour sur investissement)</a:t>
            </a:r>
            <a:endParaRPr sz="2400" dirty="0"/>
          </a:p>
          <a:p>
            <a:pPr>
              <a:spcBef>
                <a:spcPts val="2400"/>
              </a:spcBef>
            </a:pPr>
            <a:r>
              <a:rPr sz="2800" dirty="0">
                <a:solidFill>
                  <a:srgbClr val="FFFF00"/>
                </a:solidFill>
              </a:rPr>
              <a:t>Importance </a:t>
            </a:r>
            <a:r>
              <a:rPr sz="2800" dirty="0" err="1">
                <a:solidFill>
                  <a:srgbClr val="FFFF00"/>
                </a:solidFill>
              </a:rPr>
              <a:t>cruciale</a:t>
            </a:r>
            <a:r>
              <a:rPr sz="2800" dirty="0">
                <a:solidFill>
                  <a:srgbClr val="FFFF00"/>
                </a:solidFill>
              </a:rPr>
              <a:t> des données </a:t>
            </a:r>
            <a:r>
              <a:rPr sz="2800" dirty="0"/>
              <a:t>(« </a:t>
            </a:r>
            <a:r>
              <a:rPr sz="2800" dirty="0" err="1"/>
              <a:t>une</a:t>
            </a:r>
            <a:r>
              <a:rPr sz="2800" dirty="0"/>
              <a:t> IA </a:t>
            </a:r>
            <a:r>
              <a:rPr sz="2800" dirty="0" err="1"/>
              <a:t>est</a:t>
            </a:r>
            <a:r>
              <a:rPr sz="2800" dirty="0"/>
              <a:t> un </a:t>
            </a:r>
            <a:r>
              <a:rPr sz="2800" dirty="0" err="1"/>
              <a:t>moteur</a:t>
            </a:r>
            <a:r>
              <a:rPr sz="2800" dirty="0"/>
              <a:t> sans carburant »)</a:t>
            </a:r>
          </a:p>
          <a:p>
            <a:pPr>
              <a:spcBef>
                <a:spcPts val="2400"/>
              </a:spcBef>
            </a:pPr>
            <a:r>
              <a:rPr sz="2800" dirty="0" err="1">
                <a:solidFill>
                  <a:srgbClr val="FFFF00"/>
                </a:solidFill>
              </a:rPr>
              <a:t>Risques</a:t>
            </a:r>
            <a:r>
              <a:rPr sz="2800" dirty="0"/>
              <a:t> : </a:t>
            </a:r>
            <a:r>
              <a:rPr sz="2800" dirty="0" err="1"/>
              <a:t>biais</a:t>
            </a:r>
            <a:r>
              <a:rPr sz="2800" dirty="0"/>
              <a:t>, </a:t>
            </a:r>
            <a:r>
              <a:rPr sz="2800" dirty="0" err="1"/>
              <a:t>confidentialité</a:t>
            </a:r>
            <a:r>
              <a:rPr sz="2800" dirty="0"/>
              <a:t>, </a:t>
            </a:r>
            <a:r>
              <a:rPr sz="2800" dirty="0" err="1"/>
              <a:t>réglementation</a:t>
            </a:r>
            <a:r>
              <a:rPr sz="2800" dirty="0"/>
              <a:t> (AI Act)</a:t>
            </a:r>
          </a:p>
          <a:p>
            <a:pPr>
              <a:spcBef>
                <a:spcPts val="2400"/>
              </a:spcBef>
            </a:pPr>
            <a:r>
              <a:rPr sz="2800" dirty="0">
                <a:solidFill>
                  <a:srgbClr val="FFFF00"/>
                </a:solidFill>
              </a:rPr>
              <a:t>Formation</a:t>
            </a:r>
            <a:r>
              <a:rPr sz="2800" dirty="0"/>
              <a:t> : 86 % des </a:t>
            </a:r>
            <a:r>
              <a:rPr sz="2800" dirty="0" err="1"/>
              <a:t>salariés</a:t>
            </a:r>
            <a:r>
              <a:rPr sz="2800" dirty="0"/>
              <a:t> </a:t>
            </a:r>
            <a:r>
              <a:rPr sz="2800" dirty="0" err="1"/>
              <a:t>en</a:t>
            </a:r>
            <a:r>
              <a:rPr sz="2800" dirty="0"/>
              <a:t> </a:t>
            </a:r>
            <a:r>
              <a:rPr sz="2800" dirty="0" err="1"/>
              <a:t>expriment</a:t>
            </a:r>
            <a:r>
              <a:rPr sz="2800" dirty="0"/>
              <a:t> le </a:t>
            </a:r>
            <a:r>
              <a:rPr sz="2800" dirty="0" err="1"/>
              <a:t>besoin</a:t>
            </a:r>
            <a:r>
              <a:rPr sz="2800" dirty="0"/>
              <a:t>, </a:t>
            </a:r>
            <a:r>
              <a:rPr sz="2800" dirty="0" err="1"/>
              <a:t>mais</a:t>
            </a:r>
            <a:r>
              <a:rPr sz="2800" dirty="0"/>
              <a:t> </a:t>
            </a:r>
            <a:r>
              <a:rPr sz="2800" dirty="0" err="1"/>
              <a:t>seulement</a:t>
            </a:r>
            <a:r>
              <a:rPr sz="2800" dirty="0"/>
              <a:t> 14 % </a:t>
            </a:r>
            <a:r>
              <a:rPr sz="2800" dirty="0" err="1"/>
              <a:t>formés</a:t>
            </a:r>
            <a:endParaRPr sz="2800" dirty="0"/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6B75E026-4C62-4060-3AA3-F164EEE2B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24353" y="0"/>
            <a:ext cx="2827541" cy="1694046"/>
          </a:xfrm>
          <a:prstGeom prst="rect">
            <a:avLst/>
          </a:prstGeom>
        </p:spPr>
      </p:pic>
      <p:pic>
        <p:nvPicPr>
          <p:cNvPr id="4098" name="Picture 2" descr="Hallucinations: Why AI Makes Stuff Up, and What's Being Done About It - CNET">
            <a:extLst>
              <a:ext uri="{FF2B5EF4-FFF2-40B4-BE49-F238E27FC236}">
                <a16:creationId xmlns:a16="http://schemas.microsoft.com/office/drawing/2014/main" id="{D8A3FFED-4F20-D4CE-C785-ACC2D760B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34" y="5365177"/>
            <a:ext cx="2550941" cy="142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Des </a:t>
            </a:r>
            <a:r>
              <a:rPr b="1" dirty="0" err="1"/>
              <a:t>modèles</a:t>
            </a:r>
            <a:r>
              <a:rPr b="1" dirty="0"/>
              <a:t> encore </a:t>
            </a:r>
            <a:r>
              <a:rPr b="1" dirty="0" err="1"/>
              <a:t>incertains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2052918"/>
            <a:ext cx="9903655" cy="4195481"/>
          </a:xfrm>
        </p:spPr>
        <p:txBody>
          <a:bodyPr>
            <a:normAutofit/>
          </a:bodyPr>
          <a:lstStyle/>
          <a:p>
            <a:pPr algn="ctr">
              <a:spcBef>
                <a:spcPts val="3000"/>
              </a:spcBef>
            </a:pPr>
            <a:r>
              <a:rPr lang="fr-FR" sz="2800" dirty="0"/>
              <a:t>Des i</a:t>
            </a:r>
            <a:r>
              <a:rPr sz="2800" dirty="0" err="1"/>
              <a:t>nvestissements</a:t>
            </a:r>
            <a:r>
              <a:rPr sz="2800" dirty="0"/>
              <a:t> massifs </a:t>
            </a:r>
            <a:r>
              <a:rPr sz="2800" dirty="0" err="1"/>
              <a:t>mais</a:t>
            </a:r>
            <a:r>
              <a:rPr sz="2800" dirty="0"/>
              <a:t> </a:t>
            </a:r>
            <a:r>
              <a:rPr lang="fr-FR" sz="2800" dirty="0"/>
              <a:t>des </a:t>
            </a:r>
            <a:r>
              <a:rPr sz="2800" dirty="0" err="1"/>
              <a:t>résultats</a:t>
            </a:r>
            <a:r>
              <a:rPr sz="2800" dirty="0"/>
              <a:t> encore </a:t>
            </a:r>
            <a:r>
              <a:rPr sz="2800" dirty="0" err="1"/>
              <a:t>incertains</a:t>
            </a:r>
            <a:r>
              <a:rPr lang="fr-FR" sz="2800" dirty="0"/>
              <a:t> pour les créateurs des  IA</a:t>
            </a:r>
            <a:endParaRPr sz="2800" dirty="0"/>
          </a:p>
          <a:p>
            <a:pPr algn="ctr">
              <a:spcBef>
                <a:spcPts val="3000"/>
              </a:spcBef>
            </a:pPr>
            <a:r>
              <a:rPr sz="2800" dirty="0"/>
              <a:t>Yann LeCun : « Les succès </a:t>
            </a:r>
            <a:r>
              <a:rPr sz="2800" dirty="0" err="1"/>
              <a:t>arriveront-ils</a:t>
            </a:r>
            <a:r>
              <a:rPr sz="2800" dirty="0"/>
              <a:t> </a:t>
            </a:r>
            <a:r>
              <a:rPr sz="2800" dirty="0" err="1"/>
              <a:t>assez</a:t>
            </a:r>
            <a:r>
              <a:rPr sz="2800" dirty="0"/>
              <a:t> </a:t>
            </a:r>
            <a:r>
              <a:rPr sz="2800" dirty="0" err="1"/>
              <a:t>vite</a:t>
            </a:r>
            <a:r>
              <a:rPr sz="2800" dirty="0"/>
              <a:t> ? »</a:t>
            </a:r>
          </a:p>
          <a:p>
            <a:pPr algn="ctr">
              <a:spcBef>
                <a:spcPts val="3000"/>
              </a:spcBef>
            </a:pPr>
            <a:r>
              <a:rPr sz="2800" dirty="0" err="1"/>
              <a:t>Modèles</a:t>
            </a:r>
            <a:r>
              <a:rPr sz="2800" dirty="0"/>
              <a:t> open source : </a:t>
            </a:r>
            <a:r>
              <a:rPr lang="fr-FR" sz="2800" dirty="0"/>
              <a:t>les </a:t>
            </a:r>
            <a:r>
              <a:rPr sz="2800" dirty="0"/>
              <a:t>levées de fonds </a:t>
            </a:r>
            <a:r>
              <a:rPr lang="fr-FR" sz="2800" dirty="0"/>
              <a:t>sont &gt; aux </a:t>
            </a:r>
            <a:r>
              <a:rPr sz="2800" dirty="0"/>
              <a:t> </a:t>
            </a:r>
            <a:r>
              <a:rPr sz="2800" dirty="0" err="1"/>
              <a:t>revenus</a:t>
            </a:r>
            <a:r>
              <a:rPr sz="2800" dirty="0"/>
              <a:t> </a:t>
            </a:r>
            <a:r>
              <a:rPr sz="2800" dirty="0" err="1"/>
              <a:t>réels</a:t>
            </a:r>
            <a:endParaRPr sz="2800" dirty="0"/>
          </a:p>
          <a:p>
            <a:pPr algn="ctr">
              <a:spcBef>
                <a:spcPts val="3000"/>
              </a:spcBef>
            </a:pPr>
            <a:r>
              <a:rPr sz="2800" dirty="0"/>
              <a:t>Incertitude sur la « poule aux </a:t>
            </a:r>
            <a:r>
              <a:rPr sz="2800" dirty="0" err="1"/>
              <a:t>œufs</a:t>
            </a:r>
            <a:r>
              <a:rPr sz="2800" dirty="0"/>
              <a:t> d’or »</a:t>
            </a:r>
            <a:r>
              <a:rPr lang="fr-FR" sz="2800" dirty="0"/>
              <a:t> 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CD4B902-1B4C-9FEC-8118-C9E13AA92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24353" y="0"/>
            <a:ext cx="2827541" cy="1694046"/>
          </a:xfrm>
          <a:prstGeom prst="rect">
            <a:avLst/>
          </a:prstGeom>
        </p:spPr>
      </p:pic>
      <p:pic>
        <p:nvPicPr>
          <p:cNvPr id="5" name="Image 4" descr="Une image contenant Visage humain, personne, sourire, Menton&#10;&#10;Description générée automatiquement">
            <a:extLst>
              <a:ext uri="{FF2B5EF4-FFF2-40B4-BE49-F238E27FC236}">
                <a16:creationId xmlns:a16="http://schemas.microsoft.com/office/drawing/2014/main" id="{8914E255-5537-E83A-7B6C-CD1F6BD8E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180" y="2712719"/>
            <a:ext cx="1388376" cy="155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2718"/>
            <a:ext cx="10050834" cy="1400530"/>
          </a:xfrm>
        </p:spPr>
        <p:txBody>
          <a:bodyPr/>
          <a:lstStyle/>
          <a:p>
            <a:pPr algn="ctr"/>
            <a:r>
              <a:rPr b="1" dirty="0"/>
              <a:t>Perspectives</a:t>
            </a:r>
            <a:r>
              <a:rPr lang="fr-FR" b="1" dirty="0"/>
              <a:t> de rentabilité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715" y="1675057"/>
            <a:ext cx="11092765" cy="419548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2800" dirty="0"/>
              <a:t>Elle n’est pas forcément</a:t>
            </a:r>
            <a:r>
              <a:rPr sz="2800" dirty="0"/>
              <a:t> </a:t>
            </a:r>
            <a:r>
              <a:rPr lang="fr-FR" sz="2800" dirty="0"/>
              <a:t>pour </a:t>
            </a:r>
            <a:r>
              <a:rPr sz="2800" dirty="0"/>
              <a:t>les </a:t>
            </a:r>
            <a:r>
              <a:rPr sz="2800" dirty="0" err="1"/>
              <a:t>concepteurs</a:t>
            </a:r>
            <a:r>
              <a:rPr sz="2800" dirty="0"/>
              <a:t> de </a:t>
            </a:r>
            <a:r>
              <a:rPr sz="2800" dirty="0" err="1"/>
              <a:t>modèles</a:t>
            </a:r>
            <a:r>
              <a:rPr lang="fr-FR" sz="2800" dirty="0"/>
              <a:t> </a:t>
            </a:r>
            <a:r>
              <a:rPr lang="fr-FR" sz="2400" dirty="0">
                <a:solidFill>
                  <a:srgbClr val="92D050"/>
                </a:solidFill>
              </a:rPr>
              <a:t>(ChatGPT, Google, Anthropic, </a:t>
            </a:r>
            <a:r>
              <a:rPr lang="fr-FR" sz="2400" dirty="0" err="1">
                <a:solidFill>
                  <a:srgbClr val="92D050"/>
                </a:solidFill>
              </a:rPr>
              <a:t>Perpexity</a:t>
            </a:r>
            <a:r>
              <a:rPr lang="fr-FR" sz="2400" dirty="0">
                <a:solidFill>
                  <a:srgbClr val="92D050"/>
                </a:solidFill>
              </a:rPr>
              <a:t>, Meta…)</a:t>
            </a:r>
            <a:endParaRPr sz="2800" dirty="0">
              <a:solidFill>
                <a:srgbClr val="92D050"/>
              </a:solidFill>
            </a:endParaRPr>
          </a:p>
          <a:p>
            <a:pPr>
              <a:spcBef>
                <a:spcPts val="1200"/>
              </a:spcBef>
            </a:pPr>
            <a:r>
              <a:rPr sz="2800" dirty="0"/>
              <a:t>Mais </a:t>
            </a:r>
            <a:r>
              <a:rPr lang="fr-FR" sz="2800" dirty="0"/>
              <a:t>pour</a:t>
            </a:r>
            <a:r>
              <a:rPr sz="2800" dirty="0"/>
              <a:t> les </a:t>
            </a:r>
            <a:r>
              <a:rPr sz="2800" dirty="0" err="1"/>
              <a:t>entreprises</a:t>
            </a:r>
            <a:r>
              <a:rPr sz="2800" dirty="0"/>
              <a:t> qui </a:t>
            </a:r>
            <a:r>
              <a:rPr sz="2800" dirty="0" err="1"/>
              <a:t>déploient</a:t>
            </a:r>
            <a:r>
              <a:rPr sz="2800" dirty="0"/>
              <a:t> et </a:t>
            </a:r>
            <a:r>
              <a:rPr sz="2800" dirty="0" err="1"/>
              <a:t>exploitent</a:t>
            </a:r>
            <a:r>
              <a:rPr sz="2800" dirty="0"/>
              <a:t> </a:t>
            </a:r>
            <a:r>
              <a:rPr sz="2800" dirty="0" err="1"/>
              <a:t>l’IA</a:t>
            </a:r>
            <a:r>
              <a:rPr lang="fr-FR" sz="2800" dirty="0"/>
              <a:t> dans les entreprises</a:t>
            </a:r>
            <a:endParaRPr sz="2800" dirty="0"/>
          </a:p>
          <a:p>
            <a:pPr>
              <a:spcBef>
                <a:spcPts val="1200"/>
              </a:spcBef>
            </a:pPr>
            <a:r>
              <a:rPr lang="fr-FR" sz="2800" dirty="0"/>
              <a:t>Les IA représentent des o</a:t>
            </a:r>
            <a:r>
              <a:rPr sz="2800" dirty="0" err="1"/>
              <a:t>pportunités</a:t>
            </a:r>
            <a:r>
              <a:rPr sz="2800" dirty="0"/>
              <a:t> </a:t>
            </a:r>
            <a:r>
              <a:rPr sz="2800" dirty="0" err="1"/>
              <a:t>stratégiques</a:t>
            </a:r>
            <a:r>
              <a:rPr sz="2800" dirty="0"/>
              <a:t> </a:t>
            </a:r>
            <a:r>
              <a:rPr lang="fr-FR" sz="2800" dirty="0"/>
              <a:t>et des</a:t>
            </a:r>
            <a:r>
              <a:rPr sz="2800" dirty="0"/>
              <a:t> </a:t>
            </a:r>
            <a:r>
              <a:rPr sz="2800" dirty="0" err="1"/>
              <a:t>risques</a:t>
            </a:r>
            <a:r>
              <a:rPr sz="2800" dirty="0"/>
              <a:t> </a:t>
            </a:r>
            <a:r>
              <a:rPr sz="2800" dirty="0" err="1"/>
              <a:t>économiques</a:t>
            </a:r>
            <a:endParaRPr sz="2800" dirty="0"/>
          </a:p>
          <a:p>
            <a:pPr>
              <a:spcBef>
                <a:spcPts val="1200"/>
              </a:spcBef>
            </a:pPr>
            <a:r>
              <a:rPr sz="2800" dirty="0"/>
              <a:t>La </a:t>
            </a:r>
            <a:r>
              <a:rPr sz="2800" dirty="0" err="1"/>
              <a:t>révolution</a:t>
            </a:r>
            <a:r>
              <a:rPr sz="2800" dirty="0"/>
              <a:t> IA : </a:t>
            </a:r>
            <a:r>
              <a:rPr sz="2800" dirty="0" err="1"/>
              <a:t>incontournable</a:t>
            </a:r>
            <a:r>
              <a:rPr sz="2800" dirty="0"/>
              <a:t> </a:t>
            </a:r>
            <a:r>
              <a:rPr sz="2800" dirty="0" err="1"/>
              <a:t>mais</a:t>
            </a:r>
            <a:r>
              <a:rPr sz="2800" dirty="0"/>
              <a:t> à </a:t>
            </a:r>
            <a:r>
              <a:rPr sz="2800" dirty="0" err="1"/>
              <a:t>apprivoiser</a:t>
            </a:r>
            <a:endParaRPr sz="2800" dirty="0"/>
          </a:p>
        </p:txBody>
      </p:sp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3ABF501-D76B-08F1-C063-C66AC09A8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716086" y="0"/>
            <a:ext cx="2435808" cy="1459350"/>
          </a:xfrm>
          <a:prstGeom prst="rect">
            <a:avLst/>
          </a:prstGeom>
        </p:spPr>
      </p:pic>
      <p:pic>
        <p:nvPicPr>
          <p:cNvPr id="8" name="Image 7" descr="Une image contenant ongle, bois, personne, art&#10;&#10;Le contenu généré par l’IA peut être incorrect.">
            <a:extLst>
              <a:ext uri="{FF2B5EF4-FFF2-40B4-BE49-F238E27FC236}">
                <a16:creationId xmlns:a16="http://schemas.microsoft.com/office/drawing/2014/main" id="{F6176E08-EE55-7408-0370-A32585F6E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/>
          <a:stretch>
            <a:fillRect/>
          </a:stretch>
        </p:blipFill>
        <p:spPr>
          <a:xfrm>
            <a:off x="3160034" y="5253280"/>
            <a:ext cx="3365298" cy="1400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240</TotalTime>
  <Words>299</Words>
  <Application>Microsoft Office PowerPoint</Application>
  <PresentationFormat>Grand écran</PresentationFormat>
  <Paragraphs>33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1. État des lieux</vt:lpstr>
      <vt:lpstr>Un raz de marée</vt:lpstr>
      <vt:lpstr>Un impact général</vt:lpstr>
      <vt:lpstr>Premiers constats</vt:lpstr>
      <vt:lpstr>Des modèles encore incertains</vt:lpstr>
      <vt:lpstr>Perspectives de rentabilité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41</cp:revision>
  <dcterms:created xsi:type="dcterms:W3CDTF">2014-01-14T07:42:30Z</dcterms:created>
  <dcterms:modified xsi:type="dcterms:W3CDTF">2025-10-01T21:08:54Z</dcterms:modified>
</cp:coreProperties>
</file>