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F540C-6BD2-1546-8C91-02386EF02D90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7533-0068-2F4B-B511-5F7CFD969B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4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4EDFF6C-C620-F96D-672B-88727EC99A77}"/>
              </a:ext>
            </a:extLst>
          </p:cNvPr>
          <p:cNvSpPr txBox="1"/>
          <p:nvPr/>
        </p:nvSpPr>
        <p:spPr>
          <a:xfrm>
            <a:off x="274320" y="1694046"/>
            <a:ext cx="11512061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600" b="1" dirty="0">
                <a:latin typeface="Aptos" panose="020B0004020202020204" pitchFamily="34" charset="0"/>
              </a:rPr>
              <a:t>L’intelligence artificielle (IA) devient </a:t>
            </a:r>
          </a:p>
          <a:p>
            <a:pPr algn="ctr">
              <a:spcAft>
                <a:spcPts val="2400"/>
              </a:spcAft>
            </a:pPr>
            <a:r>
              <a:rPr lang="fr-FR" sz="2600" b="1" dirty="0">
                <a:latin typeface="Aptos" panose="020B0004020202020204" pitchFamily="34" charset="0"/>
              </a:rPr>
              <a:t>un moteur majeur de transformation de la société et des entreprises. </a:t>
            </a: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fr-FR" sz="2600" dirty="0">
                <a:latin typeface="Aptos" panose="020B0004020202020204" pitchFamily="34" charset="0"/>
              </a:rPr>
              <a:t>Elle promet </a:t>
            </a:r>
            <a:r>
              <a:rPr lang="fr-FR" sz="2600" dirty="0">
                <a:solidFill>
                  <a:srgbClr val="92D050"/>
                </a:solidFill>
                <a:latin typeface="Aptos" panose="020B0004020202020204" pitchFamily="34" charset="0"/>
              </a:rPr>
              <a:t>gain de productivité, amélioration des services, automatisation des tâches et assistance à la décision</a:t>
            </a:r>
            <a:r>
              <a:rPr lang="fr-FR" sz="2600" dirty="0">
                <a:latin typeface="Aptos" panose="020B0004020202020204" pitchFamily="34" charset="0"/>
              </a:rPr>
              <a:t>. </a:t>
            </a: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fr-FR" sz="2600" dirty="0">
                <a:latin typeface="Aptos" panose="020B0004020202020204" pitchFamily="34" charset="0"/>
              </a:rPr>
              <a:t>Dans la vie sociale, elle offre des </a:t>
            </a:r>
            <a:r>
              <a:rPr lang="fr-FR" sz="2600" dirty="0">
                <a:solidFill>
                  <a:srgbClr val="92D050"/>
                </a:solidFill>
                <a:latin typeface="Aptos" panose="020B0004020202020204" pitchFamily="34" charset="0"/>
              </a:rPr>
              <a:t>avancées en santé, éducation, mobilité ou accès à l’information. </a:t>
            </a:r>
          </a:p>
          <a:p>
            <a:pPr marL="342900" indent="-342900"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fr-FR" sz="2600" dirty="0">
                <a:latin typeface="Aptos" panose="020B0004020202020204" pitchFamily="34" charset="0"/>
              </a:rPr>
              <a:t>Dans les entreprises, elle devient un </a:t>
            </a:r>
            <a:r>
              <a:rPr lang="fr-FR" sz="2600" dirty="0">
                <a:solidFill>
                  <a:srgbClr val="92D050"/>
                </a:solidFill>
                <a:latin typeface="Aptos" panose="020B0004020202020204" pitchFamily="34" charset="0"/>
              </a:rPr>
              <a:t>levier d’innovation, de compétitivité et de relation client.</a:t>
            </a:r>
          </a:p>
          <a:p>
            <a:pPr algn="ctr">
              <a:spcBef>
                <a:spcPts val="1800"/>
              </a:spcBef>
            </a:pPr>
            <a:r>
              <a:rPr lang="fr-FR" sz="2600" b="1" dirty="0">
                <a:latin typeface="Aptos" panose="020B0004020202020204" pitchFamily="34" charset="0"/>
              </a:rPr>
              <a:t>Mais cette révolution suscite aussi des inquiétudes. </a:t>
            </a:r>
            <a:endParaRPr lang="fr-FR" sz="26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A253ADD-F69F-900F-F3D5-1FA2DEF358DE}"/>
              </a:ext>
            </a:extLst>
          </p:cNvPr>
          <p:cNvSpPr txBox="1">
            <a:spLocks/>
          </p:cNvSpPr>
          <p:nvPr/>
        </p:nvSpPr>
        <p:spPr>
          <a:xfrm>
            <a:off x="475957" y="351760"/>
            <a:ext cx="8625841" cy="558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b="1" dirty="0">
                <a:solidFill>
                  <a:srgbClr val="FFFF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Problématique</a:t>
            </a:r>
          </a:p>
        </p:txBody>
      </p:sp>
      <p:pic>
        <p:nvPicPr>
          <p:cNvPr id="2" name="Image 1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108F1DD-95A6-DD80-BAE3-E61F147DB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24353" y="0"/>
            <a:ext cx="2827541" cy="16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D168D-6400-3169-0628-67F1E50A7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584A11B-9B7F-647A-8FAA-A22B8EA1986C}"/>
              </a:ext>
            </a:extLst>
          </p:cNvPr>
          <p:cNvSpPr txBox="1"/>
          <p:nvPr/>
        </p:nvSpPr>
        <p:spPr>
          <a:xfrm>
            <a:off x="110691" y="1065660"/>
            <a:ext cx="43253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200" dirty="0">
                <a:latin typeface="Aptos" panose="020B0004020202020204" pitchFamily="34" charset="0"/>
              </a:rPr>
              <a:t>Sur le plan sociétal, </a:t>
            </a:r>
          </a:p>
          <a:p>
            <a:pPr marL="177800" indent="-177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latin typeface="Aptos" panose="020B0004020202020204" pitchFamily="34" charset="0"/>
              </a:rPr>
              <a:t>l’IA soulève des questions éthiques (protection des données, biais, libertés individuelles) </a:t>
            </a:r>
          </a:p>
          <a:p>
            <a:pPr marL="177800" indent="-1778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fr-FR" sz="2200" dirty="0">
                <a:latin typeface="Aptos" panose="020B0004020202020204" pitchFamily="34" charset="0"/>
              </a:rPr>
              <a:t>Elle peut accentuer les fractures numériques ou menacer certains emplois. </a:t>
            </a:r>
            <a:endParaRPr lang="fr-FR" sz="22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33552B0-1AEE-7ACB-5BEB-9086CC4C195A}"/>
              </a:ext>
            </a:extLst>
          </p:cNvPr>
          <p:cNvSpPr txBox="1">
            <a:spLocks/>
          </p:cNvSpPr>
          <p:nvPr/>
        </p:nvSpPr>
        <p:spPr>
          <a:xfrm>
            <a:off x="110691" y="89162"/>
            <a:ext cx="7570888" cy="5580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>
                <a:solidFill>
                  <a:srgbClr val="FFFF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Problématique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E0C0A28-6ED8-C80F-5B65-B2AF8BC8F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06731"/>
              </p:ext>
            </p:extLst>
          </p:nvPr>
        </p:nvGraphicFramePr>
        <p:xfrm>
          <a:off x="4572000" y="523959"/>
          <a:ext cx="7381469" cy="46634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465620">
                  <a:extLst>
                    <a:ext uri="{9D8B030D-6E8A-4147-A177-3AD203B41FA5}">
                      <a16:colId xmlns:a16="http://schemas.microsoft.com/office/drawing/2014/main" val="917893962"/>
                    </a:ext>
                  </a:extLst>
                </a:gridCol>
                <a:gridCol w="3915849">
                  <a:extLst>
                    <a:ext uri="{9D8B030D-6E8A-4147-A177-3AD203B41FA5}">
                      <a16:colId xmlns:a16="http://schemas.microsoft.com/office/drawing/2014/main" val="465715432"/>
                    </a:ext>
                  </a:extLst>
                </a:gridCol>
              </a:tblGrid>
              <a:tr h="267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>
                          <a:effectLst/>
                          <a:latin typeface="Aptos" panose="020B0004020202020204" pitchFamily="34" charset="0"/>
                        </a:rPr>
                        <a:t>AVANTAGES</a:t>
                      </a:r>
                      <a:endParaRPr lang="fr-FR" sz="18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>
                          <a:effectLst/>
                          <a:latin typeface="Aptos" panose="020B0004020202020204" pitchFamily="34" charset="0"/>
                        </a:rPr>
                        <a:t>INCONVÉNIENTS</a:t>
                      </a:r>
                      <a:endParaRPr lang="fr-FR" sz="18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183506"/>
                  </a:ext>
                </a:extLst>
              </a:tr>
              <a:tr h="267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>
                          <a:effectLst/>
                          <a:latin typeface="Aptos" panose="020B0004020202020204" pitchFamily="34" charset="0"/>
                        </a:rPr>
                        <a:t>Société</a:t>
                      </a:r>
                      <a:endParaRPr lang="fr-FR" sz="18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dirty="0">
                          <a:effectLst/>
                          <a:latin typeface="Aptos" panose="020B0004020202020204" pitchFamily="34" charset="0"/>
                        </a:rPr>
                        <a:t>Société</a:t>
                      </a:r>
                      <a:endParaRPr lang="fr-FR" sz="1800" b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755405"/>
                  </a:ext>
                </a:extLst>
              </a:tr>
              <a:tr h="18695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Amélioration du quotidien (santé, éducation, mobilité)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Accès élargi à l’information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Automatisation des tâches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Nouvelles opportunités</a:t>
                      </a:r>
                      <a:endParaRPr lang="fr-FR" sz="18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Biais, discriminations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Atteintes à la vie privée 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Risque de perte d’emplois               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Fracture numérique (inégalités d’accès) 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Surveillance, manipulation (fake news)            </a:t>
                      </a:r>
                      <a:endParaRPr lang="fr-FR" sz="18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130707"/>
                  </a:ext>
                </a:extLst>
              </a:tr>
              <a:tr h="267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>
                          <a:effectLst/>
                          <a:latin typeface="Aptos" panose="020B0004020202020204" pitchFamily="34" charset="0"/>
                        </a:rPr>
                        <a:t>Entreprise</a:t>
                      </a:r>
                      <a:endParaRPr lang="fr-FR" sz="18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fr-FR" sz="1800" b="1" dirty="0">
                          <a:effectLst/>
                          <a:latin typeface="Aptos" panose="020B0004020202020204" pitchFamily="34" charset="0"/>
                        </a:rPr>
                        <a:t>Entreprise</a:t>
                      </a:r>
                      <a:endParaRPr lang="fr-FR" sz="1800" b="1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1796493"/>
                  </a:ext>
                </a:extLst>
              </a:tr>
              <a:tr h="18695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Gain de productivité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Aide à la décision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Innovation et compétitivité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Amélioration relation client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Réduction des tâches répétitives</a:t>
                      </a:r>
                      <a:endParaRPr lang="fr-FR" sz="18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Coûts d’implémentation élevés  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Dépendance aux géants technologiques    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- Acceptation difficile par les salariés  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Responsabilité juridique/éthique        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Arial" panose="020B0604020202020204" pitchFamily="34" charset="0"/>
                        <a:buChar char="-"/>
                      </a:pPr>
                      <a:r>
                        <a:rPr lang="fr-FR" sz="1800" b="0" dirty="0">
                          <a:effectLst/>
                          <a:latin typeface="Aptos" panose="020B0004020202020204" pitchFamily="34" charset="0"/>
                        </a:rPr>
                        <a:t>Rentabilité parfois incertaine</a:t>
                      </a:r>
                      <a:endParaRPr lang="fr-FR" sz="18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81374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1FFC7C2C-96BB-A3DD-8463-EFAE29A908A5}"/>
              </a:ext>
            </a:extLst>
          </p:cNvPr>
          <p:cNvSpPr txBox="1"/>
          <p:nvPr/>
        </p:nvSpPr>
        <p:spPr>
          <a:xfrm>
            <a:off x="647114" y="5534377"/>
            <a:ext cx="1088839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None/>
            </a:pPr>
            <a:r>
              <a:rPr lang="fr-FR" sz="2200" b="1" dirty="0">
                <a:solidFill>
                  <a:srgbClr val="FFFF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faut donc concilier les bénéfices de l’IA avec une gouvernance responsable et une intégration respectueuse de l’humain, afin d’en faire un outil de progrès plutôt qu’une source d’inégalités.</a:t>
            </a:r>
            <a:endParaRPr lang="fr-FR" sz="2200" b="1" dirty="0">
              <a:solidFill>
                <a:srgbClr val="FFFF00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2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233</Words>
  <Application>Microsoft Office PowerPoint</Application>
  <PresentationFormat>Grand écran</PresentationFormat>
  <Paragraphs>37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Century Gothic</vt:lpstr>
      <vt:lpstr>Symbol</vt:lpstr>
      <vt:lpstr>Wingdings 3</vt:lpstr>
      <vt:lpstr>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41</cp:revision>
  <dcterms:created xsi:type="dcterms:W3CDTF">2014-01-14T07:42:30Z</dcterms:created>
  <dcterms:modified xsi:type="dcterms:W3CDTF">2025-10-01T21:12:45Z</dcterms:modified>
</cp:coreProperties>
</file>