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57" r:id="rId8"/>
    <p:sldId id="258" r:id="rId9"/>
    <p:sldId id="26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423845-1B8C-4484-BB96-871A706FD63A}" type="doc">
      <dgm:prSet loTypeId="urn:microsoft.com/office/officeart/2005/8/layout/matrix1" loCatId="matrix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47E89499-72A9-462E-9E05-0BA554646B3A}">
      <dgm:prSet phldrT="[Texte]" custT="1"/>
      <dgm:spPr/>
      <dgm:t>
        <a:bodyPr/>
        <a:lstStyle/>
        <a:p>
          <a:r>
            <a:rPr lang="fr-FR" sz="3200" b="1">
              <a:solidFill>
                <a:schemeClr val="bg1"/>
              </a:solidFill>
            </a:rPr>
            <a:t>Tables</a:t>
          </a:r>
        </a:p>
      </dgm:t>
    </dgm:pt>
    <dgm:pt modelId="{0E81C4DA-4AD9-405D-8780-AF63B3136B5C}" type="parTrans" cxnId="{5E629D39-A235-47DD-ACE7-C275B2E09662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BD23A45A-3963-4921-B5C1-78AC9B0C7944}" type="sibTrans" cxnId="{5E629D39-A235-47DD-ACE7-C275B2E09662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008F142D-D028-4C06-AE45-DFBBE0362AE3}">
      <dgm:prSet phldrT="[Texte]"/>
      <dgm:spPr/>
      <dgm:t>
        <a:bodyPr/>
        <a:lstStyle/>
        <a:p>
          <a:r>
            <a:rPr lang="fr-FR" b="1">
              <a:solidFill>
                <a:srgbClr val="FF0000"/>
              </a:solidFill>
            </a:rPr>
            <a:t>Filtres, tris recherches</a:t>
          </a:r>
        </a:p>
      </dgm:t>
    </dgm:pt>
    <dgm:pt modelId="{BC4AD49D-4763-4E43-A51C-D799701FD2AF}" type="parTrans" cxnId="{2F3E7352-429E-4CB2-8B85-F29C88C875D8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AFA2010E-6ABE-46D3-B9AD-E1CF5E2C1406}" type="sibTrans" cxnId="{2F3E7352-429E-4CB2-8B85-F29C88C875D8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8839A073-1F7A-468F-8934-B1B75A98844B}">
      <dgm:prSet phldrT="[Texte]"/>
      <dgm:spPr/>
      <dgm:t>
        <a:bodyPr/>
        <a:lstStyle/>
        <a:p>
          <a:r>
            <a:rPr lang="fr-FR" b="1">
              <a:solidFill>
                <a:srgbClr val="FF0000"/>
              </a:solidFill>
            </a:rPr>
            <a:t>Requêtes</a:t>
          </a:r>
        </a:p>
      </dgm:t>
    </dgm:pt>
    <dgm:pt modelId="{E7DCBE98-6FFD-481B-BF84-EB2A3308975B}" type="parTrans" cxnId="{8E9483B1-2648-412B-9C98-D936CE886C21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2A52A8B8-5B71-47A4-833C-C2F30A8C95C0}" type="sibTrans" cxnId="{8E9483B1-2648-412B-9C98-D936CE886C21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333D52CB-2D1F-4920-92A2-CDB42F17EC7F}">
      <dgm:prSet phldrT="[Texte]"/>
      <dgm:spPr/>
      <dgm:t>
        <a:bodyPr/>
        <a:lstStyle/>
        <a:p>
          <a:r>
            <a:rPr lang="fr-FR" b="1">
              <a:solidFill>
                <a:srgbClr val="FF0000"/>
              </a:solidFill>
            </a:rPr>
            <a:t>Etats</a:t>
          </a:r>
        </a:p>
      </dgm:t>
    </dgm:pt>
    <dgm:pt modelId="{F2C91373-3EF8-40E0-8EA2-FAE76C2A3BB5}" type="parTrans" cxnId="{43AE8F65-DE84-4E75-9D3F-94D6866DD774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A7BC35BD-0603-4FFB-A1AA-14011F4468CA}" type="sibTrans" cxnId="{43AE8F65-DE84-4E75-9D3F-94D6866DD774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350F21E2-C7E4-4792-9092-C92419AAF470}">
      <dgm:prSet phldrT="[Texte]"/>
      <dgm:spPr/>
      <dgm:t>
        <a:bodyPr/>
        <a:lstStyle/>
        <a:p>
          <a:r>
            <a:rPr lang="fr-FR" b="1">
              <a:solidFill>
                <a:srgbClr val="FF0000"/>
              </a:solidFill>
            </a:rPr>
            <a:t>Fomulaires</a:t>
          </a:r>
        </a:p>
      </dgm:t>
    </dgm:pt>
    <dgm:pt modelId="{D727D8E4-CE02-44DC-9E88-90573BC5F33C}" type="parTrans" cxnId="{E9121D49-0E1B-467B-92CE-5AB098183491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AA776703-7B0F-4DD7-AAB4-EF6847F97415}" type="sibTrans" cxnId="{E9121D49-0E1B-467B-92CE-5AB098183491}">
      <dgm:prSet/>
      <dgm:spPr/>
      <dgm:t>
        <a:bodyPr/>
        <a:lstStyle/>
        <a:p>
          <a:endParaRPr lang="fr-FR" b="1">
            <a:solidFill>
              <a:srgbClr val="FF0000"/>
            </a:solidFill>
          </a:endParaRPr>
        </a:p>
      </dgm:t>
    </dgm:pt>
    <dgm:pt modelId="{ABC767EC-5360-4290-B7B2-0D1255513C9C}" type="pres">
      <dgm:prSet presAssocID="{49423845-1B8C-4484-BB96-871A706FD63A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FE6EAD-EFF4-4FD9-8F26-E1B9B2C77DC9}" type="pres">
      <dgm:prSet presAssocID="{49423845-1B8C-4484-BB96-871A706FD63A}" presName="matrix" presStyleCnt="0"/>
      <dgm:spPr/>
    </dgm:pt>
    <dgm:pt modelId="{5EA7AED4-ACDE-46E1-A6E5-4E6662F153C0}" type="pres">
      <dgm:prSet presAssocID="{49423845-1B8C-4484-BB96-871A706FD63A}" presName="tile1" presStyleLbl="node1" presStyleIdx="0" presStyleCnt="4"/>
      <dgm:spPr/>
    </dgm:pt>
    <dgm:pt modelId="{7E3F970A-FE52-4BC3-A783-371AC4B49224}" type="pres">
      <dgm:prSet presAssocID="{49423845-1B8C-4484-BB96-871A706FD63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9899EF4-A320-4713-B096-9156B82A0C37}" type="pres">
      <dgm:prSet presAssocID="{49423845-1B8C-4484-BB96-871A706FD63A}" presName="tile2" presStyleLbl="node1" presStyleIdx="1" presStyleCnt="4" custLinFactNeighborX="54" custLinFactNeighborY="-3419"/>
      <dgm:spPr/>
    </dgm:pt>
    <dgm:pt modelId="{56045514-A4BF-43AF-844A-E527804406E3}" type="pres">
      <dgm:prSet presAssocID="{49423845-1B8C-4484-BB96-871A706FD63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B7EA86C-D472-4921-B048-6D7F4C326E3F}" type="pres">
      <dgm:prSet presAssocID="{49423845-1B8C-4484-BB96-871A706FD63A}" presName="tile3" presStyleLbl="node1" presStyleIdx="2" presStyleCnt="4"/>
      <dgm:spPr/>
    </dgm:pt>
    <dgm:pt modelId="{29746CA4-FCA1-41B1-A5B8-B39CCCF27B2E}" type="pres">
      <dgm:prSet presAssocID="{49423845-1B8C-4484-BB96-871A706FD63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416DB37-58BD-404D-BE9A-28987DDEBBF4}" type="pres">
      <dgm:prSet presAssocID="{49423845-1B8C-4484-BB96-871A706FD63A}" presName="tile4" presStyleLbl="node1" presStyleIdx="3" presStyleCnt="4"/>
      <dgm:spPr/>
    </dgm:pt>
    <dgm:pt modelId="{456C2D61-27E1-40D6-9488-E8C675EF16DA}" type="pres">
      <dgm:prSet presAssocID="{49423845-1B8C-4484-BB96-871A706FD63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725A80E-0CAA-45C4-9157-C428BE97735A}" type="pres">
      <dgm:prSet presAssocID="{49423845-1B8C-4484-BB96-871A706FD63A}" presName="centerTile" presStyleLbl="fgShp" presStyleIdx="0" presStyleCnt="1" custScaleX="121649">
        <dgm:presLayoutVars>
          <dgm:chMax val="0"/>
          <dgm:chPref val="0"/>
        </dgm:presLayoutVars>
      </dgm:prSet>
      <dgm:spPr/>
    </dgm:pt>
  </dgm:ptLst>
  <dgm:cxnLst>
    <dgm:cxn modelId="{510E241B-5B6C-4730-BAFE-B8C30961C4FF}" type="presOf" srcId="{8839A073-1F7A-468F-8934-B1B75A98844B}" destId="{59899EF4-A320-4713-B096-9156B82A0C37}" srcOrd="0" destOrd="0" presId="urn:microsoft.com/office/officeart/2005/8/layout/matrix1"/>
    <dgm:cxn modelId="{5E629D39-A235-47DD-ACE7-C275B2E09662}" srcId="{49423845-1B8C-4484-BB96-871A706FD63A}" destId="{47E89499-72A9-462E-9E05-0BA554646B3A}" srcOrd="0" destOrd="0" parTransId="{0E81C4DA-4AD9-405D-8780-AF63B3136B5C}" sibTransId="{BD23A45A-3963-4921-B5C1-78AC9B0C7944}"/>
    <dgm:cxn modelId="{6328AB3F-6216-485E-BC42-C5BC648D2C4F}" type="presOf" srcId="{49423845-1B8C-4484-BB96-871A706FD63A}" destId="{ABC767EC-5360-4290-B7B2-0D1255513C9C}" srcOrd="0" destOrd="0" presId="urn:microsoft.com/office/officeart/2005/8/layout/matrix1"/>
    <dgm:cxn modelId="{43AE8F65-DE84-4E75-9D3F-94D6866DD774}" srcId="{47E89499-72A9-462E-9E05-0BA554646B3A}" destId="{333D52CB-2D1F-4920-92A2-CDB42F17EC7F}" srcOrd="2" destOrd="0" parTransId="{F2C91373-3EF8-40E0-8EA2-FAE76C2A3BB5}" sibTransId="{A7BC35BD-0603-4FFB-A1AA-14011F4468CA}"/>
    <dgm:cxn modelId="{E9121D49-0E1B-467B-92CE-5AB098183491}" srcId="{47E89499-72A9-462E-9E05-0BA554646B3A}" destId="{350F21E2-C7E4-4792-9092-C92419AAF470}" srcOrd="3" destOrd="0" parTransId="{D727D8E4-CE02-44DC-9E88-90573BC5F33C}" sibTransId="{AA776703-7B0F-4DD7-AAB4-EF6847F97415}"/>
    <dgm:cxn modelId="{2F3E7352-429E-4CB2-8B85-F29C88C875D8}" srcId="{47E89499-72A9-462E-9E05-0BA554646B3A}" destId="{008F142D-D028-4C06-AE45-DFBBE0362AE3}" srcOrd="0" destOrd="0" parTransId="{BC4AD49D-4763-4E43-A51C-D799701FD2AF}" sibTransId="{AFA2010E-6ABE-46D3-B9AD-E1CF5E2C1406}"/>
    <dgm:cxn modelId="{26916153-9E23-4100-BDB2-77FF1BAD2987}" type="presOf" srcId="{333D52CB-2D1F-4920-92A2-CDB42F17EC7F}" destId="{29746CA4-FCA1-41B1-A5B8-B39CCCF27B2E}" srcOrd="1" destOrd="0" presId="urn:microsoft.com/office/officeart/2005/8/layout/matrix1"/>
    <dgm:cxn modelId="{5FC9AF89-F196-414F-937F-E6F2A9CC7055}" type="presOf" srcId="{8839A073-1F7A-468F-8934-B1B75A98844B}" destId="{56045514-A4BF-43AF-844A-E527804406E3}" srcOrd="1" destOrd="0" presId="urn:microsoft.com/office/officeart/2005/8/layout/matrix1"/>
    <dgm:cxn modelId="{F5B79D96-E414-4D22-9FD0-89300CF35CCE}" type="presOf" srcId="{350F21E2-C7E4-4792-9092-C92419AAF470}" destId="{456C2D61-27E1-40D6-9488-E8C675EF16DA}" srcOrd="1" destOrd="0" presId="urn:microsoft.com/office/officeart/2005/8/layout/matrix1"/>
    <dgm:cxn modelId="{D0B32BAF-0A0E-4C1F-9088-5E329C212B62}" type="presOf" srcId="{47E89499-72A9-462E-9E05-0BA554646B3A}" destId="{C725A80E-0CAA-45C4-9157-C428BE97735A}" srcOrd="0" destOrd="0" presId="urn:microsoft.com/office/officeart/2005/8/layout/matrix1"/>
    <dgm:cxn modelId="{8E9483B1-2648-412B-9C98-D936CE886C21}" srcId="{47E89499-72A9-462E-9E05-0BA554646B3A}" destId="{8839A073-1F7A-468F-8934-B1B75A98844B}" srcOrd="1" destOrd="0" parTransId="{E7DCBE98-6FFD-481B-BF84-EB2A3308975B}" sibTransId="{2A52A8B8-5B71-47A4-833C-C2F30A8C95C0}"/>
    <dgm:cxn modelId="{88F888B7-78C5-4C87-A289-F932C49C93AB}" type="presOf" srcId="{008F142D-D028-4C06-AE45-DFBBE0362AE3}" destId="{5EA7AED4-ACDE-46E1-A6E5-4E6662F153C0}" srcOrd="0" destOrd="0" presId="urn:microsoft.com/office/officeart/2005/8/layout/matrix1"/>
    <dgm:cxn modelId="{8808D4DF-A090-43A5-8E9E-093E127B07F7}" type="presOf" srcId="{333D52CB-2D1F-4920-92A2-CDB42F17EC7F}" destId="{EB7EA86C-D472-4921-B048-6D7F4C326E3F}" srcOrd="0" destOrd="0" presId="urn:microsoft.com/office/officeart/2005/8/layout/matrix1"/>
    <dgm:cxn modelId="{37D6FCF2-9B2A-4860-BA7D-8BA1E4B2DE5B}" type="presOf" srcId="{008F142D-D028-4C06-AE45-DFBBE0362AE3}" destId="{7E3F970A-FE52-4BC3-A783-371AC4B49224}" srcOrd="1" destOrd="0" presId="urn:microsoft.com/office/officeart/2005/8/layout/matrix1"/>
    <dgm:cxn modelId="{4E768DF5-01C7-481E-A61D-E21756271B4C}" type="presOf" srcId="{350F21E2-C7E4-4792-9092-C92419AAF470}" destId="{7416DB37-58BD-404D-BE9A-28987DDEBBF4}" srcOrd="0" destOrd="0" presId="urn:microsoft.com/office/officeart/2005/8/layout/matrix1"/>
    <dgm:cxn modelId="{5634F3A0-8125-44A7-BA57-DABDCFB7AC2C}" type="presParOf" srcId="{ABC767EC-5360-4290-B7B2-0D1255513C9C}" destId="{FDFE6EAD-EFF4-4FD9-8F26-E1B9B2C77DC9}" srcOrd="0" destOrd="0" presId="urn:microsoft.com/office/officeart/2005/8/layout/matrix1"/>
    <dgm:cxn modelId="{E567D454-1892-4A05-ACE0-E85A706B9DBB}" type="presParOf" srcId="{FDFE6EAD-EFF4-4FD9-8F26-E1B9B2C77DC9}" destId="{5EA7AED4-ACDE-46E1-A6E5-4E6662F153C0}" srcOrd="0" destOrd="0" presId="urn:microsoft.com/office/officeart/2005/8/layout/matrix1"/>
    <dgm:cxn modelId="{C8051CF0-D3AF-4FAF-A8F4-BA32B92F9D64}" type="presParOf" srcId="{FDFE6EAD-EFF4-4FD9-8F26-E1B9B2C77DC9}" destId="{7E3F970A-FE52-4BC3-A783-371AC4B49224}" srcOrd="1" destOrd="0" presId="urn:microsoft.com/office/officeart/2005/8/layout/matrix1"/>
    <dgm:cxn modelId="{93D26155-DB92-4C0C-903D-B850A7962765}" type="presParOf" srcId="{FDFE6EAD-EFF4-4FD9-8F26-E1B9B2C77DC9}" destId="{59899EF4-A320-4713-B096-9156B82A0C37}" srcOrd="2" destOrd="0" presId="urn:microsoft.com/office/officeart/2005/8/layout/matrix1"/>
    <dgm:cxn modelId="{7C5DCC03-C756-4B8E-8BB9-65001702C580}" type="presParOf" srcId="{FDFE6EAD-EFF4-4FD9-8F26-E1B9B2C77DC9}" destId="{56045514-A4BF-43AF-844A-E527804406E3}" srcOrd="3" destOrd="0" presId="urn:microsoft.com/office/officeart/2005/8/layout/matrix1"/>
    <dgm:cxn modelId="{627640C5-A9E4-4319-82DD-22B2B932C996}" type="presParOf" srcId="{FDFE6EAD-EFF4-4FD9-8F26-E1B9B2C77DC9}" destId="{EB7EA86C-D472-4921-B048-6D7F4C326E3F}" srcOrd="4" destOrd="0" presId="urn:microsoft.com/office/officeart/2005/8/layout/matrix1"/>
    <dgm:cxn modelId="{9F529BC7-AAE5-4E79-ACC8-1EA8C87B942A}" type="presParOf" srcId="{FDFE6EAD-EFF4-4FD9-8F26-E1B9B2C77DC9}" destId="{29746CA4-FCA1-41B1-A5B8-B39CCCF27B2E}" srcOrd="5" destOrd="0" presId="urn:microsoft.com/office/officeart/2005/8/layout/matrix1"/>
    <dgm:cxn modelId="{65B89F7A-4D2D-47FC-B2E6-E12CD5AFECC9}" type="presParOf" srcId="{FDFE6EAD-EFF4-4FD9-8F26-E1B9B2C77DC9}" destId="{7416DB37-58BD-404D-BE9A-28987DDEBBF4}" srcOrd="6" destOrd="0" presId="urn:microsoft.com/office/officeart/2005/8/layout/matrix1"/>
    <dgm:cxn modelId="{C32C2ED2-DACF-4FBD-9762-84B1F054F65B}" type="presParOf" srcId="{FDFE6EAD-EFF4-4FD9-8F26-E1B9B2C77DC9}" destId="{456C2D61-27E1-40D6-9488-E8C675EF16DA}" srcOrd="7" destOrd="0" presId="urn:microsoft.com/office/officeart/2005/8/layout/matrix1"/>
    <dgm:cxn modelId="{EA814209-F792-4413-90C9-2B622B5C432F}" type="presParOf" srcId="{ABC767EC-5360-4290-B7B2-0D1255513C9C}" destId="{C725A80E-0CAA-45C4-9157-C428BE97735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A7AED4-ACDE-46E1-A6E5-4E6662F153C0}">
      <dsp:nvSpPr>
        <dsp:cNvPr id="0" name=""/>
        <dsp:cNvSpPr/>
      </dsp:nvSpPr>
      <dsp:spPr>
        <a:xfrm rot="16200000">
          <a:off x="316860" y="-316860"/>
          <a:ext cx="1505382" cy="2139103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>
              <a:solidFill>
                <a:srgbClr val="FF0000"/>
              </a:solidFill>
            </a:rPr>
            <a:t>Filtres, tris recherches</a:t>
          </a:r>
        </a:p>
      </dsp:txBody>
      <dsp:txXfrm rot="5400000">
        <a:off x="0" y="0"/>
        <a:ext cx="2139103" cy="1129036"/>
      </dsp:txXfrm>
    </dsp:sp>
    <dsp:sp modelId="{59899EF4-A320-4713-B096-9156B82A0C37}">
      <dsp:nvSpPr>
        <dsp:cNvPr id="0" name=""/>
        <dsp:cNvSpPr/>
      </dsp:nvSpPr>
      <dsp:spPr>
        <a:xfrm>
          <a:off x="2139103" y="0"/>
          <a:ext cx="2139103" cy="1505382"/>
        </a:xfrm>
        <a:prstGeom prst="round1Rect">
          <a:avLst/>
        </a:prstGeom>
        <a:gradFill rotWithShape="0">
          <a:gsLst>
            <a:gs pos="0">
              <a:schemeClr val="accent3">
                <a:hueOff val="3749681"/>
                <a:satOff val="730"/>
                <a:lumOff val="3922"/>
                <a:alphaOff val="0"/>
                <a:tint val="98000"/>
                <a:lumMod val="114000"/>
              </a:schemeClr>
            </a:gs>
            <a:gs pos="100000">
              <a:schemeClr val="accent3">
                <a:hueOff val="3749681"/>
                <a:satOff val="730"/>
                <a:lumOff val="392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>
              <a:solidFill>
                <a:srgbClr val="FF0000"/>
              </a:solidFill>
            </a:rPr>
            <a:t>Requêtes</a:t>
          </a:r>
        </a:p>
      </dsp:txBody>
      <dsp:txXfrm>
        <a:off x="2139103" y="0"/>
        <a:ext cx="2139103" cy="1129036"/>
      </dsp:txXfrm>
    </dsp:sp>
    <dsp:sp modelId="{EB7EA86C-D472-4921-B048-6D7F4C326E3F}">
      <dsp:nvSpPr>
        <dsp:cNvPr id="0" name=""/>
        <dsp:cNvSpPr/>
      </dsp:nvSpPr>
      <dsp:spPr>
        <a:xfrm rot="10800000">
          <a:off x="0" y="1505382"/>
          <a:ext cx="2139103" cy="1505382"/>
        </a:xfrm>
        <a:prstGeom prst="round1Rect">
          <a:avLst/>
        </a:prstGeom>
        <a:gradFill rotWithShape="0">
          <a:gsLst>
            <a:gs pos="0">
              <a:schemeClr val="accent3">
                <a:hueOff val="7499362"/>
                <a:satOff val="1459"/>
                <a:lumOff val="7843"/>
                <a:alphaOff val="0"/>
                <a:tint val="98000"/>
                <a:lumMod val="114000"/>
              </a:schemeClr>
            </a:gs>
            <a:gs pos="100000">
              <a:schemeClr val="accent3">
                <a:hueOff val="7499362"/>
                <a:satOff val="1459"/>
                <a:lumOff val="7843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>
              <a:solidFill>
                <a:srgbClr val="FF0000"/>
              </a:solidFill>
            </a:rPr>
            <a:t>Etats</a:t>
          </a:r>
        </a:p>
      </dsp:txBody>
      <dsp:txXfrm rot="10800000">
        <a:off x="0" y="1881728"/>
        <a:ext cx="2139103" cy="1129036"/>
      </dsp:txXfrm>
    </dsp:sp>
    <dsp:sp modelId="{7416DB37-58BD-404D-BE9A-28987DDEBBF4}">
      <dsp:nvSpPr>
        <dsp:cNvPr id="0" name=""/>
        <dsp:cNvSpPr/>
      </dsp:nvSpPr>
      <dsp:spPr>
        <a:xfrm rot="5400000">
          <a:off x="2455964" y="1188522"/>
          <a:ext cx="1505382" cy="2139103"/>
        </a:xfrm>
        <a:prstGeom prst="round1Rect">
          <a:avLst/>
        </a:prstGeom>
        <a:gradFill rotWithShape="0">
          <a:gsLst>
            <a:gs pos="0">
              <a:schemeClr val="accent3">
                <a:hueOff val="11249043"/>
                <a:satOff val="2189"/>
                <a:lumOff val="11765"/>
                <a:alphaOff val="0"/>
                <a:tint val="98000"/>
                <a:lumMod val="114000"/>
              </a:schemeClr>
            </a:gs>
            <a:gs pos="100000">
              <a:schemeClr val="accent3">
                <a:hueOff val="11249043"/>
                <a:satOff val="2189"/>
                <a:lumOff val="1176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>
              <a:solidFill>
                <a:srgbClr val="FF0000"/>
              </a:solidFill>
            </a:rPr>
            <a:t>Fomulaires</a:t>
          </a:r>
        </a:p>
      </dsp:txBody>
      <dsp:txXfrm rot="-5400000">
        <a:off x="2139103" y="1881727"/>
        <a:ext cx="2139103" cy="1129036"/>
      </dsp:txXfrm>
    </dsp:sp>
    <dsp:sp modelId="{C725A80E-0CAA-45C4-9157-C428BE97735A}">
      <dsp:nvSpPr>
        <dsp:cNvPr id="0" name=""/>
        <dsp:cNvSpPr/>
      </dsp:nvSpPr>
      <dsp:spPr>
        <a:xfrm>
          <a:off x="1358444" y="1129036"/>
          <a:ext cx="1561318" cy="752691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>
              <a:solidFill>
                <a:schemeClr val="bg1"/>
              </a:solidFill>
            </a:rPr>
            <a:t>Tables</a:t>
          </a:r>
        </a:p>
      </dsp:txBody>
      <dsp:txXfrm>
        <a:off x="1395187" y="1165779"/>
        <a:ext cx="1487832" cy="679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26/04/2021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664399"/>
          </a:xfrm>
        </p:spPr>
        <p:txBody>
          <a:bodyPr>
            <a:normAutofit/>
          </a:bodyPr>
          <a:lstStyle/>
          <a:p>
            <a:r>
              <a:rPr lang="fr-FR" sz="3200" b="1" dirty="0"/>
              <a:t>Complément Gestion - Access</a:t>
            </a:r>
            <a:endParaRPr lang="fr-FR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76200" y="2221636"/>
            <a:ext cx="6163733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est un SGBDR (Système de gestion de base de données relationnelle).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permet de créer des bases de données multi-tables structurées autour de clés primaires et mises en relation par des clés externes.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utilisation implique l’utilisation de filtres, de requêtes, de formulaires écran et d’état d’impression.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060660272"/>
              </p:ext>
            </p:extLst>
          </p:nvPr>
        </p:nvGraphicFramePr>
        <p:xfrm>
          <a:off x="6976533" y="2221636"/>
          <a:ext cx="4278207" cy="3010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3268434" y="932785"/>
            <a:ext cx="30315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472968"/>
            <a:ext cx="727286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données sont enregistrées dans des tables.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table est paramétrée en mode création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Chaque champ est saisie sur une ligne avec son type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bas de la fenêtre, un volet  contextuel attaché au champ permet de réaliser des paramétrages complémentaire :</a:t>
            </a: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Taille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champ texte</a:t>
            </a: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 des données</a:t>
            </a: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Masque de saisie = choix de caractères</a:t>
            </a: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Valeur par défaut</a:t>
            </a: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Contrôle de saisie = valide si</a:t>
            </a:r>
            <a:endParaRPr lang="fr-FR" sz="2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733" y="664399"/>
            <a:ext cx="32015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Créer une table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1666" y="1242136"/>
            <a:ext cx="4005535" cy="5484350"/>
          </a:xfrm>
          <a:prstGeom prst="rect">
            <a:avLst/>
          </a:prstGeom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82F097DF-DEC9-4227-9B4D-C37A343EBB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0F5F3BC3-AB4F-4799-A350-AE7B1769105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1328401" cy="6643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/>
              <a:t>Complément Gestion - Access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398624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037" y="1328798"/>
            <a:ext cx="5452533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table peut être affichée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mode création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mode feuille de données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64399"/>
            <a:ext cx="3401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 Créer une table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37" y="3291467"/>
            <a:ext cx="7421011" cy="3448531"/>
          </a:xfrm>
          <a:prstGeom prst="rect">
            <a:avLst/>
          </a:prstGeom>
        </p:spPr>
      </p:pic>
      <p:pic>
        <p:nvPicPr>
          <p:cNvPr id="9" name="Image 8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933" y="1162232"/>
            <a:ext cx="4435900" cy="3685466"/>
          </a:xfrm>
          <a:prstGeom prst="rect">
            <a:avLst/>
          </a:prstGeom>
        </p:spPr>
      </p:pic>
      <p:cxnSp>
        <p:nvCxnSpPr>
          <p:cNvPr id="11" name="Connecteur droit avec flèche 10"/>
          <p:cNvCxnSpPr/>
          <p:nvPr/>
        </p:nvCxnSpPr>
        <p:spPr>
          <a:xfrm>
            <a:off x="3767667" y="3054702"/>
            <a:ext cx="338666" cy="21861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3039533" y="1980756"/>
            <a:ext cx="6138334" cy="12451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itre 1">
            <a:extLst>
              <a:ext uri="{FF2B5EF4-FFF2-40B4-BE49-F238E27FC236}">
                <a16:creationId xmlns:a16="http://schemas.microsoft.com/office/drawing/2014/main" id="{607D4AF3-CC21-4D80-A50E-5F3BC8BFF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664399"/>
          </a:xfrm>
        </p:spPr>
        <p:txBody>
          <a:bodyPr>
            <a:normAutofit/>
          </a:bodyPr>
          <a:lstStyle/>
          <a:p>
            <a:r>
              <a:rPr lang="fr-FR" sz="3200" b="1" dirty="0"/>
              <a:t>Complément Gestion - Access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298021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64399"/>
            <a:ext cx="32015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Créer une table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035" y="1859307"/>
            <a:ext cx="5113944" cy="377102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671733" y="1371066"/>
            <a:ext cx="4732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Table mère                         Table fille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6671733" y="2353733"/>
            <a:ext cx="1219200" cy="296334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9635066" y="2633856"/>
            <a:ext cx="1219200" cy="296334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66" y="6061962"/>
            <a:ext cx="762106" cy="4477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126067" y="5724869"/>
            <a:ext cx="10541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signes 1 et infini représentent les cardinalités.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i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patient peut faire plusieurs visites, mais une visite ne peut concerner qu’un seule patient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2652" y="2038553"/>
            <a:ext cx="5541434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Chaque table est structurée autour d’une clé primaire qui empêche les doublons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tables sont reliées entre elles par un lien de subordination.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relation est créée par un simple cliqué glissé de la clé primaire de la table mère sur la clé externe de la table fille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83C98296-BC3F-4E8A-9838-9D18D7FA280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1328401" cy="6643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/>
              <a:t>Complément Gestion - Access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37640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2051085"/>
            <a:ext cx="4919133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mode feuille de données il est possible de trier ou filtrer les enregistrements à l’aide du bouton de filtre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64399"/>
            <a:ext cx="33810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Utiliser une table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053" y="1551237"/>
            <a:ext cx="5889555" cy="5044296"/>
          </a:xfrm>
          <a:prstGeom prst="rect">
            <a:avLst/>
          </a:prstGeom>
        </p:spPr>
      </p:pic>
      <p:sp>
        <p:nvSpPr>
          <p:cNvPr id="11" name="Ellipse 10"/>
          <p:cNvSpPr/>
          <p:nvPr/>
        </p:nvSpPr>
        <p:spPr>
          <a:xfrm>
            <a:off x="8077200" y="1761067"/>
            <a:ext cx="440267" cy="440267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5080000" y="2125134"/>
            <a:ext cx="3081867" cy="10778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itre 1">
            <a:extLst>
              <a:ext uri="{FF2B5EF4-FFF2-40B4-BE49-F238E27FC236}">
                <a16:creationId xmlns:a16="http://schemas.microsoft.com/office/drawing/2014/main" id="{C0ECC825-7CF4-4C57-AC2A-3DA02AD1E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664399"/>
          </a:xfrm>
        </p:spPr>
        <p:txBody>
          <a:bodyPr>
            <a:normAutofit/>
          </a:bodyPr>
          <a:lstStyle/>
          <a:p>
            <a:r>
              <a:rPr lang="fr-FR" sz="3200" b="1" dirty="0"/>
              <a:t>Complément Gestion - Access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381045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621" y="2318168"/>
            <a:ext cx="7142497" cy="238083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2051085"/>
            <a:ext cx="4546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mode feuille de données le bouton à gauche d’un enregistrement permet d’afficher les enregistrements filles associés dans une autre table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664399"/>
            <a:ext cx="3480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Utiliser une table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5024966" y="2685031"/>
            <a:ext cx="440267" cy="440267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743700" y="4919134"/>
            <a:ext cx="4660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Patient       visites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 flipH="1" flipV="1">
            <a:off x="6858000" y="2905164"/>
            <a:ext cx="668867" cy="20478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7890933" y="3208867"/>
            <a:ext cx="1549400" cy="812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8644467" y="4035269"/>
            <a:ext cx="127000" cy="8076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itre 1">
            <a:extLst>
              <a:ext uri="{FF2B5EF4-FFF2-40B4-BE49-F238E27FC236}">
                <a16:creationId xmlns:a16="http://schemas.microsoft.com/office/drawing/2014/main" id="{AFDD1777-CB68-4A40-9A96-6DE7B7F0E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664399"/>
          </a:xfrm>
        </p:spPr>
        <p:txBody>
          <a:bodyPr>
            <a:normAutofit/>
          </a:bodyPr>
          <a:lstStyle/>
          <a:p>
            <a:r>
              <a:rPr lang="fr-FR" sz="3200" b="1" dirty="0"/>
              <a:t>Complément Gestion - Access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125041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6268" y="2154384"/>
            <a:ext cx="3589865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requêtes sont des interrogations de la base de données qui permettent d’</a:t>
            </a:r>
            <a:r>
              <a:rPr lang="fr-FR" sz="2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af-ficher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(projeter) les données recherchées.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Requête</a:t>
            </a: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Projection du résultat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requête peut être créer en mode assistant ou en mode SQL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64399"/>
            <a:ext cx="2704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Les requêtes</a:t>
            </a:r>
            <a:endParaRPr lang="fr-FR" sz="2800" b="1" dirty="0">
              <a:solidFill>
                <a:srgbClr val="FFFF00"/>
              </a:solidFill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959" y="1363911"/>
            <a:ext cx="7783011" cy="2715004"/>
          </a:xfrm>
          <a:prstGeom prst="rect">
            <a:avLst/>
          </a:prstGeom>
        </p:spPr>
      </p:pic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967" y="4362332"/>
            <a:ext cx="6173061" cy="1962424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>
            <a:off x="3930434" y="4778427"/>
            <a:ext cx="1134533" cy="5262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3852334" y="3920797"/>
            <a:ext cx="988699" cy="4184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re 1">
            <a:extLst>
              <a:ext uri="{FF2B5EF4-FFF2-40B4-BE49-F238E27FC236}">
                <a16:creationId xmlns:a16="http://schemas.microsoft.com/office/drawing/2014/main" id="{D2BFD7C6-4E2E-4394-BA6E-7221691A1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664399"/>
          </a:xfrm>
        </p:spPr>
        <p:txBody>
          <a:bodyPr>
            <a:normAutofit/>
          </a:bodyPr>
          <a:lstStyle/>
          <a:p>
            <a:r>
              <a:rPr lang="fr-FR" sz="3200" b="1" dirty="0"/>
              <a:t>Complément Gestion - Access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145233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467" y="2458702"/>
            <a:ext cx="5164666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formulaires sont des mises en forme écran, qui facilitent l’utilisation de la base de données. </a:t>
            </a:r>
          </a:p>
          <a:p>
            <a:pPr algn="r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Formulaire avec sous formulaire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s’oppose au mode feuille de données qui est en tableau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38453"/>
            <a:ext cx="3161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Les formulaires</a:t>
            </a:r>
            <a:endParaRPr lang="fr-FR" sz="2800" b="1" dirty="0">
              <a:solidFill>
                <a:srgbClr val="FFFF00"/>
              </a:solidFill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003" y="2229090"/>
            <a:ext cx="5973009" cy="4143953"/>
          </a:xfrm>
          <a:prstGeom prst="rect">
            <a:avLst/>
          </a:prstGeom>
        </p:spPr>
      </p:pic>
      <p:pic>
        <p:nvPicPr>
          <p:cNvPr id="9" name="Image 8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27" y="5140854"/>
            <a:ext cx="5645941" cy="1458639"/>
          </a:xfrm>
          <a:prstGeom prst="rect">
            <a:avLst/>
          </a:prstGeom>
        </p:spPr>
      </p:pic>
      <p:cxnSp>
        <p:nvCxnSpPr>
          <p:cNvPr id="6" name="Connecteur droit avec flèche 5"/>
          <p:cNvCxnSpPr/>
          <p:nvPr/>
        </p:nvCxnSpPr>
        <p:spPr>
          <a:xfrm>
            <a:off x="2616200" y="4533387"/>
            <a:ext cx="160867" cy="6074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5350933" y="3459597"/>
            <a:ext cx="921070" cy="10134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5350933" y="3560939"/>
            <a:ext cx="895670" cy="708166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itre 1">
            <a:extLst>
              <a:ext uri="{FF2B5EF4-FFF2-40B4-BE49-F238E27FC236}">
                <a16:creationId xmlns:a16="http://schemas.microsoft.com/office/drawing/2014/main" id="{F3822EE9-F6DD-431E-A5DB-241729D3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664399"/>
          </a:xfrm>
        </p:spPr>
        <p:txBody>
          <a:bodyPr>
            <a:normAutofit/>
          </a:bodyPr>
          <a:lstStyle/>
          <a:p>
            <a:r>
              <a:rPr lang="fr-FR" sz="3200" b="1" dirty="0"/>
              <a:t>Complément Gestion - Access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80969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200" y="1293825"/>
            <a:ext cx="6254601" cy="54185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0134" y="2788900"/>
            <a:ext cx="47582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états sont des mises en forme d’impression.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709050"/>
            <a:ext cx="24144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Les états</a:t>
            </a:r>
            <a:endParaRPr lang="fr-FR" sz="3200" b="1" dirty="0">
              <a:solidFill>
                <a:srgbClr val="FFFF00"/>
              </a:solidFill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4978400" y="3134910"/>
            <a:ext cx="1168400" cy="29409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re 1">
            <a:extLst>
              <a:ext uri="{FF2B5EF4-FFF2-40B4-BE49-F238E27FC236}">
                <a16:creationId xmlns:a16="http://schemas.microsoft.com/office/drawing/2014/main" id="{8868A644-5D13-4B8F-9211-59E28789D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328401" cy="664399"/>
          </a:xfrm>
        </p:spPr>
        <p:txBody>
          <a:bodyPr>
            <a:normAutofit/>
          </a:bodyPr>
          <a:lstStyle/>
          <a:p>
            <a:r>
              <a:rPr lang="fr-FR" sz="3200" b="1" dirty="0"/>
              <a:t>Complément Gestion - Access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45322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256</TotalTime>
  <Words>412</Words>
  <Application>Microsoft Office PowerPoint</Application>
  <PresentationFormat>Grand écran</PresentationFormat>
  <Paragraphs>60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Complément Gestion - Access</vt:lpstr>
      <vt:lpstr>Présentation PowerPoint</vt:lpstr>
      <vt:lpstr>Complément Gestion - Access</vt:lpstr>
      <vt:lpstr>Présentation PowerPoint</vt:lpstr>
      <vt:lpstr>Complément Gestion - Access</vt:lpstr>
      <vt:lpstr>Complément Gestion - Access</vt:lpstr>
      <vt:lpstr>Complément Gestion - Access</vt:lpstr>
      <vt:lpstr>Complément Gestion - Access</vt:lpstr>
      <vt:lpstr>Complément Gestion - Access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39</cp:revision>
  <dcterms:created xsi:type="dcterms:W3CDTF">2014-01-14T07:42:30Z</dcterms:created>
  <dcterms:modified xsi:type="dcterms:W3CDTF">2021-04-26T20:21:26Z</dcterms:modified>
</cp:coreProperties>
</file>