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0"/>
  </p:notesMasterIdLst>
  <p:sldIdLst>
    <p:sldId id="256" r:id="rId2"/>
    <p:sldId id="257" r:id="rId3"/>
    <p:sldId id="259" r:id="rId4"/>
    <p:sldId id="260" r:id="rId5"/>
    <p:sldId id="261" r:id="rId6"/>
    <p:sldId id="263" r:id="rId7"/>
    <p:sldId id="258" r:id="rId8"/>
    <p:sldId id="262" r:id="rId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57" y="8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BF731D5-C75C-4251-A23A-F46955FFDA85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464CC32A-117B-4428-ADE6-630FB2114861}">
      <dgm:prSet phldrT="[Texte]" custT="1"/>
      <dgm:spPr/>
      <dgm:t>
        <a:bodyPr/>
        <a:lstStyle/>
        <a:p>
          <a:r>
            <a:rPr lang="fr-FR" sz="3200" b="1" dirty="0">
              <a:latin typeface="Arial" panose="020B0604020202020204" pitchFamily="34" charset="0"/>
              <a:cs typeface="Arial" panose="020B0604020202020204" pitchFamily="34" charset="0"/>
            </a:rPr>
            <a:t>Un conflit peut être</a:t>
          </a:r>
        </a:p>
      </dgm:t>
    </dgm:pt>
    <dgm:pt modelId="{58B2A042-53B8-4BD2-9838-025A3BF8D9C9}" type="parTrans" cxnId="{6DE22F1E-7F20-47A5-AC11-DA791AE86DFE}">
      <dgm:prSet/>
      <dgm:spPr/>
      <dgm:t>
        <a:bodyPr/>
        <a:lstStyle/>
        <a:p>
          <a:endParaRPr lang="fr-F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33A3BA8-93BD-478F-A81A-C1CC764ACD8A}" type="sibTrans" cxnId="{6DE22F1E-7F20-47A5-AC11-DA791AE86DFE}">
      <dgm:prSet/>
      <dgm:spPr/>
      <dgm:t>
        <a:bodyPr/>
        <a:lstStyle/>
        <a:p>
          <a:endParaRPr lang="fr-F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0B80678-4DE6-4632-945F-BFA736772448}">
      <dgm:prSet custT="1"/>
      <dgm:spPr/>
      <dgm:t>
        <a:bodyPr/>
        <a:lstStyle/>
        <a:p>
          <a:r>
            <a:rPr lang="fr-FR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Latent</a:t>
          </a:r>
          <a:r>
            <a:rPr lang="fr-FR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fr-FR" sz="2000" dirty="0">
            <a:solidFill>
              <a:srgbClr val="FF0000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r>
            <a:rPr lang="fr-FR" sz="2000" dirty="0">
              <a:latin typeface="Arial" panose="020B0604020202020204" pitchFamily="34" charset="0"/>
              <a:cs typeface="Arial" panose="020B0604020202020204" pitchFamily="34" charset="0"/>
            </a:rPr>
            <a:t>sous-jacent à l’activité</a:t>
          </a:r>
        </a:p>
        <a:p>
          <a:r>
            <a:rPr lang="fr-FR" sz="2000" dirty="0">
              <a:latin typeface="Arial" panose="020B0604020202020204" pitchFamily="34" charset="0"/>
              <a:cs typeface="Arial" panose="020B0604020202020204" pitchFamily="34" charset="0"/>
            </a:rPr>
            <a:t>=&gt; Il nuit à l’activité, mais il ne la bloque pas</a:t>
          </a:r>
        </a:p>
      </dgm:t>
    </dgm:pt>
    <dgm:pt modelId="{43E23125-BC2D-4AE5-A1EC-7D99BBCFED82}" type="parTrans" cxnId="{618EA049-7C1A-4AB2-88B4-2615485C1744}">
      <dgm:prSet/>
      <dgm:spPr/>
      <dgm:t>
        <a:bodyPr/>
        <a:lstStyle/>
        <a:p>
          <a:endParaRPr lang="fr-F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F4A4719-9291-445E-9384-5C88B77F28E1}" type="sibTrans" cxnId="{618EA049-7C1A-4AB2-88B4-2615485C1744}">
      <dgm:prSet/>
      <dgm:spPr/>
      <dgm:t>
        <a:bodyPr/>
        <a:lstStyle/>
        <a:p>
          <a:endParaRPr lang="fr-F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06D7D80-D01D-4745-BC9B-28E5DED43278}">
      <dgm:prSet custT="1"/>
      <dgm:spPr/>
      <dgm:t>
        <a:bodyPr/>
        <a:lstStyle/>
        <a:p>
          <a:r>
            <a:rPr lang="fr-FR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Ouvert</a:t>
          </a:r>
          <a:r>
            <a:rPr lang="fr-FR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fr-FR" sz="2000" dirty="0">
            <a:solidFill>
              <a:srgbClr val="FF0000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r>
            <a:rPr lang="fr-FR" sz="2000" dirty="0">
              <a:latin typeface="Arial" panose="020B0604020202020204" pitchFamily="34" charset="0"/>
              <a:cs typeface="Arial" panose="020B0604020202020204" pitchFamily="34" charset="0"/>
            </a:rPr>
            <a:t>le conflit dégénère, les oppositions sont verbalisées.</a:t>
          </a:r>
        </a:p>
        <a:p>
          <a:r>
            <a:rPr lang="fr-FR" sz="2000" dirty="0">
              <a:latin typeface="Arial" panose="020B0604020202020204" pitchFamily="34" charset="0"/>
              <a:cs typeface="Arial" panose="020B0604020202020204" pitchFamily="34" charset="0"/>
            </a:rPr>
            <a:t>=&gt; Il nuit à l’ambiance et à l’activité.</a:t>
          </a:r>
        </a:p>
      </dgm:t>
    </dgm:pt>
    <dgm:pt modelId="{223C5423-27C5-4E51-9A9B-5DA47CBDFC29}" type="parTrans" cxnId="{84C7D22D-1AD1-4DF3-8145-24E03068D544}">
      <dgm:prSet/>
      <dgm:spPr/>
      <dgm:t>
        <a:bodyPr/>
        <a:lstStyle/>
        <a:p>
          <a:endParaRPr lang="fr-F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DB56B47-6C70-48AC-AFDB-F082FBDEA3B0}" type="sibTrans" cxnId="{84C7D22D-1AD1-4DF3-8145-24E03068D544}">
      <dgm:prSet/>
      <dgm:spPr/>
      <dgm:t>
        <a:bodyPr/>
        <a:lstStyle/>
        <a:p>
          <a:endParaRPr lang="fr-F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01639BC-16E6-42BD-9429-01983B84FFC6}" type="pres">
      <dgm:prSet presAssocID="{6BF731D5-C75C-4251-A23A-F46955FFDA8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04C96B1-D470-4B79-9E9E-E18AC999DCE2}" type="pres">
      <dgm:prSet presAssocID="{464CC32A-117B-4428-ADE6-630FB2114861}" presName="hierRoot1" presStyleCnt="0"/>
      <dgm:spPr/>
    </dgm:pt>
    <dgm:pt modelId="{1A9E8E80-BF98-485A-A781-81C642370862}" type="pres">
      <dgm:prSet presAssocID="{464CC32A-117B-4428-ADE6-630FB2114861}" presName="composite" presStyleCnt="0"/>
      <dgm:spPr/>
    </dgm:pt>
    <dgm:pt modelId="{1836BEDE-9D2A-441F-A4E7-8BD5AF087C75}" type="pres">
      <dgm:prSet presAssocID="{464CC32A-117B-4428-ADE6-630FB2114861}" presName="background" presStyleLbl="node0" presStyleIdx="0" presStyleCnt="1"/>
      <dgm:spPr/>
    </dgm:pt>
    <dgm:pt modelId="{B12E3EBA-F4FB-496B-8A6A-3D62B99F1618}" type="pres">
      <dgm:prSet presAssocID="{464CC32A-117B-4428-ADE6-630FB2114861}" presName="text" presStyleLbl="fgAcc0" presStyleIdx="0" presStyleCnt="1" custScaleX="100948" custScaleY="32537">
        <dgm:presLayoutVars>
          <dgm:chPref val="3"/>
        </dgm:presLayoutVars>
      </dgm:prSet>
      <dgm:spPr/>
    </dgm:pt>
    <dgm:pt modelId="{F20358AB-37E8-4382-AFBA-D01A0C824740}" type="pres">
      <dgm:prSet presAssocID="{464CC32A-117B-4428-ADE6-630FB2114861}" presName="hierChild2" presStyleCnt="0"/>
      <dgm:spPr/>
    </dgm:pt>
    <dgm:pt modelId="{D68D379F-4183-47E2-B186-69A86D13789F}" type="pres">
      <dgm:prSet presAssocID="{43E23125-BC2D-4AE5-A1EC-7D99BBCFED82}" presName="Name10" presStyleLbl="parChTrans1D2" presStyleIdx="0" presStyleCnt="2"/>
      <dgm:spPr/>
    </dgm:pt>
    <dgm:pt modelId="{1BA23FDC-A167-4AA3-AC37-BF0F257AC228}" type="pres">
      <dgm:prSet presAssocID="{30B80678-4DE6-4632-945F-BFA736772448}" presName="hierRoot2" presStyleCnt="0"/>
      <dgm:spPr/>
    </dgm:pt>
    <dgm:pt modelId="{88213965-D384-491D-8BF4-E3D34889241E}" type="pres">
      <dgm:prSet presAssocID="{30B80678-4DE6-4632-945F-BFA736772448}" presName="composite2" presStyleCnt="0"/>
      <dgm:spPr/>
    </dgm:pt>
    <dgm:pt modelId="{C9EA0B88-F5BD-4314-A05A-EF7DCCFB3A88}" type="pres">
      <dgm:prSet presAssocID="{30B80678-4DE6-4632-945F-BFA736772448}" presName="background2" presStyleLbl="node2" presStyleIdx="0" presStyleCnt="2"/>
      <dgm:spPr/>
    </dgm:pt>
    <dgm:pt modelId="{54F8FA1A-9E0D-402D-B9EB-DB345032F2FA}" type="pres">
      <dgm:prSet presAssocID="{30B80678-4DE6-4632-945F-BFA736772448}" presName="text2" presStyleLbl="fgAcc2" presStyleIdx="0" presStyleCnt="2" custScaleX="99335" custScaleY="69164" custLinFactNeighborX="-29" custLinFactNeighborY="-6606">
        <dgm:presLayoutVars>
          <dgm:chPref val="3"/>
        </dgm:presLayoutVars>
      </dgm:prSet>
      <dgm:spPr/>
    </dgm:pt>
    <dgm:pt modelId="{5CA07398-4886-4CBC-B159-F0E44BFEC9DA}" type="pres">
      <dgm:prSet presAssocID="{30B80678-4DE6-4632-945F-BFA736772448}" presName="hierChild3" presStyleCnt="0"/>
      <dgm:spPr/>
    </dgm:pt>
    <dgm:pt modelId="{DBF27A33-1387-4511-BBD5-F94689BA7184}" type="pres">
      <dgm:prSet presAssocID="{223C5423-27C5-4E51-9A9B-5DA47CBDFC29}" presName="Name10" presStyleLbl="parChTrans1D2" presStyleIdx="1" presStyleCnt="2"/>
      <dgm:spPr/>
    </dgm:pt>
    <dgm:pt modelId="{B815E22D-F1C0-43ED-B222-B4302BF5C85A}" type="pres">
      <dgm:prSet presAssocID="{E06D7D80-D01D-4745-BC9B-28E5DED43278}" presName="hierRoot2" presStyleCnt="0"/>
      <dgm:spPr/>
    </dgm:pt>
    <dgm:pt modelId="{D492F629-4836-418C-B06E-3E23D93745B1}" type="pres">
      <dgm:prSet presAssocID="{E06D7D80-D01D-4745-BC9B-28E5DED43278}" presName="composite2" presStyleCnt="0"/>
      <dgm:spPr/>
    </dgm:pt>
    <dgm:pt modelId="{93FD038D-2DF7-482A-B356-1C95F65829DE}" type="pres">
      <dgm:prSet presAssocID="{E06D7D80-D01D-4745-BC9B-28E5DED43278}" presName="background2" presStyleLbl="node2" presStyleIdx="1" presStyleCnt="2"/>
      <dgm:spPr/>
    </dgm:pt>
    <dgm:pt modelId="{88369056-F90D-4CC4-A763-2AA0A886E738}" type="pres">
      <dgm:prSet presAssocID="{E06D7D80-D01D-4745-BC9B-28E5DED43278}" presName="text2" presStyleLbl="fgAcc2" presStyleIdx="1" presStyleCnt="2" custScaleX="99335" custScaleY="69164" custLinFactNeighborX="-29" custLinFactNeighborY="-6606">
        <dgm:presLayoutVars>
          <dgm:chPref val="3"/>
        </dgm:presLayoutVars>
      </dgm:prSet>
      <dgm:spPr/>
    </dgm:pt>
    <dgm:pt modelId="{CBB525F4-3AED-48C7-849C-87318264D54D}" type="pres">
      <dgm:prSet presAssocID="{E06D7D80-D01D-4745-BC9B-28E5DED43278}" presName="hierChild3" presStyleCnt="0"/>
      <dgm:spPr/>
    </dgm:pt>
  </dgm:ptLst>
  <dgm:cxnLst>
    <dgm:cxn modelId="{6DE22F1E-7F20-47A5-AC11-DA791AE86DFE}" srcId="{6BF731D5-C75C-4251-A23A-F46955FFDA85}" destId="{464CC32A-117B-4428-ADE6-630FB2114861}" srcOrd="0" destOrd="0" parTransId="{58B2A042-53B8-4BD2-9838-025A3BF8D9C9}" sibTransId="{A33A3BA8-93BD-478F-A81A-C1CC764ACD8A}"/>
    <dgm:cxn modelId="{84C7D22D-1AD1-4DF3-8145-24E03068D544}" srcId="{464CC32A-117B-4428-ADE6-630FB2114861}" destId="{E06D7D80-D01D-4745-BC9B-28E5DED43278}" srcOrd="1" destOrd="0" parTransId="{223C5423-27C5-4E51-9A9B-5DA47CBDFC29}" sibTransId="{EDB56B47-6C70-48AC-AFDB-F082FBDEA3B0}"/>
    <dgm:cxn modelId="{E967D933-4AE2-46D0-85BA-813760AFC864}" type="presOf" srcId="{464CC32A-117B-4428-ADE6-630FB2114861}" destId="{B12E3EBA-F4FB-496B-8A6A-3D62B99F1618}" srcOrd="0" destOrd="0" presId="urn:microsoft.com/office/officeart/2005/8/layout/hierarchy1"/>
    <dgm:cxn modelId="{5C69D343-327B-4E66-9709-CB2DB4C550C1}" type="presOf" srcId="{43E23125-BC2D-4AE5-A1EC-7D99BBCFED82}" destId="{D68D379F-4183-47E2-B186-69A86D13789F}" srcOrd="0" destOrd="0" presId="urn:microsoft.com/office/officeart/2005/8/layout/hierarchy1"/>
    <dgm:cxn modelId="{5A791049-0C7D-41E6-8CE3-F1141DEC4B5C}" type="presOf" srcId="{223C5423-27C5-4E51-9A9B-5DA47CBDFC29}" destId="{DBF27A33-1387-4511-BBD5-F94689BA7184}" srcOrd="0" destOrd="0" presId="urn:microsoft.com/office/officeart/2005/8/layout/hierarchy1"/>
    <dgm:cxn modelId="{618EA049-7C1A-4AB2-88B4-2615485C1744}" srcId="{464CC32A-117B-4428-ADE6-630FB2114861}" destId="{30B80678-4DE6-4632-945F-BFA736772448}" srcOrd="0" destOrd="0" parTransId="{43E23125-BC2D-4AE5-A1EC-7D99BBCFED82}" sibTransId="{1F4A4719-9291-445E-9384-5C88B77F28E1}"/>
    <dgm:cxn modelId="{81C4C6A1-AC27-4277-B0D0-411B69424188}" type="presOf" srcId="{30B80678-4DE6-4632-945F-BFA736772448}" destId="{54F8FA1A-9E0D-402D-B9EB-DB345032F2FA}" srcOrd="0" destOrd="0" presId="urn:microsoft.com/office/officeart/2005/8/layout/hierarchy1"/>
    <dgm:cxn modelId="{398341B4-0D23-47F5-B5FB-92327D5FEFEB}" type="presOf" srcId="{E06D7D80-D01D-4745-BC9B-28E5DED43278}" destId="{88369056-F90D-4CC4-A763-2AA0A886E738}" srcOrd="0" destOrd="0" presId="urn:microsoft.com/office/officeart/2005/8/layout/hierarchy1"/>
    <dgm:cxn modelId="{257FABD9-3793-4983-A091-1D5B686264D1}" type="presOf" srcId="{6BF731D5-C75C-4251-A23A-F46955FFDA85}" destId="{801639BC-16E6-42BD-9429-01983B84FFC6}" srcOrd="0" destOrd="0" presId="urn:microsoft.com/office/officeart/2005/8/layout/hierarchy1"/>
    <dgm:cxn modelId="{47385A2D-2BDC-47BF-94AE-9FA5138C705A}" type="presParOf" srcId="{801639BC-16E6-42BD-9429-01983B84FFC6}" destId="{204C96B1-D470-4B79-9E9E-E18AC999DCE2}" srcOrd="0" destOrd="0" presId="urn:microsoft.com/office/officeart/2005/8/layout/hierarchy1"/>
    <dgm:cxn modelId="{17C16BD8-31E1-426E-8815-015AA435A121}" type="presParOf" srcId="{204C96B1-D470-4B79-9E9E-E18AC999DCE2}" destId="{1A9E8E80-BF98-485A-A781-81C642370862}" srcOrd="0" destOrd="0" presId="urn:microsoft.com/office/officeart/2005/8/layout/hierarchy1"/>
    <dgm:cxn modelId="{28AC51E5-F2AD-423E-A659-720D1A12D2BB}" type="presParOf" srcId="{1A9E8E80-BF98-485A-A781-81C642370862}" destId="{1836BEDE-9D2A-441F-A4E7-8BD5AF087C75}" srcOrd="0" destOrd="0" presId="urn:microsoft.com/office/officeart/2005/8/layout/hierarchy1"/>
    <dgm:cxn modelId="{3D85E636-0F95-41E4-9F1A-8E630768E213}" type="presParOf" srcId="{1A9E8E80-BF98-485A-A781-81C642370862}" destId="{B12E3EBA-F4FB-496B-8A6A-3D62B99F1618}" srcOrd="1" destOrd="0" presId="urn:microsoft.com/office/officeart/2005/8/layout/hierarchy1"/>
    <dgm:cxn modelId="{78E4DC37-891E-4C59-BEE9-C5D011B61455}" type="presParOf" srcId="{204C96B1-D470-4B79-9E9E-E18AC999DCE2}" destId="{F20358AB-37E8-4382-AFBA-D01A0C824740}" srcOrd="1" destOrd="0" presId="urn:microsoft.com/office/officeart/2005/8/layout/hierarchy1"/>
    <dgm:cxn modelId="{60594FEC-68CE-417B-9831-15D43CA77BE3}" type="presParOf" srcId="{F20358AB-37E8-4382-AFBA-D01A0C824740}" destId="{D68D379F-4183-47E2-B186-69A86D13789F}" srcOrd="0" destOrd="0" presId="urn:microsoft.com/office/officeart/2005/8/layout/hierarchy1"/>
    <dgm:cxn modelId="{B1949C3A-9A63-40FF-9F40-A652DDFEAAF4}" type="presParOf" srcId="{F20358AB-37E8-4382-AFBA-D01A0C824740}" destId="{1BA23FDC-A167-4AA3-AC37-BF0F257AC228}" srcOrd="1" destOrd="0" presId="urn:microsoft.com/office/officeart/2005/8/layout/hierarchy1"/>
    <dgm:cxn modelId="{94B9666D-024D-4AD1-B953-E17D64AB3AF5}" type="presParOf" srcId="{1BA23FDC-A167-4AA3-AC37-BF0F257AC228}" destId="{88213965-D384-491D-8BF4-E3D34889241E}" srcOrd="0" destOrd="0" presId="urn:microsoft.com/office/officeart/2005/8/layout/hierarchy1"/>
    <dgm:cxn modelId="{5E08B750-1E76-4074-BF91-F56E108C5336}" type="presParOf" srcId="{88213965-D384-491D-8BF4-E3D34889241E}" destId="{C9EA0B88-F5BD-4314-A05A-EF7DCCFB3A88}" srcOrd="0" destOrd="0" presId="urn:microsoft.com/office/officeart/2005/8/layout/hierarchy1"/>
    <dgm:cxn modelId="{18D7F434-E15F-4835-81C4-D688064E5DD6}" type="presParOf" srcId="{88213965-D384-491D-8BF4-E3D34889241E}" destId="{54F8FA1A-9E0D-402D-B9EB-DB345032F2FA}" srcOrd="1" destOrd="0" presId="urn:microsoft.com/office/officeart/2005/8/layout/hierarchy1"/>
    <dgm:cxn modelId="{3E5954B3-88EC-4765-A166-8F7FA2EB236A}" type="presParOf" srcId="{1BA23FDC-A167-4AA3-AC37-BF0F257AC228}" destId="{5CA07398-4886-4CBC-B159-F0E44BFEC9DA}" srcOrd="1" destOrd="0" presId="urn:microsoft.com/office/officeart/2005/8/layout/hierarchy1"/>
    <dgm:cxn modelId="{245328F1-9D47-4844-9145-B545F352F669}" type="presParOf" srcId="{F20358AB-37E8-4382-AFBA-D01A0C824740}" destId="{DBF27A33-1387-4511-BBD5-F94689BA7184}" srcOrd="2" destOrd="0" presId="urn:microsoft.com/office/officeart/2005/8/layout/hierarchy1"/>
    <dgm:cxn modelId="{1D1BD3BC-F794-4DEE-B047-C0E67E61A24A}" type="presParOf" srcId="{F20358AB-37E8-4382-AFBA-D01A0C824740}" destId="{B815E22D-F1C0-43ED-B222-B4302BF5C85A}" srcOrd="3" destOrd="0" presId="urn:microsoft.com/office/officeart/2005/8/layout/hierarchy1"/>
    <dgm:cxn modelId="{060356A5-6558-4879-B07B-05D9C54ACB62}" type="presParOf" srcId="{B815E22D-F1C0-43ED-B222-B4302BF5C85A}" destId="{D492F629-4836-418C-B06E-3E23D93745B1}" srcOrd="0" destOrd="0" presId="urn:microsoft.com/office/officeart/2005/8/layout/hierarchy1"/>
    <dgm:cxn modelId="{AB263A39-A535-4669-A147-B557241CFC59}" type="presParOf" srcId="{D492F629-4836-418C-B06E-3E23D93745B1}" destId="{93FD038D-2DF7-482A-B356-1C95F65829DE}" srcOrd="0" destOrd="0" presId="urn:microsoft.com/office/officeart/2005/8/layout/hierarchy1"/>
    <dgm:cxn modelId="{01489F92-367F-4F20-B892-8CFB79D821FE}" type="presParOf" srcId="{D492F629-4836-418C-B06E-3E23D93745B1}" destId="{88369056-F90D-4CC4-A763-2AA0A886E738}" srcOrd="1" destOrd="0" presId="urn:microsoft.com/office/officeart/2005/8/layout/hierarchy1"/>
    <dgm:cxn modelId="{40C5AC05-784C-418B-BA05-8A6485FE7B0D}" type="presParOf" srcId="{B815E22D-F1C0-43ED-B222-B4302BF5C85A}" destId="{CBB525F4-3AED-48C7-849C-87318264D54D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B4B9960-51AF-476E-9CC2-45C8EFBC9679}" type="doc">
      <dgm:prSet loTypeId="urn:microsoft.com/office/officeart/2005/8/layout/hierarchy2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fr-FR"/>
        </a:p>
      </dgm:t>
    </dgm:pt>
    <dgm:pt modelId="{040F0141-1E85-4328-9C1C-512D7DF880E6}">
      <dgm:prSet phldrT="[Texte]" custT="1"/>
      <dgm:spPr/>
      <dgm:t>
        <a:bodyPr/>
        <a:lstStyle/>
        <a:p>
          <a:pPr>
            <a:spcAft>
              <a:spcPts val="0"/>
            </a:spcAft>
          </a:pPr>
          <a:r>
            <a:rPr lang="fr-FR" sz="2000" b="1" dirty="0">
              <a:latin typeface="Arial" panose="020B0604020202020204" pitchFamily="34" charset="0"/>
              <a:cs typeface="Arial" panose="020B0604020202020204" pitchFamily="34" charset="0"/>
            </a:rPr>
            <a:t>Résoudre un conflit </a:t>
          </a:r>
        </a:p>
        <a:p>
          <a:pPr>
            <a:spcAft>
              <a:spcPts val="0"/>
            </a:spcAft>
          </a:pPr>
          <a:r>
            <a:rPr lang="fr-FR" sz="2000" b="1" dirty="0">
              <a:latin typeface="Arial" panose="020B0604020202020204" pitchFamily="34" charset="0"/>
              <a:cs typeface="Arial" panose="020B0604020202020204" pitchFamily="34" charset="0"/>
            </a:rPr>
            <a:t>= </a:t>
          </a:r>
        </a:p>
        <a:p>
          <a:pPr>
            <a:spcAft>
              <a:spcPts val="0"/>
            </a:spcAft>
          </a:pPr>
          <a:r>
            <a:rPr lang="fr-FR" sz="2000" b="1" dirty="0">
              <a:latin typeface="Arial" panose="020B0604020202020204" pitchFamily="34" charset="0"/>
              <a:cs typeface="Arial" panose="020B0604020202020204" pitchFamily="34" charset="0"/>
            </a:rPr>
            <a:t>savoir communiquer</a:t>
          </a:r>
        </a:p>
      </dgm:t>
    </dgm:pt>
    <dgm:pt modelId="{D90149FF-DFFE-4B40-AEFC-A0ABF85DE2AE}" type="parTrans" cxnId="{9E51053C-43AF-4A07-9FA4-6F7943304F77}">
      <dgm:prSet/>
      <dgm:spPr/>
      <dgm:t>
        <a:bodyPr/>
        <a:lstStyle/>
        <a:p>
          <a:endParaRPr lang="fr-F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AC09F84-6C77-4206-A8B4-0660242D5214}" type="sibTrans" cxnId="{9E51053C-43AF-4A07-9FA4-6F7943304F77}">
      <dgm:prSet/>
      <dgm:spPr/>
      <dgm:t>
        <a:bodyPr/>
        <a:lstStyle/>
        <a:p>
          <a:endParaRPr lang="fr-F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D74B2B9-9616-4BE2-AA71-9C555D09EACF}">
      <dgm:prSet custT="1"/>
      <dgm:spPr/>
      <dgm:t>
        <a:bodyPr/>
        <a:lstStyle/>
        <a:p>
          <a:pPr algn="ctr"/>
          <a:r>
            <a:rPr lang="fr-FR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Diagnostiquer la nature du conflit  </a:t>
          </a:r>
        </a:p>
        <a:p>
          <a:pPr algn="l"/>
          <a:r>
            <a:rPr lang="fr-FR" sz="2000" dirty="0">
              <a:latin typeface="Arial" panose="020B0604020202020204" pitchFamily="34" charset="0"/>
              <a:cs typeface="Arial" panose="020B0604020202020204" pitchFamily="34" charset="0"/>
            </a:rPr>
            <a:t>=&gt; Déterminer la nature du problème,</a:t>
          </a:r>
        </a:p>
        <a:p>
          <a:pPr algn="l"/>
          <a:r>
            <a:rPr lang="fr-FR" sz="2000" dirty="0">
              <a:latin typeface="Arial" panose="020B0604020202020204" pitchFamily="34" charset="0"/>
              <a:cs typeface="Arial" panose="020B0604020202020204" pitchFamily="34" charset="0"/>
            </a:rPr>
            <a:t>=&gt; l’énoncer de façon simple et complète,</a:t>
          </a:r>
        </a:p>
        <a:p>
          <a:pPr algn="l"/>
          <a:r>
            <a:rPr lang="fr-FR" sz="2000" dirty="0">
              <a:latin typeface="Arial" panose="020B0604020202020204" pitchFamily="34" charset="0"/>
              <a:cs typeface="Arial" panose="020B0604020202020204" pitchFamily="34" charset="0"/>
            </a:rPr>
            <a:t>=&gt; en analyser les causes.</a:t>
          </a:r>
        </a:p>
      </dgm:t>
    </dgm:pt>
    <dgm:pt modelId="{1ADBB863-EEA2-4C6C-B5BB-B5469D1544BD}" type="parTrans" cxnId="{15E3BC76-0E7E-48D7-BC72-4F97B715DB8A}">
      <dgm:prSet/>
      <dgm:spPr/>
      <dgm:t>
        <a:bodyPr/>
        <a:lstStyle/>
        <a:p>
          <a:endParaRPr lang="fr-F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5584E91-687F-45EE-A646-82AF206FFE97}" type="sibTrans" cxnId="{15E3BC76-0E7E-48D7-BC72-4F97B715DB8A}">
      <dgm:prSet/>
      <dgm:spPr/>
      <dgm:t>
        <a:bodyPr/>
        <a:lstStyle/>
        <a:p>
          <a:endParaRPr lang="fr-F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52B63DA-6163-4AB4-9346-8EA9E5F44DA2}">
      <dgm:prSet custT="1"/>
      <dgm:spPr/>
      <dgm:t>
        <a:bodyPr/>
        <a:lstStyle/>
        <a:p>
          <a:r>
            <a:rPr lang="fr-FR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S’engager dans un affrontement </a:t>
          </a:r>
        </a:p>
        <a:p>
          <a:r>
            <a:rPr lang="fr-FR" sz="2000" dirty="0">
              <a:latin typeface="Arial" panose="020B0604020202020204" pitchFamily="34" charset="0"/>
              <a:cs typeface="Arial" panose="020B0604020202020204" pitchFamily="34" charset="0"/>
            </a:rPr>
            <a:t>=&gt; Choisir le bon moment pour résoudre un conflit (éviter les périodes surchargées en travail ou éviter de chercher une solution à chaud qui exacerbe les postions et peut dégénérer.)</a:t>
          </a:r>
        </a:p>
      </dgm:t>
    </dgm:pt>
    <dgm:pt modelId="{8F7A3018-1559-4967-B59F-9AC92EB23C64}" type="parTrans" cxnId="{CB27F400-F7C9-452E-9845-B5E676A6BE01}">
      <dgm:prSet/>
      <dgm:spPr/>
      <dgm:t>
        <a:bodyPr/>
        <a:lstStyle/>
        <a:p>
          <a:endParaRPr lang="fr-F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A2FB0AE-0220-47F0-A346-4E5F947680F3}" type="sibTrans" cxnId="{CB27F400-F7C9-452E-9845-B5E676A6BE01}">
      <dgm:prSet/>
      <dgm:spPr/>
      <dgm:t>
        <a:bodyPr/>
        <a:lstStyle/>
        <a:p>
          <a:endParaRPr lang="fr-F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72AB6BD-3777-4F24-8723-558477B8E6B8}" type="pres">
      <dgm:prSet presAssocID="{4B4B9960-51AF-476E-9CC2-45C8EFBC9679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676DA54A-9F51-4386-AFA5-9499CAAB6AEF}" type="pres">
      <dgm:prSet presAssocID="{040F0141-1E85-4328-9C1C-512D7DF880E6}" presName="root1" presStyleCnt="0"/>
      <dgm:spPr/>
    </dgm:pt>
    <dgm:pt modelId="{B2CF3609-1237-497E-A69C-97438A5D901A}" type="pres">
      <dgm:prSet presAssocID="{040F0141-1E85-4328-9C1C-512D7DF880E6}" presName="LevelOneTextNode" presStyleLbl="node0" presStyleIdx="0" presStyleCnt="1">
        <dgm:presLayoutVars>
          <dgm:chPref val="3"/>
        </dgm:presLayoutVars>
      </dgm:prSet>
      <dgm:spPr/>
    </dgm:pt>
    <dgm:pt modelId="{CDA32CD7-59DB-45FC-8056-2872B1C2C4D4}" type="pres">
      <dgm:prSet presAssocID="{040F0141-1E85-4328-9C1C-512D7DF880E6}" presName="level2hierChild" presStyleCnt="0"/>
      <dgm:spPr/>
    </dgm:pt>
    <dgm:pt modelId="{735ED081-9C56-425A-AA18-EFA288B83E40}" type="pres">
      <dgm:prSet presAssocID="{1ADBB863-EEA2-4C6C-B5BB-B5469D1544BD}" presName="conn2-1" presStyleLbl="parChTrans1D2" presStyleIdx="0" presStyleCnt="2"/>
      <dgm:spPr/>
    </dgm:pt>
    <dgm:pt modelId="{09AFD58B-8F6C-49D9-8076-303B3087DE11}" type="pres">
      <dgm:prSet presAssocID="{1ADBB863-EEA2-4C6C-B5BB-B5469D1544BD}" presName="connTx" presStyleLbl="parChTrans1D2" presStyleIdx="0" presStyleCnt="2"/>
      <dgm:spPr/>
    </dgm:pt>
    <dgm:pt modelId="{97A529BE-ED17-447F-A0B0-9214631AE659}" type="pres">
      <dgm:prSet presAssocID="{AD74B2B9-9616-4BE2-AA71-9C555D09EACF}" presName="root2" presStyleCnt="0"/>
      <dgm:spPr/>
    </dgm:pt>
    <dgm:pt modelId="{0B44B160-B350-484C-BEF6-D6445DF97802}" type="pres">
      <dgm:prSet presAssocID="{AD74B2B9-9616-4BE2-AA71-9C555D09EACF}" presName="LevelTwoTextNode" presStyleLbl="node2" presStyleIdx="0" presStyleCnt="2" custScaleX="289123" custScaleY="136006">
        <dgm:presLayoutVars>
          <dgm:chPref val="3"/>
        </dgm:presLayoutVars>
      </dgm:prSet>
      <dgm:spPr/>
    </dgm:pt>
    <dgm:pt modelId="{D430C311-0E97-4932-9489-71C2BB3A96FF}" type="pres">
      <dgm:prSet presAssocID="{AD74B2B9-9616-4BE2-AA71-9C555D09EACF}" presName="level3hierChild" presStyleCnt="0"/>
      <dgm:spPr/>
    </dgm:pt>
    <dgm:pt modelId="{D8B94A09-366F-4528-BBD2-E379628E7BC8}" type="pres">
      <dgm:prSet presAssocID="{8F7A3018-1559-4967-B59F-9AC92EB23C64}" presName="conn2-1" presStyleLbl="parChTrans1D2" presStyleIdx="1" presStyleCnt="2"/>
      <dgm:spPr/>
    </dgm:pt>
    <dgm:pt modelId="{37040556-2E38-4170-9460-9E17D9FB2416}" type="pres">
      <dgm:prSet presAssocID="{8F7A3018-1559-4967-B59F-9AC92EB23C64}" presName="connTx" presStyleLbl="parChTrans1D2" presStyleIdx="1" presStyleCnt="2"/>
      <dgm:spPr/>
    </dgm:pt>
    <dgm:pt modelId="{EDD8ED06-E7BD-4611-95C2-E16DCDC358BE}" type="pres">
      <dgm:prSet presAssocID="{552B63DA-6163-4AB4-9346-8EA9E5F44DA2}" presName="root2" presStyleCnt="0"/>
      <dgm:spPr/>
    </dgm:pt>
    <dgm:pt modelId="{9BB489CA-253E-45B2-864A-D655DB93AE6A}" type="pres">
      <dgm:prSet presAssocID="{552B63DA-6163-4AB4-9346-8EA9E5F44DA2}" presName="LevelTwoTextNode" presStyleLbl="node2" presStyleIdx="1" presStyleCnt="2" custScaleX="289123" custScaleY="136006">
        <dgm:presLayoutVars>
          <dgm:chPref val="3"/>
        </dgm:presLayoutVars>
      </dgm:prSet>
      <dgm:spPr/>
    </dgm:pt>
    <dgm:pt modelId="{CA208CA5-1B3B-495B-B7C7-79BDC684B2B5}" type="pres">
      <dgm:prSet presAssocID="{552B63DA-6163-4AB4-9346-8EA9E5F44DA2}" presName="level3hierChild" presStyleCnt="0"/>
      <dgm:spPr/>
    </dgm:pt>
  </dgm:ptLst>
  <dgm:cxnLst>
    <dgm:cxn modelId="{CB27F400-F7C9-452E-9845-B5E676A6BE01}" srcId="{040F0141-1E85-4328-9C1C-512D7DF880E6}" destId="{552B63DA-6163-4AB4-9346-8EA9E5F44DA2}" srcOrd="1" destOrd="0" parTransId="{8F7A3018-1559-4967-B59F-9AC92EB23C64}" sibTransId="{3A2FB0AE-0220-47F0-A346-4E5F947680F3}"/>
    <dgm:cxn modelId="{9E51053C-43AF-4A07-9FA4-6F7943304F77}" srcId="{4B4B9960-51AF-476E-9CC2-45C8EFBC9679}" destId="{040F0141-1E85-4328-9C1C-512D7DF880E6}" srcOrd="0" destOrd="0" parTransId="{D90149FF-DFFE-4B40-AEFC-A0ABF85DE2AE}" sibTransId="{1AC09F84-6C77-4206-A8B4-0660242D5214}"/>
    <dgm:cxn modelId="{AAD93D64-85B6-4CB0-9E53-C8A89E19B731}" type="presOf" srcId="{1ADBB863-EEA2-4C6C-B5BB-B5469D1544BD}" destId="{09AFD58B-8F6C-49D9-8076-303B3087DE11}" srcOrd="1" destOrd="0" presId="urn:microsoft.com/office/officeart/2005/8/layout/hierarchy2"/>
    <dgm:cxn modelId="{302E8F45-AB98-40D1-8E64-EC81302E15A5}" type="presOf" srcId="{8F7A3018-1559-4967-B59F-9AC92EB23C64}" destId="{D8B94A09-366F-4528-BBD2-E379628E7BC8}" srcOrd="0" destOrd="0" presId="urn:microsoft.com/office/officeart/2005/8/layout/hierarchy2"/>
    <dgm:cxn modelId="{CE343975-DBE9-4156-AEF0-E2B36A6E6F80}" type="presOf" srcId="{4B4B9960-51AF-476E-9CC2-45C8EFBC9679}" destId="{E72AB6BD-3777-4F24-8723-558477B8E6B8}" srcOrd="0" destOrd="0" presId="urn:microsoft.com/office/officeart/2005/8/layout/hierarchy2"/>
    <dgm:cxn modelId="{15E3BC76-0E7E-48D7-BC72-4F97B715DB8A}" srcId="{040F0141-1E85-4328-9C1C-512D7DF880E6}" destId="{AD74B2B9-9616-4BE2-AA71-9C555D09EACF}" srcOrd="0" destOrd="0" parTransId="{1ADBB863-EEA2-4C6C-B5BB-B5469D1544BD}" sibTransId="{35584E91-687F-45EE-A646-82AF206FFE97}"/>
    <dgm:cxn modelId="{4066DC95-F2CF-4AC2-A560-98AB139350C0}" type="presOf" srcId="{040F0141-1E85-4328-9C1C-512D7DF880E6}" destId="{B2CF3609-1237-497E-A69C-97438A5D901A}" srcOrd="0" destOrd="0" presId="urn:microsoft.com/office/officeart/2005/8/layout/hierarchy2"/>
    <dgm:cxn modelId="{6816169A-D066-4567-82D4-ECE6FECEBA28}" type="presOf" srcId="{552B63DA-6163-4AB4-9346-8EA9E5F44DA2}" destId="{9BB489CA-253E-45B2-864A-D655DB93AE6A}" srcOrd="0" destOrd="0" presId="urn:microsoft.com/office/officeart/2005/8/layout/hierarchy2"/>
    <dgm:cxn modelId="{8381CC9A-C77D-40F3-AB5E-2A0638B537E7}" type="presOf" srcId="{8F7A3018-1559-4967-B59F-9AC92EB23C64}" destId="{37040556-2E38-4170-9460-9E17D9FB2416}" srcOrd="1" destOrd="0" presId="urn:microsoft.com/office/officeart/2005/8/layout/hierarchy2"/>
    <dgm:cxn modelId="{A3E069CC-4F69-496D-8D24-2D9C988AC0F0}" type="presOf" srcId="{1ADBB863-EEA2-4C6C-B5BB-B5469D1544BD}" destId="{735ED081-9C56-425A-AA18-EFA288B83E40}" srcOrd="0" destOrd="0" presId="urn:microsoft.com/office/officeart/2005/8/layout/hierarchy2"/>
    <dgm:cxn modelId="{31A2ABDF-080B-4036-A41B-4D663E3389B4}" type="presOf" srcId="{AD74B2B9-9616-4BE2-AA71-9C555D09EACF}" destId="{0B44B160-B350-484C-BEF6-D6445DF97802}" srcOrd="0" destOrd="0" presId="urn:microsoft.com/office/officeart/2005/8/layout/hierarchy2"/>
    <dgm:cxn modelId="{FEA01552-C152-47E5-8346-A4EB034933F8}" type="presParOf" srcId="{E72AB6BD-3777-4F24-8723-558477B8E6B8}" destId="{676DA54A-9F51-4386-AFA5-9499CAAB6AEF}" srcOrd="0" destOrd="0" presId="urn:microsoft.com/office/officeart/2005/8/layout/hierarchy2"/>
    <dgm:cxn modelId="{8DC8B58D-BC2B-4245-A6DB-749EE59AA14B}" type="presParOf" srcId="{676DA54A-9F51-4386-AFA5-9499CAAB6AEF}" destId="{B2CF3609-1237-497E-A69C-97438A5D901A}" srcOrd="0" destOrd="0" presId="urn:microsoft.com/office/officeart/2005/8/layout/hierarchy2"/>
    <dgm:cxn modelId="{E9696DE0-D8FE-4BA6-9E66-FA49159E1F65}" type="presParOf" srcId="{676DA54A-9F51-4386-AFA5-9499CAAB6AEF}" destId="{CDA32CD7-59DB-45FC-8056-2872B1C2C4D4}" srcOrd="1" destOrd="0" presId="urn:microsoft.com/office/officeart/2005/8/layout/hierarchy2"/>
    <dgm:cxn modelId="{32A72797-220F-405B-AB4C-C4AECB6C093C}" type="presParOf" srcId="{CDA32CD7-59DB-45FC-8056-2872B1C2C4D4}" destId="{735ED081-9C56-425A-AA18-EFA288B83E40}" srcOrd="0" destOrd="0" presId="urn:microsoft.com/office/officeart/2005/8/layout/hierarchy2"/>
    <dgm:cxn modelId="{08C69F39-EB8C-4B29-B6C3-0099C9C8C7AE}" type="presParOf" srcId="{735ED081-9C56-425A-AA18-EFA288B83E40}" destId="{09AFD58B-8F6C-49D9-8076-303B3087DE11}" srcOrd="0" destOrd="0" presId="urn:microsoft.com/office/officeart/2005/8/layout/hierarchy2"/>
    <dgm:cxn modelId="{441D472A-5210-4ED6-B6F5-A8A9790038F0}" type="presParOf" srcId="{CDA32CD7-59DB-45FC-8056-2872B1C2C4D4}" destId="{97A529BE-ED17-447F-A0B0-9214631AE659}" srcOrd="1" destOrd="0" presId="urn:microsoft.com/office/officeart/2005/8/layout/hierarchy2"/>
    <dgm:cxn modelId="{AD29FB1D-2BB9-4354-A6BB-C23507288F29}" type="presParOf" srcId="{97A529BE-ED17-447F-A0B0-9214631AE659}" destId="{0B44B160-B350-484C-BEF6-D6445DF97802}" srcOrd="0" destOrd="0" presId="urn:microsoft.com/office/officeart/2005/8/layout/hierarchy2"/>
    <dgm:cxn modelId="{A2855606-E8A4-4D69-ABB9-CBC01FACF1B8}" type="presParOf" srcId="{97A529BE-ED17-447F-A0B0-9214631AE659}" destId="{D430C311-0E97-4932-9489-71C2BB3A96FF}" srcOrd="1" destOrd="0" presId="urn:microsoft.com/office/officeart/2005/8/layout/hierarchy2"/>
    <dgm:cxn modelId="{2A645534-53E5-4E74-B7E6-B08CE63CC33B}" type="presParOf" srcId="{CDA32CD7-59DB-45FC-8056-2872B1C2C4D4}" destId="{D8B94A09-366F-4528-BBD2-E379628E7BC8}" srcOrd="2" destOrd="0" presId="urn:microsoft.com/office/officeart/2005/8/layout/hierarchy2"/>
    <dgm:cxn modelId="{E0371E34-ED69-46C0-ABBD-8F830B2723E5}" type="presParOf" srcId="{D8B94A09-366F-4528-BBD2-E379628E7BC8}" destId="{37040556-2E38-4170-9460-9E17D9FB2416}" srcOrd="0" destOrd="0" presId="urn:microsoft.com/office/officeart/2005/8/layout/hierarchy2"/>
    <dgm:cxn modelId="{8ADF1705-F908-4C1C-BFE5-B364C7A2C558}" type="presParOf" srcId="{CDA32CD7-59DB-45FC-8056-2872B1C2C4D4}" destId="{EDD8ED06-E7BD-4611-95C2-E16DCDC358BE}" srcOrd="3" destOrd="0" presId="urn:microsoft.com/office/officeart/2005/8/layout/hierarchy2"/>
    <dgm:cxn modelId="{F18E8A69-249E-440B-9A8D-19E9E4244A53}" type="presParOf" srcId="{EDD8ED06-E7BD-4611-95C2-E16DCDC358BE}" destId="{9BB489CA-253E-45B2-864A-D655DB93AE6A}" srcOrd="0" destOrd="0" presId="urn:microsoft.com/office/officeart/2005/8/layout/hierarchy2"/>
    <dgm:cxn modelId="{F96FD2F5-68B7-456A-BC96-879E58CF061B}" type="presParOf" srcId="{EDD8ED06-E7BD-4611-95C2-E16DCDC358BE}" destId="{CA208CA5-1B3B-495B-B7C7-79BDC684B2B5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F27A33-1387-4511-BBD5-F94689BA7184}">
      <dsp:nvSpPr>
        <dsp:cNvPr id="0" name=""/>
        <dsp:cNvSpPr/>
      </dsp:nvSpPr>
      <dsp:spPr>
        <a:xfrm>
          <a:off x="5197382" y="919219"/>
          <a:ext cx="2697475" cy="11051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93783"/>
              </a:lnTo>
              <a:lnTo>
                <a:pt x="2697475" y="693783"/>
              </a:lnTo>
              <a:lnTo>
                <a:pt x="2697475" y="1105129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8D379F-4183-47E2-B186-69A86D13789F}">
      <dsp:nvSpPr>
        <dsp:cNvPr id="0" name=""/>
        <dsp:cNvSpPr/>
      </dsp:nvSpPr>
      <dsp:spPr>
        <a:xfrm>
          <a:off x="2497331" y="919219"/>
          <a:ext cx="2700050" cy="1105129"/>
        </a:xfrm>
        <a:custGeom>
          <a:avLst/>
          <a:gdLst/>
          <a:ahLst/>
          <a:cxnLst/>
          <a:rect l="0" t="0" r="0" b="0"/>
          <a:pathLst>
            <a:path>
              <a:moveTo>
                <a:pt x="2700050" y="0"/>
              </a:moveTo>
              <a:lnTo>
                <a:pt x="2700050" y="693783"/>
              </a:lnTo>
              <a:lnTo>
                <a:pt x="0" y="693783"/>
              </a:lnTo>
              <a:lnTo>
                <a:pt x="0" y="1105129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36BEDE-9D2A-441F-A4E7-8BD5AF087C75}">
      <dsp:nvSpPr>
        <dsp:cNvPr id="0" name=""/>
        <dsp:cNvSpPr/>
      </dsp:nvSpPr>
      <dsp:spPr>
        <a:xfrm>
          <a:off x="2956177" y="1805"/>
          <a:ext cx="4482411" cy="9174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2E3EBA-F4FB-496B-8A6A-3D62B99F1618}">
      <dsp:nvSpPr>
        <dsp:cNvPr id="0" name=""/>
        <dsp:cNvSpPr/>
      </dsp:nvSpPr>
      <dsp:spPr>
        <a:xfrm>
          <a:off x="3449545" y="470506"/>
          <a:ext cx="4482411" cy="91741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200" b="1" kern="1200" dirty="0">
              <a:latin typeface="Arial" panose="020B0604020202020204" pitchFamily="34" charset="0"/>
              <a:cs typeface="Arial" panose="020B0604020202020204" pitchFamily="34" charset="0"/>
            </a:rPr>
            <a:t>Un conflit peut être</a:t>
          </a:r>
        </a:p>
      </dsp:txBody>
      <dsp:txXfrm>
        <a:off x="3476415" y="497376"/>
        <a:ext cx="4428671" cy="863673"/>
      </dsp:txXfrm>
    </dsp:sp>
    <dsp:sp modelId="{C9EA0B88-F5BD-4314-A05A-EF7DCCFB3A88}">
      <dsp:nvSpPr>
        <dsp:cNvPr id="0" name=""/>
        <dsp:cNvSpPr/>
      </dsp:nvSpPr>
      <dsp:spPr>
        <a:xfrm>
          <a:off x="291937" y="2024348"/>
          <a:ext cx="4410789" cy="195014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F8FA1A-9E0D-402D-B9EB-DB345032F2FA}">
      <dsp:nvSpPr>
        <dsp:cNvPr id="0" name=""/>
        <dsp:cNvSpPr/>
      </dsp:nvSpPr>
      <dsp:spPr>
        <a:xfrm>
          <a:off x="785305" y="2493049"/>
          <a:ext cx="4410789" cy="195014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1" kern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Latent</a:t>
          </a:r>
          <a:r>
            <a:rPr lang="fr-FR" sz="2400" kern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fr-FR" sz="2000" kern="1200" dirty="0">
            <a:solidFill>
              <a:srgbClr val="FF0000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>
              <a:latin typeface="Arial" panose="020B0604020202020204" pitchFamily="34" charset="0"/>
              <a:cs typeface="Arial" panose="020B0604020202020204" pitchFamily="34" charset="0"/>
            </a:rPr>
            <a:t>sous-jacent à l’activité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>
              <a:latin typeface="Arial" panose="020B0604020202020204" pitchFamily="34" charset="0"/>
              <a:cs typeface="Arial" panose="020B0604020202020204" pitchFamily="34" charset="0"/>
            </a:rPr>
            <a:t>=&gt; Il nuit à l’activité, mais il ne la bloque pas</a:t>
          </a:r>
        </a:p>
      </dsp:txBody>
      <dsp:txXfrm>
        <a:off x="842423" y="2550167"/>
        <a:ext cx="4296553" cy="1835913"/>
      </dsp:txXfrm>
    </dsp:sp>
    <dsp:sp modelId="{93FD038D-2DF7-482A-B356-1C95F65829DE}">
      <dsp:nvSpPr>
        <dsp:cNvPr id="0" name=""/>
        <dsp:cNvSpPr/>
      </dsp:nvSpPr>
      <dsp:spPr>
        <a:xfrm>
          <a:off x="5689463" y="2024348"/>
          <a:ext cx="4410789" cy="195014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369056-F90D-4CC4-A763-2AA0A886E738}">
      <dsp:nvSpPr>
        <dsp:cNvPr id="0" name=""/>
        <dsp:cNvSpPr/>
      </dsp:nvSpPr>
      <dsp:spPr>
        <a:xfrm>
          <a:off x="6182832" y="2493049"/>
          <a:ext cx="4410789" cy="195014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1" kern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Ouvert</a:t>
          </a:r>
          <a:r>
            <a:rPr lang="fr-FR" sz="2400" kern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fr-FR" sz="2000" kern="1200" dirty="0">
            <a:solidFill>
              <a:srgbClr val="FF0000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>
              <a:latin typeface="Arial" panose="020B0604020202020204" pitchFamily="34" charset="0"/>
              <a:cs typeface="Arial" panose="020B0604020202020204" pitchFamily="34" charset="0"/>
            </a:rPr>
            <a:t>le conflit dégénère, les oppositions sont verbalisées.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>
              <a:latin typeface="Arial" panose="020B0604020202020204" pitchFamily="34" charset="0"/>
              <a:cs typeface="Arial" panose="020B0604020202020204" pitchFamily="34" charset="0"/>
            </a:rPr>
            <a:t>=&gt; Il nuit à l’ambiance et à l’activité.</a:t>
          </a:r>
        </a:p>
      </dsp:txBody>
      <dsp:txXfrm>
        <a:off x="6239950" y="2550167"/>
        <a:ext cx="4296553" cy="183591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CF3609-1237-497E-A69C-97438A5D901A}">
      <dsp:nvSpPr>
        <dsp:cNvPr id="0" name=""/>
        <dsp:cNvSpPr/>
      </dsp:nvSpPr>
      <dsp:spPr>
        <a:xfrm>
          <a:off x="11372" y="1468907"/>
          <a:ext cx="2709570" cy="135478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FR" sz="2000" b="1" kern="1200" dirty="0">
              <a:latin typeface="Arial" panose="020B0604020202020204" pitchFamily="34" charset="0"/>
              <a:cs typeface="Arial" panose="020B0604020202020204" pitchFamily="34" charset="0"/>
            </a:rPr>
            <a:t>Résoudre un conflit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FR" sz="2000" b="1" kern="1200" dirty="0">
              <a:latin typeface="Arial" panose="020B0604020202020204" pitchFamily="34" charset="0"/>
              <a:cs typeface="Arial" panose="020B0604020202020204" pitchFamily="34" charset="0"/>
            </a:rPr>
            <a:t>=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FR" sz="2000" b="1" kern="1200" dirty="0">
              <a:latin typeface="Arial" panose="020B0604020202020204" pitchFamily="34" charset="0"/>
              <a:cs typeface="Arial" panose="020B0604020202020204" pitchFamily="34" charset="0"/>
            </a:rPr>
            <a:t>savoir communiquer</a:t>
          </a:r>
        </a:p>
      </dsp:txBody>
      <dsp:txXfrm>
        <a:off x="51052" y="1508587"/>
        <a:ext cx="2630210" cy="1275425"/>
      </dsp:txXfrm>
    </dsp:sp>
    <dsp:sp modelId="{735ED081-9C56-425A-AA18-EFA288B83E40}">
      <dsp:nvSpPr>
        <dsp:cNvPr id="0" name=""/>
        <dsp:cNvSpPr/>
      </dsp:nvSpPr>
      <dsp:spPr>
        <a:xfrm rot="18999389">
          <a:off x="2517703" y="1606443"/>
          <a:ext cx="1490306" cy="56809"/>
        </a:xfrm>
        <a:custGeom>
          <a:avLst/>
          <a:gdLst/>
          <a:ahLst/>
          <a:cxnLst/>
          <a:rect l="0" t="0" r="0" b="0"/>
          <a:pathLst>
            <a:path>
              <a:moveTo>
                <a:pt x="0" y="28404"/>
              </a:moveTo>
              <a:lnTo>
                <a:pt x="1490306" y="28404"/>
              </a:lnTo>
            </a:path>
          </a:pathLst>
        </a:custGeom>
        <a:noFill/>
        <a:ln w="19050" cap="rnd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225599" y="1597590"/>
        <a:ext cx="74515" cy="74515"/>
      </dsp:txXfrm>
    </dsp:sp>
    <dsp:sp modelId="{0B44B160-B350-484C-BEF6-D6445DF97802}">
      <dsp:nvSpPr>
        <dsp:cNvPr id="0" name=""/>
        <dsp:cNvSpPr/>
      </dsp:nvSpPr>
      <dsp:spPr>
        <a:xfrm>
          <a:off x="3804770" y="202102"/>
          <a:ext cx="7833990" cy="184258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1" kern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Diagnostiquer la nature du conflit  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>
              <a:latin typeface="Arial" panose="020B0604020202020204" pitchFamily="34" charset="0"/>
              <a:cs typeface="Arial" panose="020B0604020202020204" pitchFamily="34" charset="0"/>
            </a:rPr>
            <a:t>=&gt; Déterminer la nature du problème,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>
              <a:latin typeface="Arial" panose="020B0604020202020204" pitchFamily="34" charset="0"/>
              <a:cs typeface="Arial" panose="020B0604020202020204" pitchFamily="34" charset="0"/>
            </a:rPr>
            <a:t>=&gt; l’énoncer de façon simple et complète,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>
              <a:latin typeface="Arial" panose="020B0604020202020204" pitchFamily="34" charset="0"/>
              <a:cs typeface="Arial" panose="020B0604020202020204" pitchFamily="34" charset="0"/>
            </a:rPr>
            <a:t>=&gt; en analyser les causes.</a:t>
          </a:r>
        </a:p>
      </dsp:txBody>
      <dsp:txXfrm>
        <a:off x="3858738" y="256070"/>
        <a:ext cx="7726054" cy="1734653"/>
      </dsp:txXfrm>
    </dsp:sp>
    <dsp:sp modelId="{D8B94A09-366F-4528-BBD2-E379628E7BC8}">
      <dsp:nvSpPr>
        <dsp:cNvPr id="0" name=""/>
        <dsp:cNvSpPr/>
      </dsp:nvSpPr>
      <dsp:spPr>
        <a:xfrm rot="2600611">
          <a:off x="2517703" y="2629346"/>
          <a:ext cx="1490306" cy="56809"/>
        </a:xfrm>
        <a:custGeom>
          <a:avLst/>
          <a:gdLst/>
          <a:ahLst/>
          <a:cxnLst/>
          <a:rect l="0" t="0" r="0" b="0"/>
          <a:pathLst>
            <a:path>
              <a:moveTo>
                <a:pt x="0" y="28404"/>
              </a:moveTo>
              <a:lnTo>
                <a:pt x="1490306" y="28404"/>
              </a:lnTo>
            </a:path>
          </a:pathLst>
        </a:custGeom>
        <a:noFill/>
        <a:ln w="19050" cap="rnd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225599" y="2620494"/>
        <a:ext cx="74515" cy="74515"/>
      </dsp:txXfrm>
    </dsp:sp>
    <dsp:sp modelId="{9BB489CA-253E-45B2-864A-D655DB93AE6A}">
      <dsp:nvSpPr>
        <dsp:cNvPr id="0" name=""/>
        <dsp:cNvSpPr/>
      </dsp:nvSpPr>
      <dsp:spPr>
        <a:xfrm>
          <a:off x="3804770" y="2247908"/>
          <a:ext cx="7833990" cy="184258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1" kern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S’engager dans un affrontement 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>
              <a:latin typeface="Arial" panose="020B0604020202020204" pitchFamily="34" charset="0"/>
              <a:cs typeface="Arial" panose="020B0604020202020204" pitchFamily="34" charset="0"/>
            </a:rPr>
            <a:t>=&gt; Choisir le bon moment pour résoudre un conflit (éviter les périodes surchargées en travail ou éviter de chercher une solution à chaud qui exacerbe les postions et peut dégénérer.)</a:t>
          </a:r>
        </a:p>
      </dsp:txBody>
      <dsp:txXfrm>
        <a:off x="3858738" y="2301876"/>
        <a:ext cx="7726054" cy="17346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28E043-AC9B-E943-82F6-2E7943B1A8E8}" type="datetimeFigureOut">
              <a:rPr lang="fr-FR" smtClean="0"/>
              <a:t>25/09/2019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67071F-0CFA-C94B-8B46-38C1CAD58F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29475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5049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25/09/2019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1772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3940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42515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2622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25/09/2019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1835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25/09/2019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7329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3947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352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1819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6062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25/09/2019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1433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25/09/2019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1909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25/09/2019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3922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25/09/2019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2692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25/09/2019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1660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25/09/2019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8156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0B14B23-EBBB-4FF8-A86F-057ABCCE629C}" type="datetimeFigureOut">
              <a:rPr lang="fr-FR" smtClean="0"/>
              <a:t>25/09/2019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22049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  <p:sldLayoutId id="2147483783" r:id="rId15"/>
    <p:sldLayoutId id="2147483784" r:id="rId16"/>
    <p:sldLayoutId id="2147483785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-1" y="1"/>
            <a:ext cx="10828868" cy="634999"/>
          </a:xfrm>
        </p:spPr>
        <p:txBody>
          <a:bodyPr>
            <a:normAutofit/>
          </a:bodyPr>
          <a:lstStyle/>
          <a:p>
            <a:r>
              <a:rPr lang="fr-FR" sz="3200" b="1" dirty="0"/>
              <a:t>4. Dépasser le conflit</a:t>
            </a:r>
            <a:endParaRPr lang="fr-FR" sz="5400" dirty="0"/>
          </a:p>
        </p:txBody>
      </p:sp>
      <p:graphicFrame>
        <p:nvGraphicFramePr>
          <p:cNvPr id="3" name="Diagramme 2"/>
          <p:cNvGraphicFramePr/>
          <p:nvPr>
            <p:extLst>
              <p:ext uri="{D42A27DB-BD31-4B8C-83A1-F6EECF244321}">
                <p14:modId xmlns:p14="http://schemas.microsoft.com/office/powerpoint/2010/main" val="1323315849"/>
              </p:ext>
            </p:extLst>
          </p:nvPr>
        </p:nvGraphicFramePr>
        <p:xfrm>
          <a:off x="440266" y="1024466"/>
          <a:ext cx="10888134" cy="46312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49834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-1" y="1"/>
            <a:ext cx="10828868" cy="982132"/>
          </a:xfrm>
        </p:spPr>
        <p:txBody>
          <a:bodyPr>
            <a:normAutofit fontScale="90000"/>
          </a:bodyPr>
          <a:lstStyle/>
          <a:p>
            <a:r>
              <a:rPr lang="fr-FR" sz="3200" b="1" dirty="0"/>
              <a:t>4. Dépasser le conflit</a:t>
            </a:r>
            <a:br>
              <a:rPr lang="fr-FR" sz="3200" b="1" dirty="0"/>
            </a:br>
            <a:r>
              <a:rPr lang="fr-FR" sz="3200" b="1" dirty="0"/>
              <a:t>4.1. Comment résoudre un conflit ?</a:t>
            </a:r>
            <a:endParaRPr lang="fr-FR" sz="5400" dirty="0"/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val="882195597"/>
              </p:ext>
            </p:extLst>
          </p:nvPr>
        </p:nvGraphicFramePr>
        <p:xfrm>
          <a:off x="304800" y="1380068"/>
          <a:ext cx="11650134" cy="429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40942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-1" y="1"/>
            <a:ext cx="10828868" cy="982132"/>
          </a:xfrm>
        </p:spPr>
        <p:txBody>
          <a:bodyPr>
            <a:normAutofit fontScale="90000"/>
          </a:bodyPr>
          <a:lstStyle/>
          <a:p>
            <a:r>
              <a:rPr lang="fr-FR" sz="3200" b="1" dirty="0"/>
              <a:t>4. Dépasser le conflit</a:t>
            </a:r>
            <a:br>
              <a:rPr lang="fr-FR" sz="3200" b="1" dirty="0"/>
            </a:br>
            <a:r>
              <a:rPr lang="fr-FR" sz="3200" b="1" dirty="0"/>
              <a:t>4.1. Comment résoudre un conflit ?</a:t>
            </a:r>
            <a:endParaRPr lang="fr-FR" sz="5400" dirty="0"/>
          </a:p>
        </p:txBody>
      </p:sp>
      <p:sp>
        <p:nvSpPr>
          <p:cNvPr id="3" name="Rectangle 2"/>
          <p:cNvSpPr/>
          <p:nvPr/>
        </p:nvSpPr>
        <p:spPr>
          <a:xfrm>
            <a:off x="389467" y="1727200"/>
            <a:ext cx="11311466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Chaque acteur du conflit </a:t>
            </a: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doit dire ce qui l’affecte et ce qu’il souhaite voir changer.</a:t>
            </a:r>
          </a:p>
          <a:p>
            <a:pPr algn="ctr">
              <a:spcBef>
                <a:spcPts val="2400"/>
              </a:spcBef>
            </a:pPr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=&gt; Laisser les gens s’exprimer, formuler leurs craintes, leurs besoins et leurs désirs. </a:t>
            </a:r>
          </a:p>
          <a:p>
            <a:pPr marL="285750" indent="-285750">
              <a:spcBef>
                <a:spcPts val="2400"/>
              </a:spcBef>
              <a:buFont typeface="Wingdings" panose="05000000000000000000" pitchFamily="2" charset="2"/>
              <a:buChar char="q"/>
            </a:pPr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Savoir écouter </a:t>
            </a: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pratiquer l’écoute active, prêter attention au contenu du message, aux sentiments sous-jacents, au ton, aux gestes, aux indices non verbaux... </a:t>
            </a:r>
          </a:p>
          <a:p>
            <a:pPr marL="285750" indent="-285750"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Éviter de blâmer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, de porter des jugements de valeurs, veiller à ce que tous participent. </a:t>
            </a:r>
          </a:p>
          <a:p>
            <a:pPr marL="285750" indent="-285750"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Guider le groupe</a:t>
            </a: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de façon délicate. </a:t>
            </a:r>
          </a:p>
        </p:txBody>
      </p:sp>
    </p:spTree>
    <p:extLst>
      <p:ext uri="{BB962C8B-B14F-4D97-AF65-F5344CB8AC3E}">
        <p14:creationId xmlns:p14="http://schemas.microsoft.com/office/powerpoint/2010/main" val="1610660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-1" y="1"/>
            <a:ext cx="10828868" cy="982132"/>
          </a:xfrm>
        </p:spPr>
        <p:txBody>
          <a:bodyPr>
            <a:normAutofit fontScale="90000"/>
          </a:bodyPr>
          <a:lstStyle/>
          <a:p>
            <a:r>
              <a:rPr lang="fr-FR" sz="3200" b="1" dirty="0"/>
              <a:t>4. Dépasser le conflit</a:t>
            </a:r>
            <a:br>
              <a:rPr lang="fr-FR" sz="3200" b="1" dirty="0"/>
            </a:br>
            <a:r>
              <a:rPr lang="fr-FR" sz="3200" b="1" dirty="0"/>
              <a:t>4.1. Comment résoudre un conflit ?</a:t>
            </a:r>
            <a:endParaRPr lang="fr-FR" sz="5400" dirty="0"/>
          </a:p>
        </p:txBody>
      </p:sp>
      <p:sp>
        <p:nvSpPr>
          <p:cNvPr id="3" name="Rectangle 2"/>
          <p:cNvSpPr/>
          <p:nvPr/>
        </p:nvSpPr>
        <p:spPr>
          <a:xfrm>
            <a:off x="494950" y="1653838"/>
            <a:ext cx="1101055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</a:pPr>
            <a:r>
              <a:rPr lang="fr-FR" sz="3200" b="1" dirty="0">
                <a:solidFill>
                  <a:srgbClr val="FFFF00"/>
                </a:solidFill>
                <a:latin typeface="Myriad Pro"/>
              </a:rPr>
              <a:t>Résoudre le problème </a:t>
            </a:r>
            <a:endParaRPr lang="fr-FR" sz="3200" dirty="0">
              <a:solidFill>
                <a:srgbClr val="FFFF00"/>
              </a:solidFill>
              <a:latin typeface="Myriad Pro"/>
            </a:endParaRP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fr-FR" sz="2400" b="1" dirty="0">
                <a:solidFill>
                  <a:srgbClr val="FFFF00"/>
                </a:solidFill>
                <a:latin typeface="ITC Century Std Book"/>
              </a:rPr>
              <a:t>Formuler des solutions </a:t>
            </a:r>
            <a:r>
              <a:rPr lang="fr-FR" sz="2400" b="1" dirty="0">
                <a:latin typeface="ITC Century Std Book"/>
              </a:rPr>
              <a:t>: </a:t>
            </a:r>
            <a:r>
              <a:rPr lang="fr-FR" sz="2400" dirty="0">
                <a:latin typeface="ITC Century Std Light"/>
              </a:rPr>
              <a:t>recourir au remue-méninges. Il ne doit pas y avoir de réserves. Les gens doivent être intégrés dans le projet, dans les solutions et ne pas seulement être spectateurs. 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fr-FR" sz="2400" b="1" dirty="0">
                <a:solidFill>
                  <a:srgbClr val="FFFF00"/>
                </a:solidFill>
                <a:latin typeface="ITC Century Std Book"/>
              </a:rPr>
              <a:t>Évaluer les solutions </a:t>
            </a:r>
            <a:r>
              <a:rPr lang="fr-FR" sz="2400" b="1" dirty="0">
                <a:latin typeface="ITC Century Std Book"/>
              </a:rPr>
              <a:t>: </a:t>
            </a:r>
            <a:r>
              <a:rPr lang="fr-FR" sz="2400" dirty="0">
                <a:latin typeface="ITC Century Std Light"/>
              </a:rPr>
              <a:t>étudier chaque solution. Chacun défend ses idées, mais doit également les abandonner si d’autres sont meilleures. (</a:t>
            </a:r>
            <a:r>
              <a:rPr lang="fr-FR" sz="2400" i="1" dirty="0">
                <a:latin typeface="ITC Century Std Light"/>
              </a:rPr>
              <a:t>Exemple : il faut éviter les votes qui isolent, les emportements et les réserves.) </a:t>
            </a:r>
            <a:endParaRPr lang="fr-FR" sz="2400" dirty="0">
              <a:latin typeface="ITC Century Std Light"/>
            </a:endParaRPr>
          </a:p>
        </p:txBody>
      </p:sp>
    </p:spTree>
    <p:extLst>
      <p:ext uri="{BB962C8B-B14F-4D97-AF65-F5344CB8AC3E}">
        <p14:creationId xmlns:p14="http://schemas.microsoft.com/office/powerpoint/2010/main" val="2453404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-1" y="1"/>
            <a:ext cx="10828868" cy="982132"/>
          </a:xfrm>
        </p:spPr>
        <p:txBody>
          <a:bodyPr>
            <a:normAutofit fontScale="90000"/>
          </a:bodyPr>
          <a:lstStyle/>
          <a:p>
            <a:r>
              <a:rPr lang="fr-FR" sz="3200" b="1" dirty="0"/>
              <a:t>4. Dépasser le conflit</a:t>
            </a:r>
            <a:br>
              <a:rPr lang="fr-FR" sz="3200" b="1" dirty="0"/>
            </a:br>
            <a:r>
              <a:rPr lang="fr-FR" sz="3200" b="1" dirty="0"/>
              <a:t>4.1. Comment résoudre un conflit ?</a:t>
            </a:r>
            <a:endParaRPr lang="fr-FR" sz="5400" dirty="0"/>
          </a:p>
        </p:txBody>
      </p:sp>
      <p:sp>
        <p:nvSpPr>
          <p:cNvPr id="3" name="Rectangle 2"/>
          <p:cNvSpPr/>
          <p:nvPr/>
        </p:nvSpPr>
        <p:spPr>
          <a:xfrm>
            <a:off x="262467" y="1222038"/>
            <a:ext cx="11734800" cy="47397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</a:pPr>
            <a:r>
              <a:rPr lang="fr-FR" sz="3200" b="1" dirty="0">
                <a:solidFill>
                  <a:srgbClr val="FFFF00"/>
                </a:solidFill>
                <a:latin typeface="Myriad Pro"/>
              </a:rPr>
              <a:t>Résoudre le problème </a:t>
            </a:r>
            <a:endParaRPr lang="fr-FR" sz="3200" dirty="0">
              <a:solidFill>
                <a:srgbClr val="FFFF00"/>
              </a:solidFill>
              <a:latin typeface="Myriad Pro"/>
            </a:endParaRP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fr-FR" sz="2400" b="1" dirty="0">
                <a:solidFill>
                  <a:srgbClr val="FFFF00"/>
                </a:solidFill>
                <a:latin typeface="ITC Century Std Book"/>
              </a:rPr>
              <a:t> Sélectionner</a:t>
            </a:r>
            <a:r>
              <a:rPr lang="fr-FR" sz="2400" b="1" dirty="0">
                <a:latin typeface="ITC Century Std Book"/>
              </a:rPr>
              <a:t> </a:t>
            </a:r>
            <a:r>
              <a:rPr lang="fr-FR" sz="2400" b="1" dirty="0">
                <a:solidFill>
                  <a:srgbClr val="FFFF00"/>
                </a:solidFill>
                <a:latin typeface="ITC Century Std Book"/>
              </a:rPr>
              <a:t>la meilleure solution</a:t>
            </a:r>
            <a:r>
              <a:rPr lang="fr-FR" sz="2400" b="1" dirty="0">
                <a:latin typeface="ITC Century Std Book"/>
              </a:rPr>
              <a:t> : </a:t>
            </a:r>
            <a:r>
              <a:rPr lang="fr-FR" sz="2400" dirty="0">
                <a:latin typeface="ITC Century Std Light"/>
              </a:rPr>
              <a:t>éviter la solution inapplicable ou inefficace qui fait plaisir à tous. Vérifier que des gens ne soient pas mis en minorité et que tous les avis soient pris en compte. Elle doit être appropriée au problème, possible à mettre en œuvre dans les limites de l’autorité et des responsabilités du groupe et être, bien sûr, comprise par tous. 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fr-FR" sz="2400" b="1" dirty="0">
                <a:solidFill>
                  <a:srgbClr val="FFFF00"/>
                </a:solidFill>
                <a:latin typeface="ITC Century Std Book"/>
              </a:rPr>
              <a:t> Mettre</a:t>
            </a:r>
            <a:r>
              <a:rPr lang="fr-FR" sz="2400" b="1" dirty="0">
                <a:latin typeface="ITC Century Std Book"/>
              </a:rPr>
              <a:t> </a:t>
            </a:r>
            <a:r>
              <a:rPr lang="fr-FR" sz="2400" b="1" dirty="0">
                <a:solidFill>
                  <a:srgbClr val="FFFF00"/>
                </a:solidFill>
                <a:latin typeface="ITC Century Std Book"/>
              </a:rPr>
              <a:t>en</a:t>
            </a:r>
            <a:r>
              <a:rPr lang="fr-FR" sz="2400" b="1" dirty="0">
                <a:latin typeface="ITC Century Std Book"/>
              </a:rPr>
              <a:t> </a:t>
            </a:r>
            <a:r>
              <a:rPr lang="fr-FR" sz="2400" b="1" dirty="0">
                <a:solidFill>
                  <a:srgbClr val="FFFF00"/>
                </a:solidFill>
                <a:latin typeface="ITC Century Std Book"/>
              </a:rPr>
              <a:t>œuvre la solution retenue</a:t>
            </a:r>
            <a:r>
              <a:rPr lang="fr-FR" sz="2400" b="1" dirty="0">
                <a:latin typeface="ITC Century Std Book"/>
              </a:rPr>
              <a:t> : </a:t>
            </a:r>
            <a:r>
              <a:rPr lang="fr-FR" sz="2400" dirty="0">
                <a:latin typeface="ITC Century Std Light"/>
              </a:rPr>
              <a:t>choisir les personnes qui mettront en application la solution. Cela pousse les gens à s’investir dans la proposition et dans le choix de la solution. 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fr-FR" sz="2400" b="1" dirty="0">
                <a:solidFill>
                  <a:srgbClr val="FFFF00"/>
                </a:solidFill>
                <a:latin typeface="ITC Century Std Book"/>
              </a:rPr>
              <a:t> Évaluer</a:t>
            </a:r>
            <a:r>
              <a:rPr lang="fr-FR" sz="2400" b="1" dirty="0">
                <a:latin typeface="ITC Century Std Book"/>
              </a:rPr>
              <a:t> : </a:t>
            </a:r>
            <a:r>
              <a:rPr lang="fr-FR" sz="2400" dirty="0">
                <a:latin typeface="ITC Century Std Light"/>
              </a:rPr>
              <a:t>il faut évaluer les résultats et la façon dont les gens ont vécu la mise en place de cette solution. </a:t>
            </a:r>
          </a:p>
        </p:txBody>
      </p:sp>
    </p:spTree>
    <p:extLst>
      <p:ext uri="{BB962C8B-B14F-4D97-AF65-F5344CB8AC3E}">
        <p14:creationId xmlns:p14="http://schemas.microsoft.com/office/powerpoint/2010/main" val="1861534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80535" y="1787873"/>
            <a:ext cx="9863665" cy="39241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800"/>
              </a:spcBef>
            </a:pPr>
            <a:r>
              <a:rPr lang="fr-FR" sz="3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négociation </a:t>
            </a:r>
            <a:endParaRPr lang="fr-FR" sz="36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1800"/>
              </a:spcBef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Les acteurs du conflit se réunissent pour discuter, avec la volonté de trouver une ou plusieurs solutions. </a:t>
            </a:r>
          </a:p>
          <a:p>
            <a:pPr algn="just">
              <a:spcBef>
                <a:spcPts val="1800"/>
              </a:spcBef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=&gt; Il est important que chacune des parties ait compris les enjeux afin de trouver le meilleur terrain d’entente. </a:t>
            </a:r>
          </a:p>
          <a:p>
            <a:pPr algn="ctr">
              <a:spcBef>
                <a:spcPts val="1800"/>
              </a:spcBef>
            </a:pPr>
            <a:r>
              <a:rPr lang="fr-FR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 est probable que tous devront faire des concessions pour améliorer la situation. Le résultat n’est pas forcément parfait, mais il est acceptable et accepté par tous. </a:t>
            </a: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-1" y="1"/>
            <a:ext cx="10828868" cy="98213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3200" b="1" dirty="0"/>
              <a:t>4. Dépasser le conflit</a:t>
            </a:r>
            <a:br>
              <a:rPr lang="fr-FR" sz="3200" b="1" dirty="0"/>
            </a:br>
            <a:r>
              <a:rPr lang="fr-FR" sz="3200" b="1" dirty="0"/>
              <a:t>4.2. Outils de résolutions</a:t>
            </a:r>
            <a:endParaRPr lang="fr-FR" sz="5400" dirty="0"/>
          </a:p>
        </p:txBody>
      </p:sp>
    </p:spTree>
    <p:extLst>
      <p:ext uri="{BB962C8B-B14F-4D97-AF65-F5344CB8AC3E}">
        <p14:creationId xmlns:p14="http://schemas.microsoft.com/office/powerpoint/2010/main" val="1700885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965199" y="2008005"/>
            <a:ext cx="9728201" cy="3200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800"/>
              </a:spcBef>
            </a:pP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médiation </a:t>
            </a:r>
            <a:endParaRPr lang="fr-FR" sz="32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1800"/>
              </a:spcBef>
            </a:pP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Une personne extérieure au conflit, le médiateur, intervient pour aider à sa résolution lorsque toutes les tentatives précédentes ont échoué. </a:t>
            </a:r>
          </a:p>
          <a:p>
            <a:pPr algn="just">
              <a:spcBef>
                <a:spcPts val="1800"/>
              </a:spcBef>
            </a:pP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Le médiateur prend connaissance des faits en toute impartialité et aide les parties à se mettre d’accord. </a:t>
            </a: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-1" y="1"/>
            <a:ext cx="10828868" cy="98213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3200" b="1" dirty="0"/>
              <a:t>4. Dépasser le conflit</a:t>
            </a:r>
            <a:br>
              <a:rPr lang="fr-FR" sz="3200" b="1" dirty="0"/>
            </a:br>
            <a:r>
              <a:rPr lang="fr-FR" sz="3200" b="1" dirty="0"/>
              <a:t>4.2. Outils de résolutions</a:t>
            </a:r>
            <a:endParaRPr lang="fr-FR" sz="5400" dirty="0"/>
          </a:p>
        </p:txBody>
      </p:sp>
    </p:spTree>
    <p:extLst>
      <p:ext uri="{BB962C8B-B14F-4D97-AF65-F5344CB8AC3E}">
        <p14:creationId xmlns:p14="http://schemas.microsoft.com/office/powerpoint/2010/main" val="2005594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52818" y="1262939"/>
            <a:ext cx="10123181" cy="42319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800"/>
              </a:spcBef>
            </a:pP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L’arbitrage </a:t>
            </a:r>
            <a:endParaRPr lang="fr-FR" sz="32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1800"/>
              </a:spcBef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Il s’agit de l’ultime méthode pour résoudre un conflit lorsque la négociation et la médiation n’ont pas pu aboutir à une solution efficace. </a:t>
            </a:r>
          </a:p>
          <a:p>
            <a:pPr algn="just">
              <a:spcBef>
                <a:spcPts val="1800"/>
              </a:spcBef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Dans une entreprise, l’arbitre est très souvent une personne à responsabilité, influente, un manager dont l’autorité est reconnue par tous. </a:t>
            </a:r>
          </a:p>
          <a:p>
            <a:pPr algn="just">
              <a:spcBef>
                <a:spcPts val="1800"/>
              </a:spcBef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Il est le seul à trancher et à régler le conflit. Sa décision est ferme et sans appel, les parties en conflit s’y soumettent obligatoirement. Il y a souvent un sentiment d’injustice qui en ressort pour l’une ou l’autre des parties. </a:t>
            </a: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-1" y="1"/>
            <a:ext cx="10828868" cy="98213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3200" b="1" dirty="0"/>
              <a:t>4. Dépasser le conflit</a:t>
            </a:r>
            <a:br>
              <a:rPr lang="fr-FR" sz="3200" b="1" dirty="0"/>
            </a:br>
            <a:r>
              <a:rPr lang="fr-FR" sz="3200" b="1" dirty="0"/>
              <a:t>4.2. Outils de résolutions</a:t>
            </a:r>
            <a:endParaRPr lang="fr-FR" sz="5400" dirty="0"/>
          </a:p>
        </p:txBody>
      </p:sp>
    </p:spTree>
    <p:extLst>
      <p:ext uri="{BB962C8B-B14F-4D97-AF65-F5344CB8AC3E}">
        <p14:creationId xmlns:p14="http://schemas.microsoft.com/office/powerpoint/2010/main" val="596334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289</TotalTime>
  <Words>655</Words>
  <Application>Microsoft Office PowerPoint</Application>
  <PresentationFormat>Grand écran</PresentationFormat>
  <Paragraphs>47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7" baseType="lpstr">
      <vt:lpstr>Arial</vt:lpstr>
      <vt:lpstr>Calibri</vt:lpstr>
      <vt:lpstr>Century Gothic</vt:lpstr>
      <vt:lpstr>ITC Century Std Book</vt:lpstr>
      <vt:lpstr>ITC Century Std Light</vt:lpstr>
      <vt:lpstr>Myriad Pro</vt:lpstr>
      <vt:lpstr>Wingdings</vt:lpstr>
      <vt:lpstr>Wingdings 3</vt:lpstr>
      <vt:lpstr>Ion</vt:lpstr>
      <vt:lpstr>4. Dépasser le conflit</vt:lpstr>
      <vt:lpstr>4. Dépasser le conflit 4.1. Comment résoudre un conflit ?</vt:lpstr>
      <vt:lpstr>4. Dépasser le conflit 4.1. Comment résoudre un conflit ?</vt:lpstr>
      <vt:lpstr>4. Dépasser le conflit 4.1. Comment résoudre un conflit ?</vt:lpstr>
      <vt:lpstr>4. Dépasser le conflit 4.1. Comment résoudre un conflit ?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</dc:title>
  <dc:creator>Claude Terrier</dc:creator>
  <cp:lastModifiedBy>Claude Terrier</cp:lastModifiedBy>
  <cp:revision>40</cp:revision>
  <dcterms:created xsi:type="dcterms:W3CDTF">2014-01-14T07:42:30Z</dcterms:created>
  <dcterms:modified xsi:type="dcterms:W3CDTF">2019-09-25T21:51:07Z</dcterms:modified>
</cp:coreProperties>
</file>