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59" r:id="rId7"/>
    <p:sldId id="265" r:id="rId8"/>
    <p:sldId id="260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BF305E-A235-4ACF-ADA6-C09B6DA18F7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8B524E2-3A99-4A38-96D4-443E9F8DFC5F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Tâches  à réaliser</a:t>
          </a:r>
          <a:endParaRPr lang="fr-FR" sz="2400" b="1" dirty="0"/>
        </a:p>
      </dgm:t>
    </dgm:pt>
    <dgm:pt modelId="{E451E58B-7F14-4874-B762-4872614310A2}" type="parTrans" cxnId="{780EE6AC-0802-45B9-B756-91D3E1676552}">
      <dgm:prSet/>
      <dgm:spPr/>
      <dgm:t>
        <a:bodyPr/>
        <a:lstStyle/>
        <a:p>
          <a:endParaRPr lang="fr-FR"/>
        </a:p>
      </dgm:t>
    </dgm:pt>
    <dgm:pt modelId="{274F02E0-5F19-4E60-8A34-9ECC09CA1C35}" type="sibTrans" cxnId="{780EE6AC-0802-45B9-B756-91D3E1676552}">
      <dgm:prSet/>
      <dgm:spPr/>
      <dgm:t>
        <a:bodyPr/>
        <a:lstStyle/>
        <a:p>
          <a:endParaRPr lang="fr-FR"/>
        </a:p>
      </dgm:t>
    </dgm:pt>
    <dgm:pt modelId="{075AC172-3776-4F03-9BB6-F05870FBAD62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rédiger un ordre du jour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pour définir clairement les sujets qui seront abordés ; </a:t>
          </a:r>
        </a:p>
      </dgm:t>
    </dgm:pt>
    <dgm:pt modelId="{0835022D-BBAF-490E-94A6-0D640D3DDAFE}" type="parTrans" cxnId="{50EEBEDD-AA10-4B1F-864B-789D6E7A6A86}">
      <dgm:prSet/>
      <dgm:spPr/>
      <dgm:t>
        <a:bodyPr/>
        <a:lstStyle/>
        <a:p>
          <a:endParaRPr lang="fr-FR"/>
        </a:p>
      </dgm:t>
    </dgm:pt>
    <dgm:pt modelId="{73D240F3-05C9-4C03-83D0-3A2ADE385CA0}" type="sibTrans" cxnId="{50EEBEDD-AA10-4B1F-864B-789D6E7A6A86}">
      <dgm:prSet/>
      <dgm:spPr/>
      <dgm:t>
        <a:bodyPr/>
        <a:lstStyle/>
        <a:p>
          <a:endParaRPr lang="fr-FR"/>
        </a:p>
      </dgm:t>
    </dgm:pt>
    <dgm:pt modelId="{143F3435-E953-4C04-A7A0-03A381CDA674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convoquer ou convier les participants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: ils doivent être concernés et compétents et pas trop nombreux pour faciliter les échanges ; </a:t>
          </a:r>
        </a:p>
      </dgm:t>
    </dgm:pt>
    <dgm:pt modelId="{BEE15CA4-5884-459A-9F96-4443CF73B022}" type="parTrans" cxnId="{000EEFC4-5EE3-401B-9B11-C7F9697ABE0F}">
      <dgm:prSet/>
      <dgm:spPr/>
      <dgm:t>
        <a:bodyPr/>
        <a:lstStyle/>
        <a:p>
          <a:endParaRPr lang="fr-FR"/>
        </a:p>
      </dgm:t>
    </dgm:pt>
    <dgm:pt modelId="{91C92335-640C-4DD6-B4F0-EBFDEF3FBC36}" type="sibTrans" cxnId="{000EEFC4-5EE3-401B-9B11-C7F9697ABE0F}">
      <dgm:prSet/>
      <dgm:spPr/>
      <dgm:t>
        <a:bodyPr/>
        <a:lstStyle/>
        <a:p>
          <a:endParaRPr lang="fr-FR"/>
        </a:p>
      </dgm:t>
    </dgm:pt>
    <dgm:pt modelId="{2BE61A38-2C15-49CB-B2E4-406ABF0B6657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prévoir une durée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et l’indiquer sur la convocation (ne pas excéder 2 heures) ; </a:t>
          </a:r>
        </a:p>
      </dgm:t>
    </dgm:pt>
    <dgm:pt modelId="{EE2F1FEC-C49E-4AF7-9AA7-DCE806F351B9}" type="parTrans" cxnId="{D11A8A64-D255-4ABC-AACE-D61ED5288819}">
      <dgm:prSet/>
      <dgm:spPr/>
      <dgm:t>
        <a:bodyPr/>
        <a:lstStyle/>
        <a:p>
          <a:endParaRPr lang="fr-FR"/>
        </a:p>
      </dgm:t>
    </dgm:pt>
    <dgm:pt modelId="{AB3E2B2A-D50A-45B8-90B1-8F9AA590D2C9}" type="sibTrans" cxnId="{D11A8A64-D255-4ABC-AACE-D61ED5288819}">
      <dgm:prSet/>
      <dgm:spPr/>
      <dgm:t>
        <a:bodyPr/>
        <a:lstStyle/>
        <a:p>
          <a:endParaRPr lang="fr-FR"/>
        </a:p>
      </dgm:t>
    </dgm:pt>
    <dgm:pt modelId="{9FF206EC-1645-45F1-B1AE-F22D16CDE8D6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réserver une salle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 adaptée en taille et en moyens audiovisuels ou techniques 2 à 3 semaines avant la date programmée ; </a:t>
          </a:r>
        </a:p>
      </dgm:t>
    </dgm:pt>
    <dgm:pt modelId="{BCDF0529-3C43-4D90-B2F1-C834BB25354B}" type="parTrans" cxnId="{F86B1A2B-D309-4B8A-8AEC-1228FEF3289E}">
      <dgm:prSet/>
      <dgm:spPr/>
      <dgm:t>
        <a:bodyPr/>
        <a:lstStyle/>
        <a:p>
          <a:endParaRPr lang="fr-FR"/>
        </a:p>
      </dgm:t>
    </dgm:pt>
    <dgm:pt modelId="{5A3F747F-AB25-437F-8252-909DEB3D2D03}" type="sibTrans" cxnId="{F86B1A2B-D309-4B8A-8AEC-1228FEF3289E}">
      <dgm:prSet/>
      <dgm:spPr/>
      <dgm:t>
        <a:bodyPr/>
        <a:lstStyle/>
        <a:p>
          <a:endParaRPr lang="fr-FR"/>
        </a:p>
      </dgm:t>
    </dgm:pt>
    <dgm:pt modelId="{214E0524-A4CD-44FE-A64E-57ABB4A2431E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préparer et imprimer les documents 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supports à remettre aux participants ; </a:t>
          </a:r>
        </a:p>
      </dgm:t>
    </dgm:pt>
    <dgm:pt modelId="{87DAF7FE-D33A-4D7D-9943-C9EFC2C016D1}" type="parTrans" cxnId="{C59569AA-B0C1-4F75-B5C4-6208A8442304}">
      <dgm:prSet/>
      <dgm:spPr/>
      <dgm:t>
        <a:bodyPr/>
        <a:lstStyle/>
        <a:p>
          <a:endParaRPr lang="fr-FR"/>
        </a:p>
      </dgm:t>
    </dgm:pt>
    <dgm:pt modelId="{119B6E57-F512-40E5-A2E9-DA6B0044BC46}" type="sibTrans" cxnId="{C59569AA-B0C1-4F75-B5C4-6208A8442304}">
      <dgm:prSet/>
      <dgm:spPr/>
      <dgm:t>
        <a:bodyPr/>
        <a:lstStyle/>
        <a:p>
          <a:endParaRPr lang="fr-FR"/>
        </a:p>
      </dgm:t>
    </dgm:pt>
    <dgm:pt modelId="{62240B4B-7DC6-4A27-BE49-573518DA6651}">
      <dgm:prSet custT="1"/>
      <dgm:spPr/>
      <dgm:t>
        <a:bodyPr/>
        <a:lstStyle/>
        <a:p>
          <a:pPr algn="l"/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envoyer une convocation écrite (papier ou mél) 2 ou 3 semaines avant la réunion, sans oublier les  informations obligatoires : la date de la réunion avec l’heure de début et l’heure de fin, l’objet et l’ordre du jour, le bulletin de réponse si nécessaire ;</a:t>
          </a:r>
        </a:p>
      </dgm:t>
    </dgm:pt>
    <dgm:pt modelId="{D109C938-2643-450E-8860-BF5A70027F5A}" type="parTrans" cxnId="{F10B26E5-BB3A-4B09-A94B-20E0C478C9D1}">
      <dgm:prSet/>
      <dgm:spPr/>
      <dgm:t>
        <a:bodyPr/>
        <a:lstStyle/>
        <a:p>
          <a:endParaRPr lang="fr-FR"/>
        </a:p>
      </dgm:t>
    </dgm:pt>
    <dgm:pt modelId="{14714BEE-1AB5-4B55-B827-BD0B2B4A03A7}" type="sibTrans" cxnId="{F10B26E5-BB3A-4B09-A94B-20E0C478C9D1}">
      <dgm:prSet/>
      <dgm:spPr/>
      <dgm:t>
        <a:bodyPr/>
        <a:lstStyle/>
        <a:p>
          <a:endParaRPr lang="fr-FR"/>
        </a:p>
      </dgm:t>
    </dgm:pt>
    <dgm:pt modelId="{BFF44E7D-B089-4C17-9A66-424538B7209B}">
      <dgm:prSet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fr-FR" sz="1600" dirty="0" err="1">
              <a:latin typeface="Arial" panose="020B0604020202020204" pitchFamily="34" charset="0"/>
              <a:cs typeface="Arial" panose="020B0604020202020204" pitchFamily="34" charset="0"/>
            </a:rPr>
            <a:t>réflechir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 à la </a:t>
          </a:r>
          <a:r>
            <a:rPr lang="fr-FR" sz="1600" dirty="0" err="1">
              <a:latin typeface="Arial" panose="020B0604020202020204" pitchFamily="34" charset="0"/>
              <a:cs typeface="Arial" panose="020B0604020202020204" pitchFamily="34" charset="0"/>
            </a:rPr>
            <a:t>la</a:t>
          </a:r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 disposition de la salle : c’est importante car elle peut faciliter ou freiner les échanges.</a:t>
          </a:r>
        </a:p>
      </dgm:t>
    </dgm:pt>
    <dgm:pt modelId="{03C099C7-474F-4730-A865-092566EDAC2F}" type="parTrans" cxnId="{31E2CE2A-EE88-4EBD-BDA6-159DB9BE4CD9}">
      <dgm:prSet/>
      <dgm:spPr/>
      <dgm:t>
        <a:bodyPr/>
        <a:lstStyle/>
        <a:p>
          <a:endParaRPr lang="fr-FR"/>
        </a:p>
      </dgm:t>
    </dgm:pt>
    <dgm:pt modelId="{69878931-8281-4FE9-9144-B9A5886E8AEA}" type="sibTrans" cxnId="{31E2CE2A-EE88-4EBD-BDA6-159DB9BE4CD9}">
      <dgm:prSet/>
      <dgm:spPr/>
      <dgm:t>
        <a:bodyPr/>
        <a:lstStyle/>
        <a:p>
          <a:endParaRPr lang="fr-FR"/>
        </a:p>
      </dgm:t>
    </dgm:pt>
    <dgm:pt modelId="{F89A756E-E5A5-4921-8BDF-4B3514C1D9F7}" type="pres">
      <dgm:prSet presAssocID="{E7BF305E-A235-4ACF-ADA6-C09B6DA18F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E30A4E-BCF1-45BB-9D85-6F6825028478}" type="pres">
      <dgm:prSet presAssocID="{C8B524E2-3A99-4A38-96D4-443E9F8DFC5F}" presName="root" presStyleCnt="0"/>
      <dgm:spPr/>
    </dgm:pt>
    <dgm:pt modelId="{4EE642F1-A08A-49F7-A4CE-7E53B62AAA83}" type="pres">
      <dgm:prSet presAssocID="{C8B524E2-3A99-4A38-96D4-443E9F8DFC5F}" presName="rootComposite" presStyleCnt="0"/>
      <dgm:spPr/>
    </dgm:pt>
    <dgm:pt modelId="{E4924D40-B66B-4703-B18F-AED300FC6B17}" type="pres">
      <dgm:prSet presAssocID="{C8B524E2-3A99-4A38-96D4-443E9F8DFC5F}" presName="rootText" presStyleLbl="node1" presStyleIdx="0" presStyleCnt="1" custScaleX="420545" custLinFactNeighborX="-1273"/>
      <dgm:spPr/>
    </dgm:pt>
    <dgm:pt modelId="{C131885C-EBC6-4C68-AF12-3D69B8C494F8}" type="pres">
      <dgm:prSet presAssocID="{C8B524E2-3A99-4A38-96D4-443E9F8DFC5F}" presName="rootConnector" presStyleLbl="node1" presStyleIdx="0" presStyleCnt="1"/>
      <dgm:spPr/>
    </dgm:pt>
    <dgm:pt modelId="{240711C5-DD8C-4E11-966A-DCAB9047D8C5}" type="pres">
      <dgm:prSet presAssocID="{C8B524E2-3A99-4A38-96D4-443E9F8DFC5F}" presName="childShape" presStyleCnt="0"/>
      <dgm:spPr/>
    </dgm:pt>
    <dgm:pt modelId="{DC1D343B-CFF3-4233-BD67-75622685715F}" type="pres">
      <dgm:prSet presAssocID="{0835022D-BBAF-490E-94A6-0D640D3DDAFE}" presName="Name13" presStyleLbl="parChTrans1D2" presStyleIdx="0" presStyleCnt="7"/>
      <dgm:spPr/>
    </dgm:pt>
    <dgm:pt modelId="{274A3394-7235-460E-A2AC-AA5063982A54}" type="pres">
      <dgm:prSet presAssocID="{075AC172-3776-4F03-9BB6-F05870FBAD62}" presName="childText" presStyleLbl="bgAcc1" presStyleIdx="0" presStyleCnt="7" custScaleX="1201262" custScaleY="76476">
        <dgm:presLayoutVars>
          <dgm:bulletEnabled val="1"/>
        </dgm:presLayoutVars>
      </dgm:prSet>
      <dgm:spPr/>
    </dgm:pt>
    <dgm:pt modelId="{0FA92AF0-67AC-4CED-B165-978195DE8858}" type="pres">
      <dgm:prSet presAssocID="{BEE15CA4-5884-459A-9F96-4443CF73B022}" presName="Name13" presStyleLbl="parChTrans1D2" presStyleIdx="1" presStyleCnt="7"/>
      <dgm:spPr/>
    </dgm:pt>
    <dgm:pt modelId="{053E091A-2E8C-4E1F-938C-6AA6035F1EBB}" type="pres">
      <dgm:prSet presAssocID="{143F3435-E953-4C04-A7A0-03A381CDA674}" presName="childText" presStyleLbl="bgAcc1" presStyleIdx="1" presStyleCnt="7" custScaleX="1201262">
        <dgm:presLayoutVars>
          <dgm:bulletEnabled val="1"/>
        </dgm:presLayoutVars>
      </dgm:prSet>
      <dgm:spPr/>
    </dgm:pt>
    <dgm:pt modelId="{50FDDCC9-C915-4F3C-8BE8-E6CC0EC66840}" type="pres">
      <dgm:prSet presAssocID="{EE2F1FEC-C49E-4AF7-9AA7-DCE806F351B9}" presName="Name13" presStyleLbl="parChTrans1D2" presStyleIdx="2" presStyleCnt="7"/>
      <dgm:spPr/>
    </dgm:pt>
    <dgm:pt modelId="{9FE84540-BC56-46D4-BF7C-D1ADA1507DA2}" type="pres">
      <dgm:prSet presAssocID="{2BE61A38-2C15-49CB-B2E4-406ABF0B6657}" presName="childText" presStyleLbl="bgAcc1" presStyleIdx="2" presStyleCnt="7" custScaleX="1201262" custScaleY="74394">
        <dgm:presLayoutVars>
          <dgm:bulletEnabled val="1"/>
        </dgm:presLayoutVars>
      </dgm:prSet>
      <dgm:spPr/>
    </dgm:pt>
    <dgm:pt modelId="{9039DDF5-8B1F-45C1-9679-701B37A6C87C}" type="pres">
      <dgm:prSet presAssocID="{BCDF0529-3C43-4D90-B2F1-C834BB25354B}" presName="Name13" presStyleLbl="parChTrans1D2" presStyleIdx="3" presStyleCnt="7"/>
      <dgm:spPr/>
    </dgm:pt>
    <dgm:pt modelId="{23084DAE-3EEA-4C2B-98C4-02225860AD53}" type="pres">
      <dgm:prSet presAssocID="{9FF206EC-1645-45F1-B1AE-F22D16CDE8D6}" presName="childText" presStyleLbl="bgAcc1" presStyleIdx="3" presStyleCnt="7" custScaleX="1201262">
        <dgm:presLayoutVars>
          <dgm:bulletEnabled val="1"/>
        </dgm:presLayoutVars>
      </dgm:prSet>
      <dgm:spPr/>
    </dgm:pt>
    <dgm:pt modelId="{14738653-33E1-4212-AF96-D269F3C75938}" type="pres">
      <dgm:prSet presAssocID="{87DAF7FE-D33A-4D7D-9943-C9EFC2C016D1}" presName="Name13" presStyleLbl="parChTrans1D2" presStyleIdx="4" presStyleCnt="7"/>
      <dgm:spPr/>
    </dgm:pt>
    <dgm:pt modelId="{CA191A34-A61E-4244-9904-522C58C83FB3}" type="pres">
      <dgm:prSet presAssocID="{214E0524-A4CD-44FE-A64E-57ABB4A2431E}" presName="childText" presStyleLbl="bgAcc1" presStyleIdx="4" presStyleCnt="7" custScaleX="1201262" custScaleY="72221">
        <dgm:presLayoutVars>
          <dgm:bulletEnabled val="1"/>
        </dgm:presLayoutVars>
      </dgm:prSet>
      <dgm:spPr/>
    </dgm:pt>
    <dgm:pt modelId="{1BB2115D-D6DB-48BB-851C-838ABDD8ECCF}" type="pres">
      <dgm:prSet presAssocID="{D109C938-2643-450E-8860-BF5A70027F5A}" presName="Name13" presStyleLbl="parChTrans1D2" presStyleIdx="5" presStyleCnt="7"/>
      <dgm:spPr/>
    </dgm:pt>
    <dgm:pt modelId="{9B7E4237-C247-4F3F-8C3B-E275E3CFEEF2}" type="pres">
      <dgm:prSet presAssocID="{62240B4B-7DC6-4A27-BE49-573518DA6651}" presName="childText" presStyleLbl="bgAcc1" presStyleIdx="5" presStyleCnt="7" custScaleX="1201262" custScaleY="144443">
        <dgm:presLayoutVars>
          <dgm:bulletEnabled val="1"/>
        </dgm:presLayoutVars>
      </dgm:prSet>
      <dgm:spPr/>
    </dgm:pt>
    <dgm:pt modelId="{FECEEA04-26AD-429B-80F7-201EA1834AEA}" type="pres">
      <dgm:prSet presAssocID="{03C099C7-474F-4730-A865-092566EDAC2F}" presName="Name13" presStyleLbl="parChTrans1D2" presStyleIdx="6" presStyleCnt="7"/>
      <dgm:spPr/>
    </dgm:pt>
    <dgm:pt modelId="{195BD3BE-677C-4FF6-A08D-C769C280FFF3}" type="pres">
      <dgm:prSet presAssocID="{BFF44E7D-B089-4C17-9A66-424538B7209B}" presName="childText" presStyleLbl="bgAcc1" presStyleIdx="6" presStyleCnt="7" custScaleX="1205658" custScaleY="71921">
        <dgm:presLayoutVars>
          <dgm:bulletEnabled val="1"/>
        </dgm:presLayoutVars>
      </dgm:prSet>
      <dgm:spPr/>
    </dgm:pt>
  </dgm:ptLst>
  <dgm:cxnLst>
    <dgm:cxn modelId="{112ACB14-2AD3-490F-88EB-3A3813C18F51}" type="presOf" srcId="{03C099C7-474F-4730-A865-092566EDAC2F}" destId="{FECEEA04-26AD-429B-80F7-201EA1834AEA}" srcOrd="0" destOrd="0" presId="urn:microsoft.com/office/officeart/2005/8/layout/hierarchy3"/>
    <dgm:cxn modelId="{CB33701B-5C28-4B9C-8A26-9F8D83FADCBF}" type="presOf" srcId="{D109C938-2643-450E-8860-BF5A70027F5A}" destId="{1BB2115D-D6DB-48BB-851C-838ABDD8ECCF}" srcOrd="0" destOrd="0" presId="urn:microsoft.com/office/officeart/2005/8/layout/hierarchy3"/>
    <dgm:cxn modelId="{7D15BF1D-736B-4689-BF57-F5CAEC6F9951}" type="presOf" srcId="{075AC172-3776-4F03-9BB6-F05870FBAD62}" destId="{274A3394-7235-460E-A2AC-AA5063982A54}" srcOrd="0" destOrd="0" presId="urn:microsoft.com/office/officeart/2005/8/layout/hierarchy3"/>
    <dgm:cxn modelId="{83FB081E-9FA7-458B-8860-69DFEB1B7776}" type="presOf" srcId="{EE2F1FEC-C49E-4AF7-9AA7-DCE806F351B9}" destId="{50FDDCC9-C915-4F3C-8BE8-E6CC0EC66840}" srcOrd="0" destOrd="0" presId="urn:microsoft.com/office/officeart/2005/8/layout/hierarchy3"/>
    <dgm:cxn modelId="{43E07329-1F46-46F1-8491-4713341E67B5}" type="presOf" srcId="{87DAF7FE-D33A-4D7D-9943-C9EFC2C016D1}" destId="{14738653-33E1-4212-AF96-D269F3C75938}" srcOrd="0" destOrd="0" presId="urn:microsoft.com/office/officeart/2005/8/layout/hierarchy3"/>
    <dgm:cxn modelId="{31E2CE2A-EE88-4EBD-BDA6-159DB9BE4CD9}" srcId="{C8B524E2-3A99-4A38-96D4-443E9F8DFC5F}" destId="{BFF44E7D-B089-4C17-9A66-424538B7209B}" srcOrd="6" destOrd="0" parTransId="{03C099C7-474F-4730-A865-092566EDAC2F}" sibTransId="{69878931-8281-4FE9-9144-B9A5886E8AEA}"/>
    <dgm:cxn modelId="{F86B1A2B-D309-4B8A-8AEC-1228FEF3289E}" srcId="{C8B524E2-3A99-4A38-96D4-443E9F8DFC5F}" destId="{9FF206EC-1645-45F1-B1AE-F22D16CDE8D6}" srcOrd="3" destOrd="0" parTransId="{BCDF0529-3C43-4D90-B2F1-C834BB25354B}" sibTransId="{5A3F747F-AB25-437F-8252-909DEB3D2D03}"/>
    <dgm:cxn modelId="{ADDDE22E-30A4-401A-97CB-1C1F7C4AA5E9}" type="presOf" srcId="{C8B524E2-3A99-4A38-96D4-443E9F8DFC5F}" destId="{E4924D40-B66B-4703-B18F-AED300FC6B17}" srcOrd="0" destOrd="0" presId="urn:microsoft.com/office/officeart/2005/8/layout/hierarchy3"/>
    <dgm:cxn modelId="{8FE04D3A-D340-41D9-BC53-EB68F72AE450}" type="presOf" srcId="{143F3435-E953-4C04-A7A0-03A381CDA674}" destId="{053E091A-2E8C-4E1F-938C-6AA6035F1EBB}" srcOrd="0" destOrd="0" presId="urn:microsoft.com/office/officeart/2005/8/layout/hierarchy3"/>
    <dgm:cxn modelId="{D11A8A64-D255-4ABC-AACE-D61ED5288819}" srcId="{C8B524E2-3A99-4A38-96D4-443E9F8DFC5F}" destId="{2BE61A38-2C15-49CB-B2E4-406ABF0B6657}" srcOrd="2" destOrd="0" parTransId="{EE2F1FEC-C49E-4AF7-9AA7-DCE806F351B9}" sibTransId="{AB3E2B2A-D50A-45B8-90B1-8F9AA590D2C9}"/>
    <dgm:cxn modelId="{496F8B68-67AF-481F-BCAB-4937F9DD1F3C}" type="presOf" srcId="{BFF44E7D-B089-4C17-9A66-424538B7209B}" destId="{195BD3BE-677C-4FF6-A08D-C769C280FFF3}" srcOrd="0" destOrd="0" presId="urn:microsoft.com/office/officeart/2005/8/layout/hierarchy3"/>
    <dgm:cxn modelId="{A1E1196C-9E8D-45AD-9103-97BAE7A930E3}" type="presOf" srcId="{62240B4B-7DC6-4A27-BE49-573518DA6651}" destId="{9B7E4237-C247-4F3F-8C3B-E275E3CFEEF2}" srcOrd="0" destOrd="0" presId="urn:microsoft.com/office/officeart/2005/8/layout/hierarchy3"/>
    <dgm:cxn modelId="{2874D18F-7ABE-4615-A7A3-920CBEE050E0}" type="presOf" srcId="{0835022D-BBAF-490E-94A6-0D640D3DDAFE}" destId="{DC1D343B-CFF3-4233-BD67-75622685715F}" srcOrd="0" destOrd="0" presId="urn:microsoft.com/office/officeart/2005/8/layout/hierarchy3"/>
    <dgm:cxn modelId="{1F18A3A3-CE8A-4C02-B176-EF6E2D7A6AEA}" type="presOf" srcId="{BEE15CA4-5884-459A-9F96-4443CF73B022}" destId="{0FA92AF0-67AC-4CED-B165-978195DE8858}" srcOrd="0" destOrd="0" presId="urn:microsoft.com/office/officeart/2005/8/layout/hierarchy3"/>
    <dgm:cxn modelId="{C59569AA-B0C1-4F75-B5C4-6208A8442304}" srcId="{C8B524E2-3A99-4A38-96D4-443E9F8DFC5F}" destId="{214E0524-A4CD-44FE-A64E-57ABB4A2431E}" srcOrd="4" destOrd="0" parTransId="{87DAF7FE-D33A-4D7D-9943-C9EFC2C016D1}" sibTransId="{119B6E57-F512-40E5-A2E9-DA6B0044BC46}"/>
    <dgm:cxn modelId="{780EE6AC-0802-45B9-B756-91D3E1676552}" srcId="{E7BF305E-A235-4ACF-ADA6-C09B6DA18F79}" destId="{C8B524E2-3A99-4A38-96D4-443E9F8DFC5F}" srcOrd="0" destOrd="0" parTransId="{E451E58B-7F14-4874-B762-4872614310A2}" sibTransId="{274F02E0-5F19-4E60-8A34-9ECC09CA1C35}"/>
    <dgm:cxn modelId="{240DB6C1-D6A5-4056-B195-C3F9CB6FBF65}" type="presOf" srcId="{E7BF305E-A235-4ACF-ADA6-C09B6DA18F79}" destId="{F89A756E-E5A5-4921-8BDF-4B3514C1D9F7}" srcOrd="0" destOrd="0" presId="urn:microsoft.com/office/officeart/2005/8/layout/hierarchy3"/>
    <dgm:cxn modelId="{000EEFC4-5EE3-401B-9B11-C7F9697ABE0F}" srcId="{C8B524E2-3A99-4A38-96D4-443E9F8DFC5F}" destId="{143F3435-E953-4C04-A7A0-03A381CDA674}" srcOrd="1" destOrd="0" parTransId="{BEE15CA4-5884-459A-9F96-4443CF73B022}" sibTransId="{91C92335-640C-4DD6-B4F0-EBFDEF3FBC36}"/>
    <dgm:cxn modelId="{8E0064D2-3602-4617-8E99-B0D14E3DC99A}" type="presOf" srcId="{9FF206EC-1645-45F1-B1AE-F22D16CDE8D6}" destId="{23084DAE-3EEA-4C2B-98C4-02225860AD53}" srcOrd="0" destOrd="0" presId="urn:microsoft.com/office/officeart/2005/8/layout/hierarchy3"/>
    <dgm:cxn modelId="{50EEBEDD-AA10-4B1F-864B-789D6E7A6A86}" srcId="{C8B524E2-3A99-4A38-96D4-443E9F8DFC5F}" destId="{075AC172-3776-4F03-9BB6-F05870FBAD62}" srcOrd="0" destOrd="0" parTransId="{0835022D-BBAF-490E-94A6-0D640D3DDAFE}" sibTransId="{73D240F3-05C9-4C03-83D0-3A2ADE385CA0}"/>
    <dgm:cxn modelId="{C96D41DF-5F73-4601-B4D0-3808579A1C81}" type="presOf" srcId="{2BE61A38-2C15-49CB-B2E4-406ABF0B6657}" destId="{9FE84540-BC56-46D4-BF7C-D1ADA1507DA2}" srcOrd="0" destOrd="0" presId="urn:microsoft.com/office/officeart/2005/8/layout/hierarchy3"/>
    <dgm:cxn modelId="{F10B26E5-BB3A-4B09-A94B-20E0C478C9D1}" srcId="{C8B524E2-3A99-4A38-96D4-443E9F8DFC5F}" destId="{62240B4B-7DC6-4A27-BE49-573518DA6651}" srcOrd="5" destOrd="0" parTransId="{D109C938-2643-450E-8860-BF5A70027F5A}" sibTransId="{14714BEE-1AB5-4B55-B827-BD0B2B4A03A7}"/>
    <dgm:cxn modelId="{F25B85EC-FC8A-4BD1-B151-C0D370D7DFF8}" type="presOf" srcId="{C8B524E2-3A99-4A38-96D4-443E9F8DFC5F}" destId="{C131885C-EBC6-4C68-AF12-3D69B8C494F8}" srcOrd="1" destOrd="0" presId="urn:microsoft.com/office/officeart/2005/8/layout/hierarchy3"/>
    <dgm:cxn modelId="{71299DF1-47A5-4AB1-94B5-1998D2783FFD}" type="presOf" srcId="{BCDF0529-3C43-4D90-B2F1-C834BB25354B}" destId="{9039DDF5-8B1F-45C1-9679-701B37A6C87C}" srcOrd="0" destOrd="0" presId="urn:microsoft.com/office/officeart/2005/8/layout/hierarchy3"/>
    <dgm:cxn modelId="{03363AFB-A354-4937-91C0-0A765F8A7BCF}" type="presOf" srcId="{214E0524-A4CD-44FE-A64E-57ABB4A2431E}" destId="{CA191A34-A61E-4244-9904-522C58C83FB3}" srcOrd="0" destOrd="0" presId="urn:microsoft.com/office/officeart/2005/8/layout/hierarchy3"/>
    <dgm:cxn modelId="{14827D1C-D11D-4FB0-BC0E-A7D1F86FFAF2}" type="presParOf" srcId="{F89A756E-E5A5-4921-8BDF-4B3514C1D9F7}" destId="{2FE30A4E-BCF1-45BB-9D85-6F6825028478}" srcOrd="0" destOrd="0" presId="urn:microsoft.com/office/officeart/2005/8/layout/hierarchy3"/>
    <dgm:cxn modelId="{6DFB3247-E4EC-4B5C-9962-BA8D1E4898FC}" type="presParOf" srcId="{2FE30A4E-BCF1-45BB-9D85-6F6825028478}" destId="{4EE642F1-A08A-49F7-A4CE-7E53B62AAA83}" srcOrd="0" destOrd="0" presId="urn:microsoft.com/office/officeart/2005/8/layout/hierarchy3"/>
    <dgm:cxn modelId="{695FD0A8-AB28-4942-858E-0052CA95CAE3}" type="presParOf" srcId="{4EE642F1-A08A-49F7-A4CE-7E53B62AAA83}" destId="{E4924D40-B66B-4703-B18F-AED300FC6B17}" srcOrd="0" destOrd="0" presId="urn:microsoft.com/office/officeart/2005/8/layout/hierarchy3"/>
    <dgm:cxn modelId="{861D5DAD-BAE4-4117-B23D-DEDC2A3F190D}" type="presParOf" srcId="{4EE642F1-A08A-49F7-A4CE-7E53B62AAA83}" destId="{C131885C-EBC6-4C68-AF12-3D69B8C494F8}" srcOrd="1" destOrd="0" presId="urn:microsoft.com/office/officeart/2005/8/layout/hierarchy3"/>
    <dgm:cxn modelId="{2FB28AC3-9896-4430-A2F8-A4D3EEC3F7EE}" type="presParOf" srcId="{2FE30A4E-BCF1-45BB-9D85-6F6825028478}" destId="{240711C5-DD8C-4E11-966A-DCAB9047D8C5}" srcOrd="1" destOrd="0" presId="urn:microsoft.com/office/officeart/2005/8/layout/hierarchy3"/>
    <dgm:cxn modelId="{99FE950D-A64F-43AA-B393-05E871CA144E}" type="presParOf" srcId="{240711C5-DD8C-4E11-966A-DCAB9047D8C5}" destId="{DC1D343B-CFF3-4233-BD67-75622685715F}" srcOrd="0" destOrd="0" presId="urn:microsoft.com/office/officeart/2005/8/layout/hierarchy3"/>
    <dgm:cxn modelId="{314223C9-0757-47F9-B4AF-45AD008A169F}" type="presParOf" srcId="{240711C5-DD8C-4E11-966A-DCAB9047D8C5}" destId="{274A3394-7235-460E-A2AC-AA5063982A54}" srcOrd="1" destOrd="0" presId="urn:microsoft.com/office/officeart/2005/8/layout/hierarchy3"/>
    <dgm:cxn modelId="{4545089F-7242-42DE-90F6-2C1DD3038D7D}" type="presParOf" srcId="{240711C5-DD8C-4E11-966A-DCAB9047D8C5}" destId="{0FA92AF0-67AC-4CED-B165-978195DE8858}" srcOrd="2" destOrd="0" presId="urn:microsoft.com/office/officeart/2005/8/layout/hierarchy3"/>
    <dgm:cxn modelId="{5AE74F1E-2434-4D51-8615-AF0BF6CE5DE3}" type="presParOf" srcId="{240711C5-DD8C-4E11-966A-DCAB9047D8C5}" destId="{053E091A-2E8C-4E1F-938C-6AA6035F1EBB}" srcOrd="3" destOrd="0" presId="urn:microsoft.com/office/officeart/2005/8/layout/hierarchy3"/>
    <dgm:cxn modelId="{970BB8DE-AC7A-4B2A-BB85-8D3BA072CA37}" type="presParOf" srcId="{240711C5-DD8C-4E11-966A-DCAB9047D8C5}" destId="{50FDDCC9-C915-4F3C-8BE8-E6CC0EC66840}" srcOrd="4" destOrd="0" presId="urn:microsoft.com/office/officeart/2005/8/layout/hierarchy3"/>
    <dgm:cxn modelId="{3B926C97-87AE-4B72-BF67-23EBD9ECC05A}" type="presParOf" srcId="{240711C5-DD8C-4E11-966A-DCAB9047D8C5}" destId="{9FE84540-BC56-46D4-BF7C-D1ADA1507DA2}" srcOrd="5" destOrd="0" presId="urn:microsoft.com/office/officeart/2005/8/layout/hierarchy3"/>
    <dgm:cxn modelId="{11FB1E17-EB41-45A6-8EEC-0C9763C2B076}" type="presParOf" srcId="{240711C5-DD8C-4E11-966A-DCAB9047D8C5}" destId="{9039DDF5-8B1F-45C1-9679-701B37A6C87C}" srcOrd="6" destOrd="0" presId="urn:microsoft.com/office/officeart/2005/8/layout/hierarchy3"/>
    <dgm:cxn modelId="{2FD8639C-D299-4957-B3E4-29A142C39B6D}" type="presParOf" srcId="{240711C5-DD8C-4E11-966A-DCAB9047D8C5}" destId="{23084DAE-3EEA-4C2B-98C4-02225860AD53}" srcOrd="7" destOrd="0" presId="urn:microsoft.com/office/officeart/2005/8/layout/hierarchy3"/>
    <dgm:cxn modelId="{21AF38A1-A4E1-4BA5-9D7E-461189E27C3F}" type="presParOf" srcId="{240711C5-DD8C-4E11-966A-DCAB9047D8C5}" destId="{14738653-33E1-4212-AF96-D269F3C75938}" srcOrd="8" destOrd="0" presId="urn:microsoft.com/office/officeart/2005/8/layout/hierarchy3"/>
    <dgm:cxn modelId="{A03A8B50-FC6F-43BD-A902-9EBC458AE53E}" type="presParOf" srcId="{240711C5-DD8C-4E11-966A-DCAB9047D8C5}" destId="{CA191A34-A61E-4244-9904-522C58C83FB3}" srcOrd="9" destOrd="0" presId="urn:microsoft.com/office/officeart/2005/8/layout/hierarchy3"/>
    <dgm:cxn modelId="{EF2042D7-21EE-4AC1-918A-326AD25764D0}" type="presParOf" srcId="{240711C5-DD8C-4E11-966A-DCAB9047D8C5}" destId="{1BB2115D-D6DB-48BB-851C-838ABDD8ECCF}" srcOrd="10" destOrd="0" presId="urn:microsoft.com/office/officeart/2005/8/layout/hierarchy3"/>
    <dgm:cxn modelId="{4C6133D1-50D3-4379-BD68-5362738A7B0A}" type="presParOf" srcId="{240711C5-DD8C-4E11-966A-DCAB9047D8C5}" destId="{9B7E4237-C247-4F3F-8C3B-E275E3CFEEF2}" srcOrd="11" destOrd="0" presId="urn:microsoft.com/office/officeart/2005/8/layout/hierarchy3"/>
    <dgm:cxn modelId="{87227F6D-8F07-4297-AE4B-B709BCFBCA69}" type="presParOf" srcId="{240711C5-DD8C-4E11-966A-DCAB9047D8C5}" destId="{FECEEA04-26AD-429B-80F7-201EA1834AEA}" srcOrd="12" destOrd="0" presId="urn:microsoft.com/office/officeart/2005/8/layout/hierarchy3"/>
    <dgm:cxn modelId="{5EE3F88B-F503-4CB7-A3BB-3AF4A665BF87}" type="presParOf" srcId="{240711C5-DD8C-4E11-966A-DCAB9047D8C5}" destId="{195BD3BE-677C-4FF6-A08D-C769C280FFF3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24D40-B66B-4703-B18F-AED300FC6B17}">
      <dsp:nvSpPr>
        <dsp:cNvPr id="0" name=""/>
        <dsp:cNvSpPr/>
      </dsp:nvSpPr>
      <dsp:spPr>
        <a:xfrm>
          <a:off x="483269" y="718"/>
          <a:ext cx="4157578" cy="4943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Tâches  à réaliser</a:t>
          </a:r>
          <a:endParaRPr lang="fr-FR" sz="2400" b="1" kern="1200" dirty="0"/>
        </a:p>
      </dsp:txBody>
      <dsp:txXfrm>
        <a:off x="497747" y="15196"/>
        <a:ext cx="4128622" cy="465352"/>
      </dsp:txXfrm>
    </dsp:sp>
    <dsp:sp modelId="{DC1D343B-CFF3-4233-BD67-75622685715F}">
      <dsp:nvSpPr>
        <dsp:cNvPr id="0" name=""/>
        <dsp:cNvSpPr/>
      </dsp:nvSpPr>
      <dsp:spPr>
        <a:xfrm>
          <a:off x="899026" y="495026"/>
          <a:ext cx="428342" cy="312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90"/>
              </a:lnTo>
              <a:lnTo>
                <a:pt x="428342" y="3125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A3394-7235-460E-A2AC-AA5063982A54}">
      <dsp:nvSpPr>
        <dsp:cNvPr id="0" name=""/>
        <dsp:cNvSpPr/>
      </dsp:nvSpPr>
      <dsp:spPr>
        <a:xfrm>
          <a:off x="1327369" y="618604"/>
          <a:ext cx="9500702" cy="378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rédiger un ordre du jour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pour définir clairement les sujets qui seront abordés ; </a:t>
          </a:r>
        </a:p>
      </dsp:txBody>
      <dsp:txXfrm>
        <a:off x="1338441" y="629676"/>
        <a:ext cx="9478558" cy="355883"/>
      </dsp:txXfrm>
    </dsp:sp>
    <dsp:sp modelId="{0FA92AF0-67AC-4CED-B165-978195DE8858}">
      <dsp:nvSpPr>
        <dsp:cNvPr id="0" name=""/>
        <dsp:cNvSpPr/>
      </dsp:nvSpPr>
      <dsp:spPr>
        <a:xfrm>
          <a:off x="899026" y="495026"/>
          <a:ext cx="428342" cy="872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2335"/>
              </a:lnTo>
              <a:lnTo>
                <a:pt x="428342" y="87233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E091A-2E8C-4E1F-938C-6AA6035F1EBB}">
      <dsp:nvSpPr>
        <dsp:cNvPr id="0" name=""/>
        <dsp:cNvSpPr/>
      </dsp:nvSpPr>
      <dsp:spPr>
        <a:xfrm>
          <a:off x="1327369" y="1120208"/>
          <a:ext cx="9500702" cy="494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convoquer ou convier les participants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: ils doivent être concernés et compétents et pas trop nombreux pour faciliter les échanges ; </a:t>
          </a:r>
        </a:p>
      </dsp:txBody>
      <dsp:txXfrm>
        <a:off x="1341847" y="1134686"/>
        <a:ext cx="9471746" cy="465352"/>
      </dsp:txXfrm>
    </dsp:sp>
    <dsp:sp modelId="{50FDDCC9-C915-4F3C-8BE8-E6CC0EC66840}">
      <dsp:nvSpPr>
        <dsp:cNvPr id="0" name=""/>
        <dsp:cNvSpPr/>
      </dsp:nvSpPr>
      <dsp:spPr>
        <a:xfrm>
          <a:off x="899026" y="495026"/>
          <a:ext cx="428342" cy="1426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934"/>
              </a:lnTo>
              <a:lnTo>
                <a:pt x="428342" y="14269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84540-BC56-46D4-BF7C-D1ADA1507DA2}">
      <dsp:nvSpPr>
        <dsp:cNvPr id="0" name=""/>
        <dsp:cNvSpPr/>
      </dsp:nvSpPr>
      <dsp:spPr>
        <a:xfrm>
          <a:off x="1327369" y="1738093"/>
          <a:ext cx="9500702" cy="367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prévoir une durée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et l’indiquer sur la convocation (ne pas excéder 2 heures) ; </a:t>
          </a:r>
        </a:p>
      </dsp:txBody>
      <dsp:txXfrm>
        <a:off x="1338140" y="1748864"/>
        <a:ext cx="9479160" cy="346193"/>
      </dsp:txXfrm>
    </dsp:sp>
    <dsp:sp modelId="{9039DDF5-8B1F-45C1-9679-701B37A6C87C}">
      <dsp:nvSpPr>
        <dsp:cNvPr id="0" name=""/>
        <dsp:cNvSpPr/>
      </dsp:nvSpPr>
      <dsp:spPr>
        <a:xfrm>
          <a:off x="899026" y="495026"/>
          <a:ext cx="428342" cy="1981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1534"/>
              </a:lnTo>
              <a:lnTo>
                <a:pt x="428342" y="19815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84DAE-3EEA-4C2B-98C4-02225860AD53}">
      <dsp:nvSpPr>
        <dsp:cNvPr id="0" name=""/>
        <dsp:cNvSpPr/>
      </dsp:nvSpPr>
      <dsp:spPr>
        <a:xfrm>
          <a:off x="1327369" y="2229406"/>
          <a:ext cx="9500702" cy="494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réserver une salle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 adaptée en taille et en moyens audiovisuels ou techniques 2 à 3 semaines avant la date programmée ; </a:t>
          </a:r>
        </a:p>
      </dsp:txBody>
      <dsp:txXfrm>
        <a:off x="1341847" y="2243884"/>
        <a:ext cx="9471746" cy="465352"/>
      </dsp:txXfrm>
    </dsp:sp>
    <dsp:sp modelId="{14738653-33E1-4212-AF96-D269F3C75938}">
      <dsp:nvSpPr>
        <dsp:cNvPr id="0" name=""/>
        <dsp:cNvSpPr/>
      </dsp:nvSpPr>
      <dsp:spPr>
        <a:xfrm>
          <a:off x="899026" y="495026"/>
          <a:ext cx="428342" cy="2530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762"/>
              </a:lnTo>
              <a:lnTo>
                <a:pt x="428342" y="25307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91A34-A61E-4244-9904-522C58C83FB3}">
      <dsp:nvSpPr>
        <dsp:cNvPr id="0" name=""/>
        <dsp:cNvSpPr/>
      </dsp:nvSpPr>
      <dsp:spPr>
        <a:xfrm>
          <a:off x="1327369" y="2847292"/>
          <a:ext cx="9500702" cy="356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préparer et imprimer les documents 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supports à remettre aux participants ; </a:t>
          </a:r>
        </a:p>
      </dsp:txBody>
      <dsp:txXfrm>
        <a:off x="1337825" y="2857748"/>
        <a:ext cx="9479790" cy="336082"/>
      </dsp:txXfrm>
    </dsp:sp>
    <dsp:sp modelId="{1BB2115D-D6DB-48BB-851C-838ABDD8ECCF}">
      <dsp:nvSpPr>
        <dsp:cNvPr id="0" name=""/>
        <dsp:cNvSpPr/>
      </dsp:nvSpPr>
      <dsp:spPr>
        <a:xfrm>
          <a:off x="899026" y="495026"/>
          <a:ext cx="428342" cy="3189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833"/>
              </a:lnTo>
              <a:lnTo>
                <a:pt x="428342" y="31898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E4237-C247-4F3F-8C3B-E275E3CFEEF2}">
      <dsp:nvSpPr>
        <dsp:cNvPr id="0" name=""/>
        <dsp:cNvSpPr/>
      </dsp:nvSpPr>
      <dsp:spPr>
        <a:xfrm>
          <a:off x="1327369" y="3327863"/>
          <a:ext cx="9500702" cy="713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envoyer une convocation écrite (papier ou mél) 2 ou 3 semaines avant la réunion, sans oublier les  informations obligatoires : la date de la réunion avec l’heure de début et l’heure de fin, l’objet et l’ordre du jour, le bulletin de réponse si nécessaire ;</a:t>
          </a:r>
        </a:p>
      </dsp:txBody>
      <dsp:txXfrm>
        <a:off x="1348281" y="3348775"/>
        <a:ext cx="9458878" cy="672169"/>
      </dsp:txXfrm>
    </dsp:sp>
    <dsp:sp modelId="{FECEEA04-26AD-429B-80F7-201EA1834AEA}">
      <dsp:nvSpPr>
        <dsp:cNvPr id="0" name=""/>
        <dsp:cNvSpPr/>
      </dsp:nvSpPr>
      <dsp:spPr>
        <a:xfrm>
          <a:off x="899026" y="495026"/>
          <a:ext cx="428342" cy="3848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8163"/>
              </a:lnTo>
              <a:lnTo>
                <a:pt x="428342" y="384816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BD3BE-677C-4FF6-A08D-C769C280FFF3}">
      <dsp:nvSpPr>
        <dsp:cNvPr id="0" name=""/>
        <dsp:cNvSpPr/>
      </dsp:nvSpPr>
      <dsp:spPr>
        <a:xfrm>
          <a:off x="1327369" y="4165434"/>
          <a:ext cx="9535470" cy="355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réflechir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 à la </a:t>
          </a:r>
          <a:r>
            <a:rPr lang="fr-FR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la</a:t>
          </a: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 disposition de la salle : c’est importante car elle peut faciliter ou freiner les échanges.</a:t>
          </a:r>
        </a:p>
      </dsp:txBody>
      <dsp:txXfrm>
        <a:off x="1337782" y="4175847"/>
        <a:ext cx="9514644" cy="334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2F239-6957-7149-896B-BB2DBA8A6A04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9F66C-8FF7-2D41-8E10-5ACCA1ED88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04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677333"/>
          </a:xfrm>
        </p:spPr>
        <p:txBody>
          <a:bodyPr>
            <a:normAutofit/>
          </a:bodyPr>
          <a:lstStyle/>
          <a:p>
            <a:r>
              <a:rPr lang="fr-FR" sz="3200" b="1" dirty="0"/>
              <a:t>4. Organiser et gérer une réunion de groupe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64067" y="1278467"/>
            <a:ext cx="112127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réunions sont des moments institutionnalisés de la vie du groupe, notamment en entreprise. </a:t>
            </a:r>
          </a:p>
          <a:p>
            <a:pPr marL="449263" indent="-449263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permettent une expression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directe des membres présents. </a:t>
            </a:r>
          </a:p>
          <a:p>
            <a:pPr marL="449263" indent="-449263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doivent être planifiées, préparées et animées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par un responsable. </a:t>
            </a:r>
          </a:p>
          <a:p>
            <a:pPr marL="449263" indent="-449263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Pour être efficace, 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peuvent être journalières, hebdomadaires, mensuelles, trimestrielles ou annuelles.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4.4. Styles d’animation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51279" y="1222457"/>
            <a:ext cx="11286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ITC Century Std Light"/>
              </a:rPr>
              <a:t>Le sociogramme</a:t>
            </a:r>
            <a:endParaRPr lang="fr-F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05EE87-0506-47E7-9352-397B4A93B56E}"/>
              </a:ext>
            </a:extLst>
          </p:cNvPr>
          <p:cNvSpPr/>
          <p:nvPr/>
        </p:nvSpPr>
        <p:spPr>
          <a:xfrm>
            <a:off x="490756" y="2016665"/>
            <a:ext cx="110046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sociogramme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est un diagramme qui visualise les relations d’attirance et de rejet à l’intérieur d’un groupe. Il 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 en évidence les leaders, les pouvoirs et les personnes isolées.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Construction 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sociogramme et conçu en posant les questions suivantes à chaque membre d’un groupe :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42875" algn="l"/>
              </a:tabLs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Je voudrais travailler avec.... (2 noms à choisir)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Je ne voudrais pas travailler avec (2 noms à choisir)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réponses doivent être faites sur un bulletin individuel avec le nom de la personne qui le complète.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L’organisateur est le garant du scrutin. Il doit garantir la confidentialité des réponses, s’il souhaite avoir des réponses honnêtes, non influencées par des stratégies personnelles.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Dépouillement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relations d’attirance sont ensuite représentées entre deux personnes par un trait de couleur et les relations de rejets par un trait d’une autre couleur.</a:t>
            </a:r>
          </a:p>
        </p:txBody>
      </p:sp>
    </p:spTree>
    <p:extLst>
      <p:ext uri="{BB962C8B-B14F-4D97-AF65-F5344CB8AC3E}">
        <p14:creationId xmlns:p14="http://schemas.microsoft.com/office/powerpoint/2010/main" val="381306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828868" cy="557868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150610" y="1056434"/>
            <a:ext cx="3456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ITC Century Std Light"/>
              </a:rPr>
              <a:t>Le sociogramme</a:t>
            </a:r>
            <a:endParaRPr lang="fr-FR" sz="2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05EE87-0506-47E7-9352-397B4A93B56E}"/>
              </a:ext>
            </a:extLst>
          </p:cNvPr>
          <p:cNvSpPr/>
          <p:nvPr/>
        </p:nvSpPr>
        <p:spPr>
          <a:xfrm>
            <a:off x="490757" y="2016665"/>
            <a:ext cx="30535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relations d’attirance sont ensuite représentées entre deux personnes par un trait de couleur et les relations de rejets par un trait d’une autre couleur.</a:t>
            </a:r>
          </a:p>
        </p:txBody>
      </p:sp>
      <p:pic>
        <p:nvPicPr>
          <p:cNvPr id="6" name="Image 5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0A3C0AC3-F0BF-4BD3-8869-A21E56C3A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564" y="644527"/>
            <a:ext cx="8482850" cy="577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5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4.1. Principales formes de réunion</a:t>
            </a:r>
            <a:endParaRPr lang="fr-FR" sz="5400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17" y="2160435"/>
            <a:ext cx="10865515" cy="303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Organiser et gérer une réunion de groupe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4.2. Mise en place de la réunion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689" y="973667"/>
            <a:ext cx="115743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Avant la réunion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L’animateur doit réfléchir au contenu et à la forme de la réunion qui doit être adaptée à l’objectif.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4C35033-9446-4E62-ACD2-1D0A27E52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4695027"/>
              </p:ext>
            </p:extLst>
          </p:nvPr>
        </p:nvGraphicFramePr>
        <p:xfrm>
          <a:off x="0" y="1992385"/>
          <a:ext cx="11358694" cy="452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56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4.2. Mise en place de la réunion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75734" y="1439333"/>
            <a:ext cx="107780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Convocation à la réunion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informations suivantes sont obligatoires :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date de la réunion avec l’heure de début et l’heure de fin,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l’objet et l’ordre du jour, le bulletin de réponse si nécessaire. </a:t>
            </a:r>
          </a:p>
        </p:txBody>
      </p:sp>
    </p:spTree>
    <p:extLst>
      <p:ext uri="{BB962C8B-B14F-4D97-AF65-F5344CB8AC3E}">
        <p14:creationId xmlns:p14="http://schemas.microsoft.com/office/powerpoint/2010/main" val="5242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4.2. Mise en place de la réunion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152401" y="1422400"/>
            <a:ext cx="117432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Réfléchir à la disposition de la salle </a:t>
            </a:r>
          </a:p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peut faciliter ou freiner les échanges. </a:t>
            </a:r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08" y="2527691"/>
            <a:ext cx="11499716" cy="289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78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4.2. Principales formes de réunion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37067" y="1287552"/>
            <a:ext cx="1113366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Pendant la réunion</a:t>
            </a:r>
            <a:endParaRPr lang="fr-FR" sz="2800" dirty="0">
              <a:solidFill>
                <a:srgbClr val="FFFF00"/>
              </a:solidFill>
              <a:latin typeface="ITC Century Std Light"/>
            </a:endParaRPr>
          </a:p>
          <a:p>
            <a:r>
              <a:rPr lang="fr-FR" sz="2400" dirty="0">
                <a:latin typeface="ITC Century Std Light"/>
              </a:rPr>
              <a:t>L’animateur introduit rapidement le thème puis annonce le déroulement et les horaires.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latin typeface="ITC Century Std Light"/>
              </a:rPr>
              <a:t>Il donne la parole à chacun et évite les conflits.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latin typeface="ITC Century Std Light"/>
              </a:rPr>
              <a:t>Il gère le temps de la réunion afin de respecter les horaires prévus.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>
                <a:latin typeface="ITC Century Std Light"/>
              </a:rPr>
              <a:t>Il conclut en fin de séance en récapitulant les décisions prises et fixe, si nécessaire, une date pour une prochaine réunion. </a:t>
            </a:r>
          </a:p>
          <a:p>
            <a:endParaRPr lang="fr-FR" sz="2400" b="1" dirty="0">
              <a:latin typeface="ITC Century Std Book"/>
            </a:endParaRP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Après la réunion </a:t>
            </a:r>
          </a:p>
          <a:p>
            <a:r>
              <a:rPr lang="fr-FR" sz="2400" dirty="0">
                <a:latin typeface="ITC Century Std Light"/>
              </a:rPr>
              <a:t>L’animateur rédige ou fait rédiger le compte rendu de la réunion qui sera envoyé à chaque participant dans les jours qui suivent la réunion. </a:t>
            </a:r>
          </a:p>
        </p:txBody>
      </p:sp>
    </p:spTree>
    <p:extLst>
      <p:ext uri="{BB962C8B-B14F-4D97-AF65-F5344CB8AC3E}">
        <p14:creationId xmlns:p14="http://schemas.microsoft.com/office/powerpoint/2010/main" val="404389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4.3. Techniques d’animation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96333" y="1214259"/>
            <a:ext cx="1091353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L’exposé</a:t>
            </a:r>
            <a:r>
              <a:rPr lang="fr-FR" sz="2400" b="1" dirty="0">
                <a:latin typeface="ITC Century Std Book"/>
              </a:rPr>
              <a:t> </a:t>
            </a:r>
            <a:r>
              <a:rPr lang="fr-FR" sz="2400" dirty="0">
                <a:latin typeface="ITC Century Std Light"/>
              </a:rPr>
              <a:t>: l’animateur parle et les participants sont attentifs, un temps d’échange peut être prévu. Le groupe est passif pendant l’exposé.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Le tour de table </a:t>
            </a:r>
            <a:r>
              <a:rPr lang="fr-FR" sz="2400" dirty="0">
                <a:latin typeface="ITC Century Std Light"/>
              </a:rPr>
              <a:t>: l’animateur pose une question et chaque participant à tour de rôle prend la parole, en fonction de son positionnement dans la salle. La durée de prise de parole peut être très différente d’une personne à une autre et doit être contrôlée.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Le fractionnement </a:t>
            </a:r>
            <a:r>
              <a:rPr lang="fr-FR" sz="2400" dirty="0">
                <a:latin typeface="ITC Century Std Light"/>
              </a:rPr>
              <a:t>: l’assistance est organisée en sous-groupes qui vont réfléchir et travailler sur un sujet ou un problème donné. Chaque groupe est constitué de 4 ou 5 participants et décidera qu’une personne fera le compte rendu oral en fin de séance pour présenter à l’assistance le résultat du travail commun. </a:t>
            </a:r>
          </a:p>
        </p:txBody>
      </p:sp>
    </p:spTree>
    <p:extLst>
      <p:ext uri="{BB962C8B-B14F-4D97-AF65-F5344CB8AC3E}">
        <p14:creationId xmlns:p14="http://schemas.microsoft.com/office/powerpoint/2010/main" val="132460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4.3. Techniques d’animation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70933" y="1425926"/>
            <a:ext cx="112776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Le remue-méninges </a:t>
            </a:r>
            <a:r>
              <a:rPr lang="fr-FR" sz="2400" dirty="0">
                <a:latin typeface="ITC Century Std Light"/>
              </a:rPr>
              <a:t>: c’est une méthode de résolution de problème. Chaque membre du groupe propose des solutions pendant qu’une personne les note sur un tableau.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ITC Century Std Light"/>
              </a:rPr>
              <a:t>Pour que cette méthode soit efficace, les participants ne doivent pas porter de jugement de valeur sur les idées proposées, il faut qu’ils soient ouverts d’esprit et à l’écoute des autres.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ITC Century Std Light"/>
              </a:rPr>
              <a:t>Les idées seront alors classées et permettront de trouver des solutions qui n’auraient pas pu être proposées individuellement. </a:t>
            </a:r>
          </a:p>
        </p:txBody>
      </p:sp>
    </p:spTree>
    <p:extLst>
      <p:ext uri="{BB962C8B-B14F-4D97-AF65-F5344CB8AC3E}">
        <p14:creationId xmlns:p14="http://schemas.microsoft.com/office/powerpoint/2010/main" val="324945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828868" cy="973667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Organiser et gérer une réunion de groupe</a:t>
            </a:r>
            <a:br>
              <a:rPr lang="fr-FR" sz="3200" b="1" dirty="0"/>
            </a:br>
            <a:r>
              <a:rPr lang="fr-FR" sz="3200" b="1" dirty="0"/>
              <a:t>4.4. Styles d’animation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51279" y="1222457"/>
            <a:ext cx="11286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ITC Century Std Light"/>
              </a:rPr>
              <a:t>Ils dépendent des objectifs et des sujets. </a:t>
            </a:r>
          </a:p>
          <a:p>
            <a:pPr algn="ctr"/>
            <a:r>
              <a:rPr lang="fr-FR" sz="2400" dirty="0">
                <a:latin typeface="ITC Century Std Light"/>
              </a:rPr>
              <a:t>On distingue trois grands styles d’animation : </a:t>
            </a:r>
            <a:endParaRPr lang="fr-FR" sz="2400" dirty="0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67" y="2302244"/>
            <a:ext cx="11009690" cy="324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8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257</TotalTime>
  <Words>807</Words>
  <Application>Microsoft Office PowerPoint</Application>
  <PresentationFormat>Grand écran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ITC Century Std Book</vt:lpstr>
      <vt:lpstr>ITC Century Std Light</vt:lpstr>
      <vt:lpstr>Symbol</vt:lpstr>
      <vt:lpstr>Wingdings</vt:lpstr>
      <vt:lpstr>Wingdings 3</vt:lpstr>
      <vt:lpstr>Ion</vt:lpstr>
      <vt:lpstr>4. Organiser et gérer une réunion de groupe</vt:lpstr>
      <vt:lpstr>4. Organiser et gérer une réunion de groupe 4.1. Principales formes de réunion</vt:lpstr>
      <vt:lpstr>4. Organiser et gérer une réunion de groupe 4.2. Mise en place de la réunion</vt:lpstr>
      <vt:lpstr>4. Organiser et gérer une réunion de groupe 4.2. Mise en place de la réunion</vt:lpstr>
      <vt:lpstr>4. Organiser et gérer une réunion de groupe 4.2. Mise en place de la réunion</vt:lpstr>
      <vt:lpstr>4. Organiser et gérer une réunion de groupe 4.2. Principales formes de réunion</vt:lpstr>
      <vt:lpstr>4. Organiser et gérer une réunion de groupe 4.3. Techniques d’animation</vt:lpstr>
      <vt:lpstr>4. Organiser et gérer une réunion de groupe 4.3. Techniques d’animation</vt:lpstr>
      <vt:lpstr>4. Organiser et gérer une réunion de groupe 4.4. Styles d’animation</vt:lpstr>
      <vt:lpstr>4. Organiser et gérer une réunion de groupe 4.4. Styles d’animation</vt:lpstr>
      <vt:lpstr>4. Organiser et gérer une réunion de groupe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2019-09-24T14:32:15Z</dcterms:modified>
</cp:coreProperties>
</file>