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9"/>
  </p:notesMasterIdLst>
  <p:sldIdLst>
    <p:sldId id="256" r:id="rId2"/>
    <p:sldId id="264" r:id="rId3"/>
    <p:sldId id="257" r:id="rId4"/>
    <p:sldId id="262" r:id="rId5"/>
    <p:sldId id="263" r:id="rId6"/>
    <p:sldId id="258" r:id="rId7"/>
    <p:sldId id="259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660B408-B3CF-4A94-85FC-2B1E0A45F4A2}" styleName="Style foncé 2 - Accentuation 1/Accentuation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816" y="2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A69E549-0580-42F0-91E5-51D8B966BCA3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9DB22CC9-F7DE-46DA-A115-F96379733993}">
      <dgm:prSet phldrT="[Texte]"/>
      <dgm:spPr/>
      <dgm:t>
        <a:bodyPr/>
        <a:lstStyle/>
        <a:p>
          <a:r>
            <a:rPr lang="fr-FR" b="1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Définir l'objectif et identifier le contact </a:t>
          </a:r>
          <a:endParaRPr lang="fr-FR" b="1" dirty="0">
            <a:solidFill>
              <a:schemeClr val="bg1"/>
            </a:solidFill>
          </a:endParaRPr>
        </a:p>
      </dgm:t>
    </dgm:pt>
    <dgm:pt modelId="{66907CF6-750C-49FD-BC2F-EB12968A916B}" type="parTrans" cxnId="{DEEC7224-9D51-4CF5-ABEB-FACE06CFCF09}">
      <dgm:prSet/>
      <dgm:spPr/>
      <dgm:t>
        <a:bodyPr/>
        <a:lstStyle/>
        <a:p>
          <a:endParaRPr lang="fr-FR" b="1">
            <a:solidFill>
              <a:schemeClr val="bg1"/>
            </a:solidFill>
          </a:endParaRPr>
        </a:p>
      </dgm:t>
    </dgm:pt>
    <dgm:pt modelId="{3666CDBF-504D-4525-ACD1-4A474BCE1335}" type="sibTrans" cxnId="{DEEC7224-9D51-4CF5-ABEB-FACE06CFCF09}">
      <dgm:prSet/>
      <dgm:spPr/>
      <dgm:t>
        <a:bodyPr/>
        <a:lstStyle/>
        <a:p>
          <a:endParaRPr lang="fr-FR" b="1">
            <a:solidFill>
              <a:schemeClr val="bg1"/>
            </a:solidFill>
          </a:endParaRPr>
        </a:p>
      </dgm:t>
    </dgm:pt>
    <dgm:pt modelId="{8E801BA8-47D8-4F1A-A750-ADC2EE547776}">
      <dgm:prSet/>
      <dgm:spPr/>
      <dgm:t>
        <a:bodyPr/>
        <a:lstStyle/>
        <a:p>
          <a:r>
            <a:rPr lang="fr-FR" b="1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Ouvrir le dialogue et communiquer l’objet de l’appel</a:t>
          </a:r>
        </a:p>
      </dgm:t>
    </dgm:pt>
    <dgm:pt modelId="{D491F4BF-ED51-4B4B-A963-6B02E5A0D647}" type="parTrans" cxnId="{7FE157B3-826C-4AB4-B743-4A3B44746F4D}">
      <dgm:prSet/>
      <dgm:spPr/>
      <dgm:t>
        <a:bodyPr/>
        <a:lstStyle/>
        <a:p>
          <a:endParaRPr lang="fr-FR" b="1">
            <a:solidFill>
              <a:schemeClr val="bg1"/>
            </a:solidFill>
          </a:endParaRPr>
        </a:p>
      </dgm:t>
    </dgm:pt>
    <dgm:pt modelId="{774140E0-46B7-4323-8BDB-F3AB77B7FB28}" type="sibTrans" cxnId="{7FE157B3-826C-4AB4-B743-4A3B44746F4D}">
      <dgm:prSet/>
      <dgm:spPr/>
      <dgm:t>
        <a:bodyPr/>
        <a:lstStyle/>
        <a:p>
          <a:endParaRPr lang="fr-FR" b="1">
            <a:solidFill>
              <a:schemeClr val="bg1"/>
            </a:solidFill>
          </a:endParaRPr>
        </a:p>
      </dgm:t>
    </dgm:pt>
    <dgm:pt modelId="{CC5D6276-C5BE-4C04-9C52-47AD1600697B}">
      <dgm:prSet/>
      <dgm:spPr/>
      <dgm:t>
        <a:bodyPr/>
        <a:lstStyle/>
        <a:p>
          <a:r>
            <a:rPr lang="fr-FR" b="1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Se préparer aux objections, préparer un argumentaire</a:t>
          </a:r>
        </a:p>
      </dgm:t>
    </dgm:pt>
    <dgm:pt modelId="{A8935912-CDFC-4150-A9AB-0598E393A9D5}" type="parTrans" cxnId="{4173A29F-B815-482C-B445-471935243D3D}">
      <dgm:prSet/>
      <dgm:spPr/>
      <dgm:t>
        <a:bodyPr/>
        <a:lstStyle/>
        <a:p>
          <a:endParaRPr lang="fr-FR" b="1">
            <a:solidFill>
              <a:schemeClr val="bg1"/>
            </a:solidFill>
          </a:endParaRPr>
        </a:p>
      </dgm:t>
    </dgm:pt>
    <dgm:pt modelId="{D569EA20-BD16-4A2D-AFE0-3EAF8ED1E560}" type="sibTrans" cxnId="{4173A29F-B815-482C-B445-471935243D3D}">
      <dgm:prSet/>
      <dgm:spPr/>
      <dgm:t>
        <a:bodyPr/>
        <a:lstStyle/>
        <a:p>
          <a:endParaRPr lang="fr-FR" b="1">
            <a:solidFill>
              <a:schemeClr val="bg1"/>
            </a:solidFill>
          </a:endParaRPr>
        </a:p>
      </dgm:t>
    </dgm:pt>
    <dgm:pt modelId="{29B8533D-2CD3-4ED7-AAAE-D4454B391021}">
      <dgm:prSet/>
      <dgm:spPr/>
      <dgm:t>
        <a:bodyPr/>
        <a:lstStyle/>
        <a:p>
          <a:r>
            <a:rPr lang="fr-FR" b="1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Reformuler et conclure </a:t>
          </a:r>
          <a:endParaRPr lang="fr-FR" b="1" dirty="0">
            <a:solidFill>
              <a:schemeClr val="bg1"/>
            </a:solidFill>
            <a:effectLst/>
            <a:latin typeface="Arial" panose="020B060402020202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dgm:t>
    </dgm:pt>
    <dgm:pt modelId="{A907D82E-C550-465B-8A39-D9DAAE034C91}" type="parTrans" cxnId="{A66C92AB-26D3-47E2-A910-B01948E7858A}">
      <dgm:prSet/>
      <dgm:spPr/>
      <dgm:t>
        <a:bodyPr/>
        <a:lstStyle/>
        <a:p>
          <a:endParaRPr lang="fr-FR" b="1">
            <a:solidFill>
              <a:schemeClr val="bg1"/>
            </a:solidFill>
          </a:endParaRPr>
        </a:p>
      </dgm:t>
    </dgm:pt>
    <dgm:pt modelId="{D3BC58BE-6A2B-42E5-ADD2-A3B4DEF8EDD1}" type="sibTrans" cxnId="{A66C92AB-26D3-47E2-A910-B01948E7858A}">
      <dgm:prSet/>
      <dgm:spPr/>
      <dgm:t>
        <a:bodyPr/>
        <a:lstStyle/>
        <a:p>
          <a:endParaRPr lang="fr-FR" b="1">
            <a:solidFill>
              <a:schemeClr val="bg1"/>
            </a:solidFill>
          </a:endParaRPr>
        </a:p>
      </dgm:t>
    </dgm:pt>
    <dgm:pt modelId="{9DD1CF22-A24F-4B0C-A4A2-7C0EBD088D72}">
      <dgm:prSet phldrT="[Texte]"/>
      <dgm:spPr/>
      <dgm:t>
        <a:bodyPr/>
        <a:lstStyle/>
        <a:p>
          <a:r>
            <a:rPr lang="fr-FR" b="1" dirty="0">
              <a:solidFill>
                <a:schemeClr val="bg1"/>
              </a:solidFill>
            </a:rPr>
            <a:t>Se présenter</a:t>
          </a:r>
        </a:p>
      </dgm:t>
    </dgm:pt>
    <dgm:pt modelId="{DF3D3D60-55D3-4A96-84D2-D9149684E799}" type="parTrans" cxnId="{DA2283AB-D75D-4583-BDF0-02BF1BE9C45C}">
      <dgm:prSet/>
      <dgm:spPr/>
      <dgm:t>
        <a:bodyPr/>
        <a:lstStyle/>
        <a:p>
          <a:endParaRPr lang="fr-FR"/>
        </a:p>
      </dgm:t>
    </dgm:pt>
    <dgm:pt modelId="{1058F013-6A3D-46AE-97EA-FD88955BC9B5}" type="sibTrans" cxnId="{DA2283AB-D75D-4583-BDF0-02BF1BE9C45C}">
      <dgm:prSet/>
      <dgm:spPr/>
      <dgm:t>
        <a:bodyPr/>
        <a:lstStyle/>
        <a:p>
          <a:endParaRPr lang="fr-FR"/>
        </a:p>
      </dgm:t>
    </dgm:pt>
    <dgm:pt modelId="{8DC5405C-1463-4153-AB50-1E004BBBEEC2}" type="pres">
      <dgm:prSet presAssocID="{6A69E549-0580-42F0-91E5-51D8B966BCA3}" presName="Name0" presStyleCnt="0">
        <dgm:presLayoutVars>
          <dgm:chMax val="7"/>
          <dgm:chPref val="7"/>
          <dgm:dir/>
        </dgm:presLayoutVars>
      </dgm:prSet>
      <dgm:spPr/>
    </dgm:pt>
    <dgm:pt modelId="{0D764CA3-0E54-419F-951E-1244D73FB4A1}" type="pres">
      <dgm:prSet presAssocID="{6A69E549-0580-42F0-91E5-51D8B966BCA3}" presName="Name1" presStyleCnt="0"/>
      <dgm:spPr/>
    </dgm:pt>
    <dgm:pt modelId="{D942C064-01A1-4E2B-8CDF-BF5388236E10}" type="pres">
      <dgm:prSet presAssocID="{6A69E549-0580-42F0-91E5-51D8B966BCA3}" presName="cycle" presStyleCnt="0"/>
      <dgm:spPr/>
    </dgm:pt>
    <dgm:pt modelId="{E27D2631-18B4-40CB-A677-F46284712B28}" type="pres">
      <dgm:prSet presAssocID="{6A69E549-0580-42F0-91E5-51D8B966BCA3}" presName="srcNode" presStyleLbl="node1" presStyleIdx="0" presStyleCnt="5"/>
      <dgm:spPr/>
    </dgm:pt>
    <dgm:pt modelId="{73E1CC6A-18A1-4DC6-9EE9-295B5B7A8879}" type="pres">
      <dgm:prSet presAssocID="{6A69E549-0580-42F0-91E5-51D8B966BCA3}" presName="conn" presStyleLbl="parChTrans1D2" presStyleIdx="0" presStyleCnt="1"/>
      <dgm:spPr/>
    </dgm:pt>
    <dgm:pt modelId="{425AC820-265E-4DE5-9BF1-1D7D2BC69D7B}" type="pres">
      <dgm:prSet presAssocID="{6A69E549-0580-42F0-91E5-51D8B966BCA3}" presName="extraNode" presStyleLbl="node1" presStyleIdx="0" presStyleCnt="5"/>
      <dgm:spPr/>
    </dgm:pt>
    <dgm:pt modelId="{4FBC5187-C5DC-416A-80EA-D6D73087839A}" type="pres">
      <dgm:prSet presAssocID="{6A69E549-0580-42F0-91E5-51D8B966BCA3}" presName="dstNode" presStyleLbl="node1" presStyleIdx="0" presStyleCnt="5"/>
      <dgm:spPr/>
    </dgm:pt>
    <dgm:pt modelId="{17F84996-50D5-4E5A-9A81-18E38804BF5E}" type="pres">
      <dgm:prSet presAssocID="{9DB22CC9-F7DE-46DA-A115-F96379733993}" presName="text_1" presStyleLbl="node1" presStyleIdx="0" presStyleCnt="5">
        <dgm:presLayoutVars>
          <dgm:bulletEnabled val="1"/>
        </dgm:presLayoutVars>
      </dgm:prSet>
      <dgm:spPr/>
    </dgm:pt>
    <dgm:pt modelId="{5C1334CC-3953-4139-AD08-EF996F56AF01}" type="pres">
      <dgm:prSet presAssocID="{9DB22CC9-F7DE-46DA-A115-F96379733993}" presName="accent_1" presStyleCnt="0"/>
      <dgm:spPr/>
    </dgm:pt>
    <dgm:pt modelId="{172831CA-6CA0-48FD-B226-A6B4DED1B311}" type="pres">
      <dgm:prSet presAssocID="{9DB22CC9-F7DE-46DA-A115-F96379733993}" presName="accentRepeatNode" presStyleLbl="solidFgAcc1" presStyleIdx="0" presStyleCnt="5"/>
      <dgm:spPr/>
    </dgm:pt>
    <dgm:pt modelId="{0E79FB7E-342D-4704-81BD-5091D230DCE7}" type="pres">
      <dgm:prSet presAssocID="{9DD1CF22-A24F-4B0C-A4A2-7C0EBD088D72}" presName="text_2" presStyleLbl="node1" presStyleIdx="1" presStyleCnt="5">
        <dgm:presLayoutVars>
          <dgm:bulletEnabled val="1"/>
        </dgm:presLayoutVars>
      </dgm:prSet>
      <dgm:spPr/>
    </dgm:pt>
    <dgm:pt modelId="{A7C39149-C747-41D6-9784-3EA1BF9213E0}" type="pres">
      <dgm:prSet presAssocID="{9DD1CF22-A24F-4B0C-A4A2-7C0EBD088D72}" presName="accent_2" presStyleCnt="0"/>
      <dgm:spPr/>
    </dgm:pt>
    <dgm:pt modelId="{5EDB6A8A-9CAD-4684-8C67-ED9F2BF20A47}" type="pres">
      <dgm:prSet presAssocID="{9DD1CF22-A24F-4B0C-A4A2-7C0EBD088D72}" presName="accentRepeatNode" presStyleLbl="solidFgAcc1" presStyleIdx="1" presStyleCnt="5"/>
      <dgm:spPr/>
    </dgm:pt>
    <dgm:pt modelId="{51AF6679-056D-43FD-8EEE-E05577913730}" type="pres">
      <dgm:prSet presAssocID="{8E801BA8-47D8-4F1A-A750-ADC2EE547776}" presName="text_3" presStyleLbl="node1" presStyleIdx="2" presStyleCnt="5">
        <dgm:presLayoutVars>
          <dgm:bulletEnabled val="1"/>
        </dgm:presLayoutVars>
      </dgm:prSet>
      <dgm:spPr/>
    </dgm:pt>
    <dgm:pt modelId="{7EC10411-4BC7-422B-BDCD-0B809B915D27}" type="pres">
      <dgm:prSet presAssocID="{8E801BA8-47D8-4F1A-A750-ADC2EE547776}" presName="accent_3" presStyleCnt="0"/>
      <dgm:spPr/>
    </dgm:pt>
    <dgm:pt modelId="{081F5A99-63B4-4001-9BA7-89E261B9DB8B}" type="pres">
      <dgm:prSet presAssocID="{8E801BA8-47D8-4F1A-A750-ADC2EE547776}" presName="accentRepeatNode" presStyleLbl="solidFgAcc1" presStyleIdx="2" presStyleCnt="5"/>
      <dgm:spPr/>
    </dgm:pt>
    <dgm:pt modelId="{8DEB67A2-E628-4973-BA7E-5452876CF383}" type="pres">
      <dgm:prSet presAssocID="{CC5D6276-C5BE-4C04-9C52-47AD1600697B}" presName="text_4" presStyleLbl="node1" presStyleIdx="3" presStyleCnt="5">
        <dgm:presLayoutVars>
          <dgm:bulletEnabled val="1"/>
        </dgm:presLayoutVars>
      </dgm:prSet>
      <dgm:spPr/>
    </dgm:pt>
    <dgm:pt modelId="{4CB5DF68-64A5-4C04-8376-FCA7CCD34C3E}" type="pres">
      <dgm:prSet presAssocID="{CC5D6276-C5BE-4C04-9C52-47AD1600697B}" presName="accent_4" presStyleCnt="0"/>
      <dgm:spPr/>
    </dgm:pt>
    <dgm:pt modelId="{A4BC9FC6-A2CD-4ECF-9B66-8090D54A590E}" type="pres">
      <dgm:prSet presAssocID="{CC5D6276-C5BE-4C04-9C52-47AD1600697B}" presName="accentRepeatNode" presStyleLbl="solidFgAcc1" presStyleIdx="3" presStyleCnt="5"/>
      <dgm:spPr/>
    </dgm:pt>
    <dgm:pt modelId="{B3B9D345-CE3C-4301-A130-FEA73DF69B2C}" type="pres">
      <dgm:prSet presAssocID="{29B8533D-2CD3-4ED7-AAAE-D4454B391021}" presName="text_5" presStyleLbl="node1" presStyleIdx="4" presStyleCnt="5">
        <dgm:presLayoutVars>
          <dgm:bulletEnabled val="1"/>
        </dgm:presLayoutVars>
      </dgm:prSet>
      <dgm:spPr/>
    </dgm:pt>
    <dgm:pt modelId="{23822D33-2020-43D9-B2C1-323DC6D993C8}" type="pres">
      <dgm:prSet presAssocID="{29B8533D-2CD3-4ED7-AAAE-D4454B391021}" presName="accent_5" presStyleCnt="0"/>
      <dgm:spPr/>
    </dgm:pt>
    <dgm:pt modelId="{F33DAA7D-F0E1-45E8-90CF-F1DE1E0EFB3A}" type="pres">
      <dgm:prSet presAssocID="{29B8533D-2CD3-4ED7-AAAE-D4454B391021}" presName="accentRepeatNode" presStyleLbl="solidFgAcc1" presStyleIdx="4" presStyleCnt="5"/>
      <dgm:spPr/>
    </dgm:pt>
  </dgm:ptLst>
  <dgm:cxnLst>
    <dgm:cxn modelId="{00B8DE05-6B1C-4276-8E04-9B0D7673E17C}" type="presOf" srcId="{8E801BA8-47D8-4F1A-A750-ADC2EE547776}" destId="{51AF6679-056D-43FD-8EEE-E05577913730}" srcOrd="0" destOrd="0" presId="urn:microsoft.com/office/officeart/2008/layout/VerticalCurvedList"/>
    <dgm:cxn modelId="{DEEC7224-9D51-4CF5-ABEB-FACE06CFCF09}" srcId="{6A69E549-0580-42F0-91E5-51D8B966BCA3}" destId="{9DB22CC9-F7DE-46DA-A115-F96379733993}" srcOrd="0" destOrd="0" parTransId="{66907CF6-750C-49FD-BC2F-EB12968A916B}" sibTransId="{3666CDBF-504D-4525-ACD1-4A474BCE1335}"/>
    <dgm:cxn modelId="{618DCB35-0AA9-4FC4-A03D-31B24C126288}" type="presOf" srcId="{9DD1CF22-A24F-4B0C-A4A2-7C0EBD088D72}" destId="{0E79FB7E-342D-4704-81BD-5091D230DCE7}" srcOrd="0" destOrd="0" presId="urn:microsoft.com/office/officeart/2008/layout/VerticalCurvedList"/>
    <dgm:cxn modelId="{6E67184C-31F0-4DEB-AAF0-3C69ACE4DCE9}" type="presOf" srcId="{3666CDBF-504D-4525-ACD1-4A474BCE1335}" destId="{73E1CC6A-18A1-4DC6-9EE9-295B5B7A8879}" srcOrd="0" destOrd="0" presId="urn:microsoft.com/office/officeart/2008/layout/VerticalCurvedList"/>
    <dgm:cxn modelId="{4A7EFD74-4964-4AE4-B56A-BBF40780C763}" type="presOf" srcId="{6A69E549-0580-42F0-91E5-51D8B966BCA3}" destId="{8DC5405C-1463-4153-AB50-1E004BBBEEC2}" srcOrd="0" destOrd="0" presId="urn:microsoft.com/office/officeart/2008/layout/VerticalCurvedList"/>
    <dgm:cxn modelId="{8783848B-CF86-44E4-ACD1-8EB69B71B353}" type="presOf" srcId="{CC5D6276-C5BE-4C04-9C52-47AD1600697B}" destId="{8DEB67A2-E628-4973-BA7E-5452876CF383}" srcOrd="0" destOrd="0" presId="urn:microsoft.com/office/officeart/2008/layout/VerticalCurvedList"/>
    <dgm:cxn modelId="{4173A29F-B815-482C-B445-471935243D3D}" srcId="{6A69E549-0580-42F0-91E5-51D8B966BCA3}" destId="{CC5D6276-C5BE-4C04-9C52-47AD1600697B}" srcOrd="3" destOrd="0" parTransId="{A8935912-CDFC-4150-A9AB-0598E393A9D5}" sibTransId="{D569EA20-BD16-4A2D-AFE0-3EAF8ED1E560}"/>
    <dgm:cxn modelId="{DA2283AB-D75D-4583-BDF0-02BF1BE9C45C}" srcId="{6A69E549-0580-42F0-91E5-51D8B966BCA3}" destId="{9DD1CF22-A24F-4B0C-A4A2-7C0EBD088D72}" srcOrd="1" destOrd="0" parTransId="{DF3D3D60-55D3-4A96-84D2-D9149684E799}" sibTransId="{1058F013-6A3D-46AE-97EA-FD88955BC9B5}"/>
    <dgm:cxn modelId="{A66C92AB-26D3-47E2-A910-B01948E7858A}" srcId="{6A69E549-0580-42F0-91E5-51D8B966BCA3}" destId="{29B8533D-2CD3-4ED7-AAAE-D4454B391021}" srcOrd="4" destOrd="0" parTransId="{A907D82E-C550-465B-8A39-D9DAAE034C91}" sibTransId="{D3BC58BE-6A2B-42E5-ADD2-A3B4DEF8EDD1}"/>
    <dgm:cxn modelId="{0AF850B1-ECA2-40E3-880A-3963F20C4EFF}" type="presOf" srcId="{29B8533D-2CD3-4ED7-AAAE-D4454B391021}" destId="{B3B9D345-CE3C-4301-A130-FEA73DF69B2C}" srcOrd="0" destOrd="0" presId="urn:microsoft.com/office/officeart/2008/layout/VerticalCurvedList"/>
    <dgm:cxn modelId="{7FE157B3-826C-4AB4-B743-4A3B44746F4D}" srcId="{6A69E549-0580-42F0-91E5-51D8B966BCA3}" destId="{8E801BA8-47D8-4F1A-A750-ADC2EE547776}" srcOrd="2" destOrd="0" parTransId="{D491F4BF-ED51-4B4B-A963-6B02E5A0D647}" sibTransId="{774140E0-46B7-4323-8BDB-F3AB77B7FB28}"/>
    <dgm:cxn modelId="{25F2E3FA-F52C-4E5B-976A-1D1CA1A4A177}" type="presOf" srcId="{9DB22CC9-F7DE-46DA-A115-F96379733993}" destId="{17F84996-50D5-4E5A-9A81-18E38804BF5E}" srcOrd="0" destOrd="0" presId="urn:microsoft.com/office/officeart/2008/layout/VerticalCurvedList"/>
    <dgm:cxn modelId="{2C38A243-C4E7-400E-8335-B1FE11773FB1}" type="presParOf" srcId="{8DC5405C-1463-4153-AB50-1E004BBBEEC2}" destId="{0D764CA3-0E54-419F-951E-1244D73FB4A1}" srcOrd="0" destOrd="0" presId="urn:microsoft.com/office/officeart/2008/layout/VerticalCurvedList"/>
    <dgm:cxn modelId="{A85B4BFF-B4F8-400E-A77E-4A973A71D0E6}" type="presParOf" srcId="{0D764CA3-0E54-419F-951E-1244D73FB4A1}" destId="{D942C064-01A1-4E2B-8CDF-BF5388236E10}" srcOrd="0" destOrd="0" presId="urn:microsoft.com/office/officeart/2008/layout/VerticalCurvedList"/>
    <dgm:cxn modelId="{2B759B21-3DCA-4704-A137-608E50447811}" type="presParOf" srcId="{D942C064-01A1-4E2B-8CDF-BF5388236E10}" destId="{E27D2631-18B4-40CB-A677-F46284712B28}" srcOrd="0" destOrd="0" presId="urn:microsoft.com/office/officeart/2008/layout/VerticalCurvedList"/>
    <dgm:cxn modelId="{33261B69-755E-49B4-9CB1-F686734A8BC8}" type="presParOf" srcId="{D942C064-01A1-4E2B-8CDF-BF5388236E10}" destId="{73E1CC6A-18A1-4DC6-9EE9-295B5B7A8879}" srcOrd="1" destOrd="0" presId="urn:microsoft.com/office/officeart/2008/layout/VerticalCurvedList"/>
    <dgm:cxn modelId="{176C16DE-83F5-4DBF-81C2-D378581F46CC}" type="presParOf" srcId="{D942C064-01A1-4E2B-8CDF-BF5388236E10}" destId="{425AC820-265E-4DE5-9BF1-1D7D2BC69D7B}" srcOrd="2" destOrd="0" presId="urn:microsoft.com/office/officeart/2008/layout/VerticalCurvedList"/>
    <dgm:cxn modelId="{586214D2-B778-4D29-B045-CBCBDF9D949A}" type="presParOf" srcId="{D942C064-01A1-4E2B-8CDF-BF5388236E10}" destId="{4FBC5187-C5DC-416A-80EA-D6D73087839A}" srcOrd="3" destOrd="0" presId="urn:microsoft.com/office/officeart/2008/layout/VerticalCurvedList"/>
    <dgm:cxn modelId="{C742A57D-7B56-4FE8-B4CC-79EC42DB9E71}" type="presParOf" srcId="{0D764CA3-0E54-419F-951E-1244D73FB4A1}" destId="{17F84996-50D5-4E5A-9A81-18E38804BF5E}" srcOrd="1" destOrd="0" presId="urn:microsoft.com/office/officeart/2008/layout/VerticalCurvedList"/>
    <dgm:cxn modelId="{771F237D-47A7-4B43-AF4E-1A5A95E48587}" type="presParOf" srcId="{0D764CA3-0E54-419F-951E-1244D73FB4A1}" destId="{5C1334CC-3953-4139-AD08-EF996F56AF01}" srcOrd="2" destOrd="0" presId="urn:microsoft.com/office/officeart/2008/layout/VerticalCurvedList"/>
    <dgm:cxn modelId="{5F33298A-33EF-4055-8053-9DCDE698660B}" type="presParOf" srcId="{5C1334CC-3953-4139-AD08-EF996F56AF01}" destId="{172831CA-6CA0-48FD-B226-A6B4DED1B311}" srcOrd="0" destOrd="0" presId="urn:microsoft.com/office/officeart/2008/layout/VerticalCurvedList"/>
    <dgm:cxn modelId="{5CBA37CE-B55E-42D6-811C-C84E5ECBB3C1}" type="presParOf" srcId="{0D764CA3-0E54-419F-951E-1244D73FB4A1}" destId="{0E79FB7E-342D-4704-81BD-5091D230DCE7}" srcOrd="3" destOrd="0" presId="urn:microsoft.com/office/officeart/2008/layout/VerticalCurvedList"/>
    <dgm:cxn modelId="{EC7ED987-BF8A-4ABD-9C8C-E5EEB9AC4751}" type="presParOf" srcId="{0D764CA3-0E54-419F-951E-1244D73FB4A1}" destId="{A7C39149-C747-41D6-9784-3EA1BF9213E0}" srcOrd="4" destOrd="0" presId="urn:microsoft.com/office/officeart/2008/layout/VerticalCurvedList"/>
    <dgm:cxn modelId="{3C2BD0CE-B904-4A2B-97F9-C691876E088C}" type="presParOf" srcId="{A7C39149-C747-41D6-9784-3EA1BF9213E0}" destId="{5EDB6A8A-9CAD-4684-8C67-ED9F2BF20A47}" srcOrd="0" destOrd="0" presId="urn:microsoft.com/office/officeart/2008/layout/VerticalCurvedList"/>
    <dgm:cxn modelId="{2B0BCD68-3374-4121-85AB-F8027D82A94E}" type="presParOf" srcId="{0D764CA3-0E54-419F-951E-1244D73FB4A1}" destId="{51AF6679-056D-43FD-8EEE-E05577913730}" srcOrd="5" destOrd="0" presId="urn:microsoft.com/office/officeart/2008/layout/VerticalCurvedList"/>
    <dgm:cxn modelId="{3C2A9B23-F441-4E65-BA81-4B4F0D556195}" type="presParOf" srcId="{0D764CA3-0E54-419F-951E-1244D73FB4A1}" destId="{7EC10411-4BC7-422B-BDCD-0B809B915D27}" srcOrd="6" destOrd="0" presId="urn:microsoft.com/office/officeart/2008/layout/VerticalCurvedList"/>
    <dgm:cxn modelId="{DC4A58F2-5591-460F-8B87-CD8A1F9114F8}" type="presParOf" srcId="{7EC10411-4BC7-422B-BDCD-0B809B915D27}" destId="{081F5A99-63B4-4001-9BA7-89E261B9DB8B}" srcOrd="0" destOrd="0" presId="urn:microsoft.com/office/officeart/2008/layout/VerticalCurvedList"/>
    <dgm:cxn modelId="{FD62D7E5-B451-4B69-B46A-D54DCEA7596F}" type="presParOf" srcId="{0D764CA3-0E54-419F-951E-1244D73FB4A1}" destId="{8DEB67A2-E628-4973-BA7E-5452876CF383}" srcOrd="7" destOrd="0" presId="urn:microsoft.com/office/officeart/2008/layout/VerticalCurvedList"/>
    <dgm:cxn modelId="{09ADA275-A9FE-4ADC-94E1-64F160F5DB7F}" type="presParOf" srcId="{0D764CA3-0E54-419F-951E-1244D73FB4A1}" destId="{4CB5DF68-64A5-4C04-8376-FCA7CCD34C3E}" srcOrd="8" destOrd="0" presId="urn:microsoft.com/office/officeart/2008/layout/VerticalCurvedList"/>
    <dgm:cxn modelId="{363B3E5E-C7DE-4F7D-9B4F-DEE0057DF158}" type="presParOf" srcId="{4CB5DF68-64A5-4C04-8376-FCA7CCD34C3E}" destId="{A4BC9FC6-A2CD-4ECF-9B66-8090D54A590E}" srcOrd="0" destOrd="0" presId="urn:microsoft.com/office/officeart/2008/layout/VerticalCurvedList"/>
    <dgm:cxn modelId="{5AAB7D3F-82B3-4EBE-BCB6-6ED19B845CD8}" type="presParOf" srcId="{0D764CA3-0E54-419F-951E-1244D73FB4A1}" destId="{B3B9D345-CE3C-4301-A130-FEA73DF69B2C}" srcOrd="9" destOrd="0" presId="urn:microsoft.com/office/officeart/2008/layout/VerticalCurvedList"/>
    <dgm:cxn modelId="{5D262B82-F9A5-4E49-A589-F81FD6E154FE}" type="presParOf" srcId="{0D764CA3-0E54-419F-951E-1244D73FB4A1}" destId="{23822D33-2020-43D9-B2C1-323DC6D993C8}" srcOrd="10" destOrd="0" presId="urn:microsoft.com/office/officeart/2008/layout/VerticalCurvedList"/>
    <dgm:cxn modelId="{14931307-F03A-4D4B-BB70-3D1200EF2536}" type="presParOf" srcId="{23822D33-2020-43D9-B2C1-323DC6D993C8}" destId="{F33DAA7D-F0E1-45E8-90CF-F1DE1E0EFB3A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E1CC6A-18A1-4DC6-9EE9-295B5B7A8879}">
      <dsp:nvSpPr>
        <dsp:cNvPr id="0" name=""/>
        <dsp:cNvSpPr/>
      </dsp:nvSpPr>
      <dsp:spPr>
        <a:xfrm>
          <a:off x="-4642230" y="-711689"/>
          <a:ext cx="5529711" cy="5529711"/>
        </a:xfrm>
        <a:prstGeom prst="blockArc">
          <a:avLst>
            <a:gd name="adj1" fmla="val 18900000"/>
            <a:gd name="adj2" fmla="val 2700000"/>
            <a:gd name="adj3" fmla="val 391"/>
          </a:avLst>
        </a:pr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F84996-50D5-4E5A-9A81-18E38804BF5E}">
      <dsp:nvSpPr>
        <dsp:cNvPr id="0" name=""/>
        <dsp:cNvSpPr/>
      </dsp:nvSpPr>
      <dsp:spPr>
        <a:xfrm>
          <a:off x="388450" y="256563"/>
          <a:ext cx="9791895" cy="5134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7556" tIns="66040" rIns="66040" bIns="6604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600" b="1" kern="120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Définir l'objectif et identifier le contact </a:t>
          </a:r>
          <a:endParaRPr lang="fr-FR" sz="2600" b="1" kern="1200" dirty="0">
            <a:solidFill>
              <a:schemeClr val="bg1"/>
            </a:solidFill>
          </a:endParaRPr>
        </a:p>
      </dsp:txBody>
      <dsp:txXfrm>
        <a:off x="388450" y="256563"/>
        <a:ext cx="9791895" cy="513455"/>
      </dsp:txXfrm>
    </dsp:sp>
    <dsp:sp modelId="{172831CA-6CA0-48FD-B226-A6B4DED1B311}">
      <dsp:nvSpPr>
        <dsp:cNvPr id="0" name=""/>
        <dsp:cNvSpPr/>
      </dsp:nvSpPr>
      <dsp:spPr>
        <a:xfrm>
          <a:off x="67540" y="192381"/>
          <a:ext cx="641819" cy="64181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E79FB7E-342D-4704-81BD-5091D230DCE7}">
      <dsp:nvSpPr>
        <dsp:cNvPr id="0" name=""/>
        <dsp:cNvSpPr/>
      </dsp:nvSpPr>
      <dsp:spPr>
        <a:xfrm>
          <a:off x="756377" y="1026501"/>
          <a:ext cx="9423968" cy="5134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7556" tIns="66040" rIns="66040" bIns="6604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600" b="1" kern="1200" dirty="0">
              <a:solidFill>
                <a:schemeClr val="bg1"/>
              </a:solidFill>
            </a:rPr>
            <a:t>Se présenter</a:t>
          </a:r>
        </a:p>
      </dsp:txBody>
      <dsp:txXfrm>
        <a:off x="756377" y="1026501"/>
        <a:ext cx="9423968" cy="513455"/>
      </dsp:txXfrm>
    </dsp:sp>
    <dsp:sp modelId="{5EDB6A8A-9CAD-4684-8C67-ED9F2BF20A47}">
      <dsp:nvSpPr>
        <dsp:cNvPr id="0" name=""/>
        <dsp:cNvSpPr/>
      </dsp:nvSpPr>
      <dsp:spPr>
        <a:xfrm>
          <a:off x="435467" y="962319"/>
          <a:ext cx="641819" cy="64181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1AF6679-056D-43FD-8EEE-E05577913730}">
      <dsp:nvSpPr>
        <dsp:cNvPr id="0" name=""/>
        <dsp:cNvSpPr/>
      </dsp:nvSpPr>
      <dsp:spPr>
        <a:xfrm>
          <a:off x="869301" y="1796438"/>
          <a:ext cx="9311044" cy="5134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7556" tIns="66040" rIns="66040" bIns="6604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600" b="1" kern="120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Ouvrir le dialogue et communiquer l’objet de l’appel</a:t>
          </a:r>
        </a:p>
      </dsp:txBody>
      <dsp:txXfrm>
        <a:off x="869301" y="1796438"/>
        <a:ext cx="9311044" cy="513455"/>
      </dsp:txXfrm>
    </dsp:sp>
    <dsp:sp modelId="{081F5A99-63B4-4001-9BA7-89E261B9DB8B}">
      <dsp:nvSpPr>
        <dsp:cNvPr id="0" name=""/>
        <dsp:cNvSpPr/>
      </dsp:nvSpPr>
      <dsp:spPr>
        <a:xfrm>
          <a:off x="548391" y="1732256"/>
          <a:ext cx="641819" cy="64181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DEB67A2-E628-4973-BA7E-5452876CF383}">
      <dsp:nvSpPr>
        <dsp:cNvPr id="0" name=""/>
        <dsp:cNvSpPr/>
      </dsp:nvSpPr>
      <dsp:spPr>
        <a:xfrm>
          <a:off x="756377" y="2566375"/>
          <a:ext cx="9423968" cy="5134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7556" tIns="66040" rIns="66040" bIns="6604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600" b="1" kern="120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Se préparer aux objections, préparer un argumentaire</a:t>
          </a:r>
        </a:p>
      </dsp:txBody>
      <dsp:txXfrm>
        <a:off x="756377" y="2566375"/>
        <a:ext cx="9423968" cy="513455"/>
      </dsp:txXfrm>
    </dsp:sp>
    <dsp:sp modelId="{A4BC9FC6-A2CD-4ECF-9B66-8090D54A590E}">
      <dsp:nvSpPr>
        <dsp:cNvPr id="0" name=""/>
        <dsp:cNvSpPr/>
      </dsp:nvSpPr>
      <dsp:spPr>
        <a:xfrm>
          <a:off x="435467" y="2502194"/>
          <a:ext cx="641819" cy="64181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3B9D345-CE3C-4301-A130-FEA73DF69B2C}">
      <dsp:nvSpPr>
        <dsp:cNvPr id="0" name=""/>
        <dsp:cNvSpPr/>
      </dsp:nvSpPr>
      <dsp:spPr>
        <a:xfrm>
          <a:off x="388450" y="3336313"/>
          <a:ext cx="9791895" cy="5134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7556" tIns="66040" rIns="66040" bIns="6604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600" b="1" kern="120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Reformuler et conclure </a:t>
          </a:r>
          <a:endParaRPr lang="fr-FR" sz="2600" b="1" kern="1200" dirty="0">
            <a:solidFill>
              <a:schemeClr val="bg1"/>
            </a:solidFill>
            <a:effectLst/>
            <a:latin typeface="Arial" panose="020B060402020202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dsp:txBody>
      <dsp:txXfrm>
        <a:off x="388450" y="3336313"/>
        <a:ext cx="9791895" cy="513455"/>
      </dsp:txXfrm>
    </dsp:sp>
    <dsp:sp modelId="{F33DAA7D-F0E1-45E8-90CF-F1DE1E0EFB3A}">
      <dsp:nvSpPr>
        <dsp:cNvPr id="0" name=""/>
        <dsp:cNvSpPr/>
      </dsp:nvSpPr>
      <dsp:spPr>
        <a:xfrm>
          <a:off x="67540" y="3272131"/>
          <a:ext cx="641819" cy="64181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1F5054-42EB-5C4A-B829-07C8278A00BD}" type="datetimeFigureOut">
              <a:rPr lang="fr-FR" smtClean="0"/>
              <a:t>18/05/2025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164644-6FDE-9048-A1AC-3612CE9AA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44421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18/05/2025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5049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18/05/2025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1772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18/05/2025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3940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18/05/2025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42515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18/05/2025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2622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18/05/2025</a:t>
            </a:fld>
            <a:endParaRPr lang="fr-F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1835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18/05/2025</a:t>
            </a:fld>
            <a:endParaRPr lang="fr-F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7329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18/05/2025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3947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18/05/2025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352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18/05/2025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1819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18/05/2025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6062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18/05/2025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1433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18/05/2025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1909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18/05/2025</a:t>
            </a:fld>
            <a:endParaRPr lang="fr-F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3922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18/05/2025</a:t>
            </a:fld>
            <a:endParaRPr lang="fr-F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2692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18/05/2025</a:t>
            </a:fld>
            <a:endParaRPr lang="fr-F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1660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18/05/2025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8156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E0B14B23-EBBB-4FF8-A86F-057ABCCE629C}" type="datetimeFigureOut">
              <a:rPr lang="fr-FR" smtClean="0"/>
              <a:t>18/05/2025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220490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0" r:id="rId12"/>
    <p:sldLayoutId id="2147483781" r:id="rId13"/>
    <p:sldLayoutId id="2147483782" r:id="rId14"/>
    <p:sldLayoutId id="2147483783" r:id="rId15"/>
    <p:sldLayoutId id="2147483784" r:id="rId16"/>
    <p:sldLayoutId id="2147483785" r:id="rId17"/>
  </p:sldLayoutIdLst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1"/>
            <a:ext cx="11844867" cy="671118"/>
          </a:xfrm>
        </p:spPr>
        <p:txBody>
          <a:bodyPr>
            <a:normAutofit/>
          </a:bodyPr>
          <a:lstStyle/>
          <a:p>
            <a:r>
              <a:rPr lang="fr-FR" sz="3200" b="1" dirty="0"/>
              <a:t>5. Accueil téléphonique</a:t>
            </a:r>
            <a:endParaRPr lang="fr-FR" sz="2800" b="1" dirty="0">
              <a:solidFill>
                <a:srgbClr val="FFFF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38200" y="3048968"/>
            <a:ext cx="10321926" cy="20467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  <a:spcAft>
                <a:spcPts val="0"/>
              </a:spcAft>
            </a:pPr>
            <a:r>
              <a:rPr lang="fr-F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 est exclusivement oral d’où une importance accrue du ton et du rythme de l’élocution.  </a:t>
            </a:r>
          </a:p>
          <a:p>
            <a:pPr algn="ctr">
              <a:spcBef>
                <a:spcPts val="1800"/>
              </a:spcBef>
              <a:spcAft>
                <a:spcPts val="0"/>
              </a:spcAft>
            </a:pPr>
            <a:r>
              <a:rPr lang="fr-F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personne à l’accueil doit connaître les spécificités de ce type de communication.</a:t>
            </a:r>
            <a:endParaRPr lang="fr-FR" sz="28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0667" y="1196120"/>
            <a:ext cx="1788566" cy="1777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9834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0"/>
            <a:ext cx="11844867" cy="1081903"/>
          </a:xfrm>
        </p:spPr>
        <p:txBody>
          <a:bodyPr>
            <a:normAutofit/>
          </a:bodyPr>
          <a:lstStyle/>
          <a:p>
            <a:r>
              <a:rPr lang="fr-FR" sz="3200" b="1" dirty="0"/>
              <a:t>5. Accueil téléphonique</a:t>
            </a:r>
            <a:br>
              <a:rPr lang="fr-FR" sz="3200" b="1" dirty="0"/>
            </a:br>
            <a:r>
              <a:rPr lang="fr-FR" sz="3200" b="1" dirty="0"/>
              <a:t>5.1. Appel entrant</a:t>
            </a:r>
            <a:endParaRPr lang="fr-FR" sz="3200" b="1" dirty="0">
              <a:solidFill>
                <a:srgbClr val="FFFF00"/>
              </a:solidFill>
            </a:endParaRP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4661485"/>
              </p:ext>
            </p:extLst>
          </p:nvPr>
        </p:nvGraphicFramePr>
        <p:xfrm>
          <a:off x="609600" y="2286000"/>
          <a:ext cx="10583333" cy="2209800"/>
        </p:xfrm>
        <a:graphic>
          <a:graphicData uri="http://schemas.openxmlformats.org/drawingml/2006/table">
            <a:tbl>
              <a:tblPr firstRow="1" firstCol="1" bandRow="1">
                <a:tableStyleId>{0660B408-B3CF-4A94-85FC-2B1E0A45F4A2}</a:tableStyleId>
              </a:tblPr>
              <a:tblGrid>
                <a:gridCol w="14375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458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32000">
                <a:tc>
                  <a:txBody>
                    <a:bodyPr/>
                    <a:lstStyle/>
                    <a:p>
                      <a:pPr marL="228600" indent="-2286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Avant de </a:t>
                      </a:r>
                      <a:endParaRPr lang="fr-FR" sz="2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28600" indent="-2286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décrocher</a:t>
                      </a:r>
                      <a:endParaRPr lang="fr-FR" sz="2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4572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FR" sz="20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5107" marR="65107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"/>
                      </a:pPr>
                      <a:r>
                        <a:rPr lang="fr-FR" sz="20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Réduire le temps d’attente. Ne pas dépasser 3 à 4 sonneries.</a:t>
                      </a: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"/>
                      </a:pPr>
                      <a:r>
                        <a:rPr lang="fr-FR" sz="20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 message ou la musique d’attente doivent être de qualité. </a:t>
                      </a:r>
                    </a:p>
                    <a:p>
                      <a:pPr marL="355600" lvl="1" indent="0" algn="just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fr-FR" sz="20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Éviter les musiques trop connues que l’on entend partout et qui donnent une image commune de l’entreprise. </a:t>
                      </a:r>
                    </a:p>
                    <a:p>
                      <a:pPr marL="355600" lvl="1" indent="0" algn="just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fr-FR" sz="20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Inversement, éviter les messages ou musiques trop originaux.</a:t>
                      </a:r>
                      <a:endParaRPr lang="fr-FR" sz="20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5107" marR="65107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9375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0"/>
            <a:ext cx="11844867" cy="1081903"/>
          </a:xfrm>
        </p:spPr>
        <p:txBody>
          <a:bodyPr>
            <a:normAutofit/>
          </a:bodyPr>
          <a:lstStyle/>
          <a:p>
            <a:r>
              <a:rPr lang="fr-FR" sz="3200" b="1" dirty="0"/>
              <a:t>5. Accueil téléphonique</a:t>
            </a:r>
            <a:br>
              <a:rPr lang="fr-FR" sz="3200" b="1" dirty="0"/>
            </a:br>
            <a:r>
              <a:rPr lang="fr-FR" sz="3200" b="1" dirty="0"/>
              <a:t>5.1. Appel entrant</a:t>
            </a:r>
            <a:endParaRPr lang="fr-FR" sz="3200" b="1" dirty="0">
              <a:solidFill>
                <a:srgbClr val="FFFF00"/>
              </a:solidFill>
            </a:endParaRP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3814234"/>
              </p:ext>
            </p:extLst>
          </p:nvPr>
        </p:nvGraphicFramePr>
        <p:xfrm>
          <a:off x="719667" y="1397000"/>
          <a:ext cx="10422467" cy="4622800"/>
        </p:xfrm>
        <a:graphic>
          <a:graphicData uri="http://schemas.openxmlformats.org/drawingml/2006/table">
            <a:tbl>
              <a:tblPr firstRow="1" firstCol="1" bandRow="1">
                <a:tableStyleId>{0660B408-B3CF-4A94-85FC-2B1E0A45F4A2}</a:tableStyleId>
              </a:tblPr>
              <a:tblGrid>
                <a:gridCol w="12513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711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22800">
                <a:tc>
                  <a:txBody>
                    <a:bodyPr/>
                    <a:lstStyle/>
                    <a:p>
                      <a:pPr marL="228600" indent="-2286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Prise de</a:t>
                      </a:r>
                      <a:endParaRPr lang="fr-FR" sz="2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28600" indent="-2286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contact</a:t>
                      </a:r>
                      <a:endParaRPr lang="fr-FR" sz="2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4572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FR" sz="20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5107" marR="65107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"/>
                      </a:pPr>
                      <a:r>
                        <a:rPr lang="fr-FR" sz="20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Appliquer le SBAM (Sourire, Bonjour, Au revoir, Merci). Le sourire s’entend, obligez-vous à sourire en décrochant le téléphone,</a:t>
                      </a: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"/>
                      </a:pPr>
                      <a:r>
                        <a:rPr lang="fr-FR" sz="20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Présenter et identifier l’entreprise, </a:t>
                      </a: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"/>
                      </a:pPr>
                      <a:r>
                        <a:rPr lang="fr-FR" sz="20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Identifier l’interlocuteur et la cause de son appel (prendre des notes), personnaliser la communication en utilisant son nom. Ils devront être communiqués en cas de transfert d’appel,</a:t>
                      </a: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"/>
                      </a:pPr>
                      <a:r>
                        <a:rPr lang="fr-FR" sz="20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Utiliser un vocabulaire adapté et filtrer les appels avec courtoisie et diplomatie</a:t>
                      </a: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"/>
                      </a:pPr>
                      <a:r>
                        <a:rPr lang="fr-FR" sz="20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 cas de transfert d’appel ou d’attente, réduire ces durées et faire en sorte que l’interlocuteur ne puisse vous entendre ou entendre ce qui se passe autour de vous (Touche secret)</a:t>
                      </a:r>
                      <a:endParaRPr lang="fr-FR" sz="20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5107" marR="65107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3561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0"/>
            <a:ext cx="11844867" cy="1081903"/>
          </a:xfrm>
        </p:spPr>
        <p:txBody>
          <a:bodyPr>
            <a:normAutofit/>
          </a:bodyPr>
          <a:lstStyle/>
          <a:p>
            <a:r>
              <a:rPr lang="fr-FR" sz="3200" b="1" dirty="0"/>
              <a:t>55. Accueil téléphonique</a:t>
            </a:r>
            <a:br>
              <a:rPr lang="fr-FR" sz="3200" b="1" dirty="0"/>
            </a:br>
            <a:r>
              <a:rPr lang="fr-FR" sz="3200" b="1" dirty="0"/>
              <a:t>5.1. Appel entrant</a:t>
            </a:r>
            <a:endParaRPr lang="fr-FR" sz="3200" b="1" dirty="0">
              <a:solidFill>
                <a:srgbClr val="FFFF00"/>
              </a:solidFill>
            </a:endParaRP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2283063"/>
              </p:ext>
            </p:extLst>
          </p:nvPr>
        </p:nvGraphicFramePr>
        <p:xfrm>
          <a:off x="318558" y="1193800"/>
          <a:ext cx="10154709" cy="5334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018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8528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54600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fr-FR" sz="20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Satisfaire l’objectif</a:t>
                      </a:r>
                      <a:endParaRPr lang="fr-FR" sz="2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457200" algn="l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fr-FR" sz="20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FR" sz="20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5107" marR="65107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"/>
                      </a:pPr>
                      <a:r>
                        <a:rPr lang="fr-FR" sz="20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Avoir une écoute active, reformuler la demande. </a:t>
                      </a: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"/>
                      </a:pPr>
                      <a:r>
                        <a:rPr lang="fr-FR" sz="20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Être efficace et chercher à satisfaire rapidement la demande formulée (procédure, argumentaire).</a:t>
                      </a: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"/>
                      </a:pPr>
                      <a:r>
                        <a:rPr lang="fr-FR" sz="20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 l’attente de la réponse est trop longue, prendre les coordonnées de la personne et proposer de le rappeler.</a:t>
                      </a: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"/>
                      </a:pPr>
                      <a:r>
                        <a:rPr lang="fr-FR" sz="20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S’adapter au contexte : calmer les personnes énervées, rassurer les personnes inquiètes, rester courtois et avoir de l’empathie pour la personne, même si cela peut être difficile parfois.</a:t>
                      </a: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"/>
                      </a:pPr>
                      <a:r>
                        <a:rPr lang="fr-FR" sz="20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Situations délicates : réclamations, mécontents, délais, tarifs... : adopter une attitude positive en vue de rechercher des solutions. </a:t>
                      </a: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"/>
                      </a:pPr>
                      <a:r>
                        <a:rPr lang="fr-FR" sz="20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Être solidaire, ne jamais critiquer l’entreprise, un service ou une personne devant un tiers à la société.</a:t>
                      </a:r>
                    </a:p>
                    <a:p>
                      <a:pPr marL="342900" lvl="0" indent="-34290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"/>
                      </a:pPr>
                      <a:r>
                        <a:rPr lang="fr-FR" sz="20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Avec les personnes étrangères qui parlent français, parler lentement en articulant bien. Avec celles qui ne parlent pas français : utiliser si c’est possible une langue connue. Soyez respectueux de leur culture, tolérant et patient.</a:t>
                      </a:r>
                      <a:endParaRPr lang="fr-FR" sz="20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5107" marR="65107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1246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0"/>
            <a:ext cx="11844867" cy="1081903"/>
          </a:xfrm>
        </p:spPr>
        <p:txBody>
          <a:bodyPr>
            <a:normAutofit/>
          </a:bodyPr>
          <a:lstStyle/>
          <a:p>
            <a:r>
              <a:rPr lang="fr-FR" sz="3200" b="1" dirty="0"/>
              <a:t>5. Accueil téléphonique</a:t>
            </a:r>
            <a:br>
              <a:rPr lang="fr-FR" sz="3200" b="1" dirty="0"/>
            </a:br>
            <a:r>
              <a:rPr lang="fr-FR" sz="3200" b="1" dirty="0"/>
              <a:t>5.1. Appel entrant</a:t>
            </a:r>
            <a:endParaRPr lang="fr-FR" sz="3200" b="1" dirty="0">
              <a:solidFill>
                <a:srgbClr val="FFFF00"/>
              </a:solidFill>
            </a:endParaRP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702444"/>
              </p:ext>
            </p:extLst>
          </p:nvPr>
        </p:nvGraphicFramePr>
        <p:xfrm>
          <a:off x="728133" y="2074333"/>
          <a:ext cx="10490200" cy="275166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22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5678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51667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Conclusion et prise de congé</a:t>
                      </a:r>
                      <a:endParaRPr lang="fr-FR" sz="28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5107" marR="65107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ts val="0"/>
                        </a:spcAft>
                      </a:pPr>
                      <a:r>
                        <a:rPr lang="fr-FR" sz="24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L’interlocuteur doit conserver un bon souvenir de ce contact…</a:t>
                      </a: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"/>
                      </a:pPr>
                      <a:r>
                        <a:rPr lang="fr-FR" sz="24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Reformuler le contenu de la communication et le cas échéant préciser qui doit faire quoi.</a:t>
                      </a: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"/>
                      </a:pPr>
                      <a:r>
                        <a:rPr lang="fr-FR" sz="24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 SBAM (Sourire, Bonjour, Au revoir, Merci) reste actif.</a:t>
                      </a:r>
                      <a:endParaRPr lang="fr-FR" sz="2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5107" marR="65107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7702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0"/>
            <a:ext cx="11844867" cy="939800"/>
          </a:xfrm>
        </p:spPr>
        <p:txBody>
          <a:bodyPr>
            <a:normAutofit fontScale="90000"/>
          </a:bodyPr>
          <a:lstStyle/>
          <a:p>
            <a:r>
              <a:rPr lang="fr-FR" sz="3200" b="1" dirty="0"/>
              <a:t>5. Accueil téléphonique</a:t>
            </a:r>
            <a:br>
              <a:rPr lang="fr-FR" sz="3200" b="1" dirty="0"/>
            </a:br>
            <a:r>
              <a:rPr lang="fr-FR" sz="3200" b="1" dirty="0"/>
              <a:t>5.2. Appel sortant</a:t>
            </a:r>
            <a:endParaRPr lang="fr-FR" sz="3200" b="1" dirty="0">
              <a:solidFill>
                <a:srgbClr val="FFFF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84199" y="1413933"/>
            <a:ext cx="1080346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0"/>
              </a:spcAft>
            </a:pPr>
            <a:r>
              <a:rPr lang="fr-F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À la différence de l’appel entrant, dont on ne connaît pas toujours le mobile, l’appel sortant peut être préparé :</a:t>
            </a:r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val="380654268"/>
              </p:ext>
            </p:extLst>
          </p:nvPr>
        </p:nvGraphicFramePr>
        <p:xfrm>
          <a:off x="999066" y="2463800"/>
          <a:ext cx="10236201" cy="41063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6194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0"/>
            <a:ext cx="11844867" cy="1031846"/>
          </a:xfrm>
        </p:spPr>
        <p:txBody>
          <a:bodyPr>
            <a:normAutofit fontScale="90000"/>
          </a:bodyPr>
          <a:lstStyle/>
          <a:p>
            <a:br>
              <a:rPr lang="fr-FR" sz="3200" b="1" dirty="0"/>
            </a:br>
            <a:r>
              <a:rPr lang="fr-FR" sz="3600" b="1" dirty="0"/>
              <a:t>5. Accueil téléphonique</a:t>
            </a:r>
            <a:br>
              <a:rPr lang="fr-FR" sz="3600" b="1" dirty="0"/>
            </a:br>
            <a:r>
              <a:rPr lang="fr-FR" sz="3200" b="1" dirty="0"/>
              <a:t>5.3. Le Filtrage</a:t>
            </a:r>
            <a:endParaRPr lang="fr-FR" sz="3200" b="1" dirty="0">
              <a:solidFill>
                <a:srgbClr val="FFFF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45066" y="1511103"/>
            <a:ext cx="10701867" cy="55245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1800"/>
              </a:spcBef>
              <a:spcAft>
                <a:spcPts val="0"/>
              </a:spcAft>
            </a:pPr>
            <a:r>
              <a:rPr lang="fr-FR" sz="24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 filtrage permet de ne plus être dérangé constamment par des appels indésirables et de se concentrer sur son activité principale.</a:t>
            </a:r>
          </a:p>
          <a:p>
            <a:pPr algn="ctr">
              <a:spcBef>
                <a:spcPts val="1800"/>
              </a:spcBef>
              <a:spcAft>
                <a:spcPts val="0"/>
              </a:spcAft>
            </a:pPr>
            <a:r>
              <a:rPr lang="fr-FR" sz="2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C’est une tâche importante de l’accueil. Il consiste à identifier et trier les appels entrants grâce à une liste de numéros prédéfinis puis à les transférer vers les bonnes personnes ou à les rejeter. Le filtrage peut être programmé sur les appareils standard, boîte mél, smartphone ou téléphone.</a:t>
            </a:r>
          </a:p>
          <a:p>
            <a:pPr algn="just">
              <a:spcBef>
                <a:spcPts val="2400"/>
              </a:spcBef>
              <a:spcAft>
                <a:spcPts val="0"/>
              </a:spcAft>
            </a:pPr>
            <a:r>
              <a:rPr lang="fr-FR" sz="2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 filtrage peut être réalisé à l’aide de listes prédéfinies:</a:t>
            </a:r>
          </a:p>
          <a:p>
            <a:pPr marL="342900" lvl="0" indent="-342900">
              <a:spcBef>
                <a:spcPts val="120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fr-FR" sz="2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une liste blanche récapitule les appels qui parviendront directement à leurs destinataires, tous les autres seront redirigés vers les assistants de gestion,</a:t>
            </a:r>
          </a:p>
          <a:p>
            <a:pPr marL="342900" lvl="0" indent="-342900" algn="just">
              <a:spcBef>
                <a:spcPts val="120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fr-FR" sz="2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une liste noire récapitule les numéros à rejeter.</a:t>
            </a:r>
          </a:p>
          <a:p>
            <a:pPr algn="just">
              <a:spcAft>
                <a:spcPts val="0"/>
              </a:spcAft>
            </a:pPr>
            <a:r>
              <a:rPr lang="fr-FR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FR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7829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291</TotalTime>
  <Words>634</Words>
  <Application>Microsoft Office PowerPoint</Application>
  <PresentationFormat>Grand écran</PresentationFormat>
  <Paragraphs>49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3" baseType="lpstr">
      <vt:lpstr>Arial</vt:lpstr>
      <vt:lpstr>Calibri</vt:lpstr>
      <vt:lpstr>Century Gothic</vt:lpstr>
      <vt:lpstr>Wingdings</vt:lpstr>
      <vt:lpstr>Wingdings 3</vt:lpstr>
      <vt:lpstr>Ion</vt:lpstr>
      <vt:lpstr>5. Accueil téléphonique</vt:lpstr>
      <vt:lpstr>5. Accueil téléphonique 5.1. Appel entrant</vt:lpstr>
      <vt:lpstr>5. Accueil téléphonique 5.1. Appel entrant</vt:lpstr>
      <vt:lpstr>55. Accueil téléphonique 5.1. Appel entrant</vt:lpstr>
      <vt:lpstr>5. Accueil téléphonique 5.1. Appel entrant</vt:lpstr>
      <vt:lpstr>5. Accueil téléphonique 5.2. Appel sortant</vt:lpstr>
      <vt:lpstr> 5. Accueil téléphonique 5.3. Le Filtrage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A41. Organisation et amélioration du travail administratif</dc:title>
  <dc:creator>Claude Terrier</dc:creator>
  <cp:lastModifiedBy>Claude Terrier</cp:lastModifiedBy>
  <cp:revision>41</cp:revision>
  <dcterms:created xsi:type="dcterms:W3CDTF">2014-01-14T07:42:30Z</dcterms:created>
  <dcterms:modified xsi:type="dcterms:W3CDTF">2025-05-18T13:04:36Z</dcterms:modified>
</cp:coreProperties>
</file>