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8"/>
  </p:notesMasterIdLst>
  <p:sldIdLst>
    <p:sldId id="260" r:id="rId2"/>
    <p:sldId id="256" r:id="rId3"/>
    <p:sldId id="257" r:id="rId4"/>
    <p:sldId id="258" r:id="rId5"/>
    <p:sldId id="259"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2" d="100"/>
          <a:sy n="102" d="100"/>
        </p:scale>
        <p:origin x="816"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618249-4A8A-CC4D-8CE5-EC1044AAA54C}" type="datetimeFigureOut">
              <a:rPr lang="fr-FR" smtClean="0"/>
              <a:t>03/05/2025</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C3AF5E-DC12-6340-937B-7CC73FA3AE20}" type="slidenum">
              <a:rPr lang="fr-FR" smtClean="0"/>
              <a:t>‹N°›</a:t>
            </a:fld>
            <a:endParaRPr lang="fr-FR"/>
          </a:p>
        </p:txBody>
      </p:sp>
    </p:spTree>
    <p:extLst>
      <p:ext uri="{BB962C8B-B14F-4D97-AF65-F5344CB8AC3E}">
        <p14:creationId xmlns:p14="http://schemas.microsoft.com/office/powerpoint/2010/main" val="34966182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03/05/2025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03/05/2025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03/05/2025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03/05/2025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03/05/2025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03/05/2025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03/05/2025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03/05/2025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03/05/2025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03/05/2025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03/05/2025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03/05/2025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03/05/2025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03/05/2025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03/05/2025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03/05/2025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03/05/2025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03/05/2025</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http://europa.eu.int/newsletter/images/new/focus_49l.jpg" TargetMode="External"/><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F83B1D-D018-0ECD-5CAA-66DE9CB9C70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DE36154-5A8B-C3F4-B35F-EBF8C3C98110}"/>
              </a:ext>
            </a:extLst>
          </p:cNvPr>
          <p:cNvSpPr>
            <a:spLocks noGrp="1"/>
          </p:cNvSpPr>
          <p:nvPr>
            <p:ph type="ctrTitle"/>
          </p:nvPr>
        </p:nvSpPr>
        <p:spPr>
          <a:xfrm>
            <a:off x="-1" y="1"/>
            <a:ext cx="10828868" cy="634999"/>
          </a:xfrm>
        </p:spPr>
        <p:txBody>
          <a:bodyPr>
            <a:normAutofit/>
          </a:bodyPr>
          <a:lstStyle/>
          <a:p>
            <a:r>
              <a:rPr lang="fr-FR" sz="3200" b="1" dirty="0"/>
              <a:t>7. Penser à la communication non-verbale</a:t>
            </a:r>
            <a:endParaRPr lang="fr-FR" sz="5400" dirty="0"/>
          </a:p>
        </p:txBody>
      </p:sp>
      <p:sp>
        <p:nvSpPr>
          <p:cNvPr id="4" name="ZoneTexte 3">
            <a:extLst>
              <a:ext uri="{FF2B5EF4-FFF2-40B4-BE49-F238E27FC236}">
                <a16:creationId xmlns:a16="http://schemas.microsoft.com/office/drawing/2014/main" id="{41199084-39AA-E89F-23D5-320B88405BE3}"/>
              </a:ext>
            </a:extLst>
          </p:cNvPr>
          <p:cNvSpPr txBox="1"/>
          <p:nvPr/>
        </p:nvSpPr>
        <p:spPr>
          <a:xfrm>
            <a:off x="268458" y="3323498"/>
            <a:ext cx="7632895" cy="3046988"/>
          </a:xfrm>
          <a:prstGeom prst="rect">
            <a:avLst/>
          </a:prstGeom>
          <a:noFill/>
        </p:spPr>
        <p:txBody>
          <a:bodyPr wrap="square">
            <a:spAutoFit/>
          </a:bodyPr>
          <a:lstStyle/>
          <a:p>
            <a:pPr algn="ctr"/>
            <a:r>
              <a:rPr lang="fr-FR" sz="2400" b="1" dirty="0">
                <a:effectLst/>
                <a:latin typeface="Arial" panose="020B0604020202020204" pitchFamily="34" charset="0"/>
                <a:ea typeface="Calibri" panose="020F0502020204030204" pitchFamily="34" charset="0"/>
                <a:cs typeface="Times New Roman" panose="02020603050405020304" pitchFamily="18" charset="0"/>
              </a:rPr>
              <a:t>La communication ne repose pas uniquement sur les mots. </a:t>
            </a:r>
          </a:p>
          <a:p>
            <a:pPr marL="342900" indent="-342900">
              <a:buFont typeface="Symbol" panose="05050102010706020507" pitchFamily="18" charset="2"/>
              <a:buChar char="Þ"/>
            </a:pPr>
            <a:r>
              <a:rPr lang="fr-FR" sz="2400" dirty="0">
                <a:effectLst/>
                <a:latin typeface="Arial" panose="020B0604020202020204" pitchFamily="34" charset="0"/>
                <a:ea typeface="Calibri" panose="020F0502020204030204" pitchFamily="34" charset="0"/>
                <a:cs typeface="Times New Roman" panose="02020603050405020304" pitchFamily="18" charset="0"/>
              </a:rPr>
              <a:t>Elle est principalement non verbale et souvent inconsciente ; </a:t>
            </a:r>
          </a:p>
          <a:p>
            <a:pPr marL="342900" indent="-342900">
              <a:buFont typeface="Symbol" panose="05050102010706020507" pitchFamily="18" charset="2"/>
              <a:buChar char="Þ"/>
            </a:pPr>
            <a:r>
              <a:rPr lang="fr-FR" sz="2400" dirty="0">
                <a:effectLst/>
                <a:latin typeface="Arial" panose="020B0604020202020204" pitchFamily="34" charset="0"/>
                <a:ea typeface="Calibri" panose="020F0502020204030204" pitchFamily="34" charset="0"/>
                <a:cs typeface="Times New Roman" panose="02020603050405020304" pitchFamily="18" charset="0"/>
              </a:rPr>
              <a:t>Elle joue un rôle clé dans l’interprétation des messages ;</a:t>
            </a:r>
          </a:p>
          <a:p>
            <a:pPr marL="342900" indent="-342900">
              <a:buFont typeface="Symbol" panose="05050102010706020507" pitchFamily="18" charset="2"/>
              <a:buChar char="Þ"/>
            </a:pPr>
            <a:r>
              <a:rPr lang="fr-FR" sz="2400" dirty="0">
                <a:effectLst/>
                <a:latin typeface="Arial" panose="020B0604020202020204" pitchFamily="34" charset="0"/>
                <a:ea typeface="Calibri" panose="020F0502020204030204" pitchFamily="34" charset="0"/>
                <a:cs typeface="Times New Roman" panose="02020603050405020304" pitchFamily="18" charset="0"/>
              </a:rPr>
              <a:t>Elle peut renforcer, contredire ou modifier le sens du message verbal. </a:t>
            </a:r>
          </a:p>
        </p:txBody>
      </p:sp>
      <p:pic>
        <p:nvPicPr>
          <p:cNvPr id="5" name="Image 4">
            <a:extLst>
              <a:ext uri="{FF2B5EF4-FFF2-40B4-BE49-F238E27FC236}">
                <a16:creationId xmlns:a16="http://schemas.microsoft.com/office/drawing/2014/main" id="{EAC3A088-F337-22DE-21F0-6C6D2396066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596" y="3114992"/>
            <a:ext cx="4078243" cy="3255493"/>
          </a:xfrm>
          <a:prstGeom prst="rect">
            <a:avLst/>
          </a:prstGeom>
          <a:noFill/>
        </p:spPr>
      </p:pic>
      <p:sp>
        <p:nvSpPr>
          <p:cNvPr id="7" name="ZoneTexte 6">
            <a:extLst>
              <a:ext uri="{FF2B5EF4-FFF2-40B4-BE49-F238E27FC236}">
                <a16:creationId xmlns:a16="http://schemas.microsoft.com/office/drawing/2014/main" id="{67A1DD82-6C24-2934-5B98-B60B3E9A50EE}"/>
              </a:ext>
            </a:extLst>
          </p:cNvPr>
          <p:cNvSpPr txBox="1"/>
          <p:nvPr/>
        </p:nvSpPr>
        <p:spPr>
          <a:xfrm>
            <a:off x="320040" y="1196501"/>
            <a:ext cx="11248292" cy="1723549"/>
          </a:xfrm>
          <a:prstGeom prst="rect">
            <a:avLst/>
          </a:prstGeom>
          <a:noFill/>
        </p:spPr>
        <p:txBody>
          <a:bodyPr wrap="square">
            <a:spAutoFit/>
          </a:bodyPr>
          <a:lstStyle/>
          <a:p>
            <a:pPr algn="ctr">
              <a:spcBef>
                <a:spcPts val="1200"/>
              </a:spcBef>
              <a:buNone/>
            </a:pPr>
            <a:r>
              <a:rPr lang="fr-FR" sz="2400" b="1" dirty="0">
                <a:latin typeface="Arial" panose="020B0604020202020204" pitchFamily="34" charset="0"/>
                <a:ea typeface="Calibri" panose="020F0502020204030204" pitchFamily="34" charset="0"/>
                <a:cs typeface="Times New Roman" panose="02020603050405020304" pitchFamily="18" charset="0"/>
              </a:rPr>
              <a:t>C</a:t>
            </a:r>
            <a:r>
              <a:rPr lang="fr-FR" sz="2400" b="1" dirty="0">
                <a:effectLst/>
                <a:latin typeface="Arial" panose="020B0604020202020204" pitchFamily="34" charset="0"/>
                <a:ea typeface="Calibri" panose="020F0502020204030204" pitchFamily="34" charset="0"/>
                <a:cs typeface="Times New Roman" panose="02020603050405020304" pitchFamily="18" charset="0"/>
              </a:rPr>
              <a:t>ommunication non verbale : </a:t>
            </a:r>
            <a:r>
              <a:rPr lang="fr-FR" sz="2400" dirty="0">
                <a:effectLst/>
                <a:latin typeface="Arial" panose="020B0604020202020204" pitchFamily="34" charset="0"/>
                <a:ea typeface="Calibri" panose="020F0502020204030204" pitchFamily="34" charset="0"/>
                <a:cs typeface="Times New Roman" panose="02020603050405020304" pitchFamily="18" charset="0"/>
              </a:rPr>
              <a:t>ensemble des signaux émis en dehors du langage parlé. </a:t>
            </a:r>
            <a:endParaRPr lang="fr-FR" sz="2400" dirty="0">
              <a:latin typeface="Arial" panose="020B0604020202020204" pitchFamily="34" charset="0"/>
              <a:ea typeface="Calibri" panose="020F0502020204030204" pitchFamily="34" charset="0"/>
              <a:cs typeface="Times New Roman" panose="02020603050405020304" pitchFamily="18" charset="0"/>
            </a:endParaRPr>
          </a:p>
          <a:p>
            <a:pPr algn="ctr">
              <a:spcBef>
                <a:spcPts val="1200"/>
              </a:spcBef>
              <a:buNone/>
            </a:pPr>
            <a:r>
              <a:rPr lang="fr-FR" sz="2400" i="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gestes, postures, silences, expressions faciales,  regard, voix (paralangage), apparence, vêtements, objets, toucher, rituels, utilisation de l’espace et du temps.</a:t>
            </a:r>
          </a:p>
        </p:txBody>
      </p:sp>
    </p:spTree>
    <p:extLst>
      <p:ext uri="{BB962C8B-B14F-4D97-AF65-F5344CB8AC3E}">
        <p14:creationId xmlns:p14="http://schemas.microsoft.com/office/powerpoint/2010/main" val="17165307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828868" cy="634999"/>
          </a:xfrm>
        </p:spPr>
        <p:txBody>
          <a:bodyPr>
            <a:normAutofit/>
          </a:bodyPr>
          <a:lstStyle/>
          <a:p>
            <a:r>
              <a:rPr lang="fr-FR" sz="3200" b="1" dirty="0"/>
              <a:t>7. Penser à la communication non-verbale</a:t>
            </a:r>
            <a:endParaRPr lang="fr-FR" sz="5400" dirty="0"/>
          </a:p>
        </p:txBody>
      </p:sp>
      <p:sp>
        <p:nvSpPr>
          <p:cNvPr id="5" name="ZoneTexte 4">
            <a:extLst>
              <a:ext uri="{FF2B5EF4-FFF2-40B4-BE49-F238E27FC236}">
                <a16:creationId xmlns:a16="http://schemas.microsoft.com/office/drawing/2014/main" id="{B9710F5E-8000-B637-79C9-3E58C45502FF}"/>
              </a:ext>
            </a:extLst>
          </p:cNvPr>
          <p:cNvSpPr txBox="1"/>
          <p:nvPr/>
        </p:nvSpPr>
        <p:spPr>
          <a:xfrm>
            <a:off x="323556" y="1180500"/>
            <a:ext cx="11333872" cy="4247317"/>
          </a:xfrm>
          <a:prstGeom prst="rect">
            <a:avLst/>
          </a:prstGeom>
          <a:noFill/>
        </p:spPr>
        <p:txBody>
          <a:bodyPr wrap="square">
            <a:spAutoFit/>
          </a:bodyPr>
          <a:lstStyle/>
          <a:p>
            <a:pPr marL="342900" indent="-342900">
              <a:spcBef>
                <a:spcPts val="1800"/>
              </a:spcBef>
              <a:buFont typeface="Wingdings" panose="05000000000000000000" pitchFamily="2" charset="2"/>
              <a:buChar char="q"/>
            </a:pP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 silence</a:t>
            </a:r>
            <a:r>
              <a:rPr lang="fr-FR" sz="2400" dirty="0">
                <a:effectLst/>
                <a:latin typeface="Arial" panose="020B0604020202020204" pitchFamily="34" charset="0"/>
                <a:ea typeface="Calibri" panose="020F0502020204030204" pitchFamily="34" charset="0"/>
                <a:cs typeface="Times New Roman" panose="02020603050405020304" pitchFamily="18" charset="0"/>
              </a:rPr>
              <a:t>, loin d’être un vide, est un langage puissant. Il peut exprimer le respect, la réflexion, le malaise, l’hostilité ou l’amour, selon le contexte. Savoir l’interpréter exige de la prudence pour éviter les contresens.</a:t>
            </a:r>
          </a:p>
          <a:p>
            <a:pPr marL="342900" indent="-342900">
              <a:spcBef>
                <a:spcPts val="1800"/>
              </a:spcBef>
              <a:buFont typeface="Wingdings" panose="05000000000000000000" pitchFamily="2" charset="2"/>
              <a:buChar char="q"/>
            </a:pP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 paralangage</a:t>
            </a: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dirty="0">
                <a:effectLst/>
                <a:latin typeface="Arial" panose="020B0604020202020204" pitchFamily="34" charset="0"/>
                <a:ea typeface="Calibri" panose="020F0502020204030204" pitchFamily="34" charset="0"/>
                <a:cs typeface="Times New Roman" panose="02020603050405020304" pitchFamily="18" charset="0"/>
              </a:rPr>
              <a:t>(ton, volume, rythme, pauses) traduit les émotions et les intentions du locuteur. Une phrase neutre peut paraître sincère ou ironique selon la voix. Il aide aussi à structurer les conversations.</a:t>
            </a:r>
          </a:p>
          <a:p>
            <a:pPr marL="342900" indent="-342900">
              <a:spcBef>
                <a:spcPts val="1800"/>
              </a:spcBef>
              <a:buFont typeface="Wingdings" panose="05000000000000000000" pitchFamily="2" charset="2"/>
              <a:buChar char="q"/>
            </a:pP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Les gestes et attitudes</a:t>
            </a: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dirty="0">
                <a:effectLst/>
                <a:latin typeface="Arial" panose="020B0604020202020204" pitchFamily="34" charset="0"/>
                <a:ea typeface="Calibri" panose="020F0502020204030204" pitchFamily="34" charset="0"/>
                <a:cs typeface="Times New Roman" panose="02020603050405020304" pitchFamily="18" charset="0"/>
              </a:rPr>
              <a:t>complètent ou contredisent le message verbal</a:t>
            </a:r>
            <a:r>
              <a:rPr lang="fr-FR" sz="2400" i="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 Bras croisés, mains sur la bouche, tête baissée ou posture ouverte </a:t>
            </a:r>
            <a:r>
              <a:rPr lang="fr-FR" sz="2400" dirty="0">
                <a:effectLst/>
                <a:latin typeface="Arial" panose="020B0604020202020204" pitchFamily="34" charset="0"/>
                <a:ea typeface="Calibri" panose="020F0502020204030204" pitchFamily="34" charset="0"/>
                <a:cs typeface="Times New Roman" panose="02020603050405020304" pitchFamily="18" charset="0"/>
              </a:rPr>
              <a:t>indiquent des émotions, des intentions ou des niveaux d’engagement. La gestuelle est culturellement marquée.</a:t>
            </a:r>
            <a:r>
              <a:rPr lang="fr-FR" sz="2400" dirty="0">
                <a:effectLst/>
                <a:latin typeface="Arial" panose="020B0604020202020204" pitchFamily="34" charset="0"/>
                <a:ea typeface="Calibri" panose="020F050202020403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48D7BE-F8C3-2AD8-3245-3D2F8825089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9B54CD1-3B6F-E901-178D-2D0973D9967C}"/>
              </a:ext>
            </a:extLst>
          </p:cNvPr>
          <p:cNvSpPr>
            <a:spLocks noGrp="1"/>
          </p:cNvSpPr>
          <p:nvPr>
            <p:ph type="ctrTitle"/>
          </p:nvPr>
        </p:nvSpPr>
        <p:spPr>
          <a:xfrm>
            <a:off x="-1" y="1"/>
            <a:ext cx="10828868" cy="634999"/>
          </a:xfrm>
        </p:spPr>
        <p:txBody>
          <a:bodyPr>
            <a:normAutofit/>
          </a:bodyPr>
          <a:lstStyle/>
          <a:p>
            <a:r>
              <a:rPr lang="fr-FR" sz="3200" b="1" dirty="0"/>
              <a:t>7. Penser à la communication non-verbale</a:t>
            </a:r>
            <a:endParaRPr lang="fr-FR" sz="5400" dirty="0"/>
          </a:p>
        </p:txBody>
      </p:sp>
      <p:sp>
        <p:nvSpPr>
          <p:cNvPr id="4" name="ZoneTexte 3">
            <a:extLst>
              <a:ext uri="{FF2B5EF4-FFF2-40B4-BE49-F238E27FC236}">
                <a16:creationId xmlns:a16="http://schemas.microsoft.com/office/drawing/2014/main" id="{299A49DA-FC07-D873-314F-3C7C77FBD711}"/>
              </a:ext>
            </a:extLst>
          </p:cNvPr>
          <p:cNvSpPr txBox="1"/>
          <p:nvPr/>
        </p:nvSpPr>
        <p:spPr>
          <a:xfrm>
            <a:off x="123591" y="2636597"/>
            <a:ext cx="9506792" cy="3277820"/>
          </a:xfrm>
          <a:prstGeom prst="rect">
            <a:avLst/>
          </a:prstGeom>
          <a:noFill/>
        </p:spPr>
        <p:txBody>
          <a:bodyPr wrap="square">
            <a:spAutoFit/>
          </a:bodyPr>
          <a:lstStyle/>
          <a:p>
            <a:pPr marL="342900" indent="-342900">
              <a:spcBef>
                <a:spcPts val="1800"/>
              </a:spcBef>
              <a:buFont typeface="Wingdings" panose="05000000000000000000" pitchFamily="2" charset="2"/>
              <a:buChar char="q"/>
            </a:pP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 langage d’objet</a:t>
            </a: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dirty="0">
                <a:effectLst/>
                <a:latin typeface="Arial" panose="020B0604020202020204" pitchFamily="34" charset="0"/>
                <a:ea typeface="Calibri" panose="020F0502020204030204" pitchFamily="34" charset="0"/>
                <a:cs typeface="Times New Roman" panose="02020603050405020304" pitchFamily="18" charset="0"/>
              </a:rPr>
              <a:t>inclut </a:t>
            </a:r>
            <a:r>
              <a:rPr lang="fr-FR" sz="2400"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vêtements, accessoires, bijoux, coiffure</a:t>
            </a:r>
            <a:r>
              <a:rPr lang="fr-FR" sz="2400" dirty="0">
                <a:effectLst/>
                <a:latin typeface="Arial" panose="020B0604020202020204" pitchFamily="34" charset="0"/>
                <a:ea typeface="Calibri" panose="020F0502020204030204" pitchFamily="34" charset="0"/>
                <a:cs typeface="Times New Roman" panose="02020603050405020304" pitchFamily="18" charset="0"/>
              </a:rPr>
              <a:t>… Ces choix transmettent des informations sur l’identité sociale, les goûts, les valeurs ou l’humeur. Le style vestimentaire influe sur la première impression</a:t>
            </a:r>
          </a:p>
          <a:p>
            <a:pPr marL="342900" indent="-342900">
              <a:spcBef>
                <a:spcPts val="1800"/>
              </a:spcBef>
              <a:buFont typeface="Wingdings" panose="05000000000000000000" pitchFamily="2" charset="2"/>
              <a:buChar char="q"/>
            </a:pP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L’apparence physique </a:t>
            </a:r>
            <a:r>
              <a:rPr lang="fr-FR" sz="2400" dirty="0">
                <a:effectLst/>
                <a:latin typeface="Arial" panose="020B0604020202020204" pitchFamily="34" charset="0"/>
                <a:ea typeface="Calibri" panose="020F0502020204030204" pitchFamily="34" charset="0"/>
                <a:cs typeface="Times New Roman" panose="02020603050405020304" pitchFamily="18" charset="0"/>
              </a:rPr>
              <a:t>(</a:t>
            </a:r>
            <a:r>
              <a:rPr lang="fr-FR" sz="2400" i="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propreté, posture, tenue adaptée</a:t>
            </a:r>
            <a:r>
              <a:rPr lang="fr-FR" sz="2400" dirty="0">
                <a:effectLst/>
                <a:latin typeface="Arial" panose="020B0604020202020204" pitchFamily="34" charset="0"/>
                <a:ea typeface="Calibri" panose="020F0502020204030204" pitchFamily="34" charset="0"/>
                <a:cs typeface="Times New Roman" panose="02020603050405020304" pitchFamily="18" charset="0"/>
              </a:rPr>
              <a:t>) joue un rôle essentiel dans la crédibilité, l’autorité perçue, la confiance en soi et la perception d’autrui. Elle conditionne en partie la réussite d’un entretien ou d’un échange professionnel</a:t>
            </a:r>
            <a:endParaRPr lang="fr-FR" sz="3200" dirty="0"/>
          </a:p>
        </p:txBody>
      </p:sp>
      <p:pic>
        <p:nvPicPr>
          <p:cNvPr id="5" name="Image 4" descr="Une image contenant habits, personne, homme, Pantalons&#10;&#10;Le contenu généré par l’IA peut être incorrect.">
            <a:extLst>
              <a:ext uri="{FF2B5EF4-FFF2-40B4-BE49-F238E27FC236}">
                <a16:creationId xmlns:a16="http://schemas.microsoft.com/office/drawing/2014/main" id="{D8A6E5B1-39FB-D40B-E2D2-450160D5E856}"/>
              </a:ext>
            </a:extLst>
          </p:cNvPr>
          <p:cNvPicPr>
            <a:picLocks noChangeAspect="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9662516" y="2692420"/>
            <a:ext cx="2230075" cy="2959349"/>
          </a:xfrm>
          <a:prstGeom prst="rect">
            <a:avLst/>
          </a:prstGeom>
          <a:noFill/>
          <a:ln>
            <a:noFill/>
          </a:ln>
        </p:spPr>
      </p:pic>
      <p:sp>
        <p:nvSpPr>
          <p:cNvPr id="7" name="ZoneTexte 6">
            <a:extLst>
              <a:ext uri="{FF2B5EF4-FFF2-40B4-BE49-F238E27FC236}">
                <a16:creationId xmlns:a16="http://schemas.microsoft.com/office/drawing/2014/main" id="{8245329E-A3E6-7D28-17EB-C3DCF06F4845}"/>
              </a:ext>
            </a:extLst>
          </p:cNvPr>
          <p:cNvSpPr txBox="1"/>
          <p:nvPr/>
        </p:nvSpPr>
        <p:spPr>
          <a:xfrm>
            <a:off x="123591" y="1262963"/>
            <a:ext cx="11504174" cy="1200329"/>
          </a:xfrm>
          <a:prstGeom prst="rect">
            <a:avLst/>
          </a:prstGeom>
          <a:noFill/>
        </p:spPr>
        <p:txBody>
          <a:bodyPr wrap="square">
            <a:spAutoFit/>
          </a:bodyPr>
          <a:lstStyle/>
          <a:p>
            <a:pPr marL="342900" indent="-342900">
              <a:spcBef>
                <a:spcPts val="1800"/>
              </a:spcBef>
              <a:buFont typeface="Wingdings" panose="05000000000000000000" pitchFamily="2" charset="2"/>
              <a:buChar char="q"/>
            </a:pP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Les expressions faciales</a:t>
            </a: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dirty="0">
                <a:effectLst/>
                <a:latin typeface="Arial" panose="020B0604020202020204" pitchFamily="34" charset="0"/>
                <a:ea typeface="Calibri" panose="020F0502020204030204" pitchFamily="34" charset="0"/>
                <a:cs typeface="Times New Roman" panose="02020603050405020304" pitchFamily="18" charset="0"/>
              </a:rPr>
              <a:t>sont des indicateurs </a:t>
            </a:r>
            <a:r>
              <a:rPr lang="fr-FR" sz="2400" i="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d’émotions (joie, colère, peur, surprise…)</a:t>
            </a:r>
            <a:r>
              <a:rPr lang="fr-FR" sz="2400" dirty="0">
                <a:effectLst/>
                <a:latin typeface="Arial" panose="020B0604020202020204" pitchFamily="34" charset="0"/>
                <a:ea typeface="Calibri" panose="020F0502020204030204" pitchFamily="34" charset="0"/>
                <a:cs typeface="Times New Roman" panose="02020603050405020304" pitchFamily="18" charset="0"/>
              </a:rPr>
              <a:t>. Elles sont souvent spontanées et peu contrôlables. Le regard, en particulier, est un vecteur central dans les relations humaines.</a:t>
            </a:r>
          </a:p>
        </p:txBody>
      </p:sp>
    </p:spTree>
    <p:extLst>
      <p:ext uri="{BB962C8B-B14F-4D97-AF65-F5344CB8AC3E}">
        <p14:creationId xmlns:p14="http://schemas.microsoft.com/office/powerpoint/2010/main" val="11368462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787956-215C-4485-2060-3EF61C4E0E0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05B1C44-8D9F-6E31-03A2-7B6CB6132D93}"/>
              </a:ext>
            </a:extLst>
          </p:cNvPr>
          <p:cNvSpPr>
            <a:spLocks noGrp="1"/>
          </p:cNvSpPr>
          <p:nvPr>
            <p:ph type="ctrTitle"/>
          </p:nvPr>
        </p:nvSpPr>
        <p:spPr>
          <a:xfrm>
            <a:off x="-1" y="1"/>
            <a:ext cx="10828868" cy="634999"/>
          </a:xfrm>
        </p:spPr>
        <p:txBody>
          <a:bodyPr>
            <a:normAutofit/>
          </a:bodyPr>
          <a:lstStyle/>
          <a:p>
            <a:r>
              <a:rPr lang="fr-FR" sz="3200" b="1" dirty="0"/>
              <a:t>7. Penser à la communication non-verbale</a:t>
            </a:r>
            <a:endParaRPr lang="fr-FR" sz="5400" dirty="0"/>
          </a:p>
        </p:txBody>
      </p:sp>
      <p:sp>
        <p:nvSpPr>
          <p:cNvPr id="4" name="ZoneTexte 3">
            <a:extLst>
              <a:ext uri="{FF2B5EF4-FFF2-40B4-BE49-F238E27FC236}">
                <a16:creationId xmlns:a16="http://schemas.microsoft.com/office/drawing/2014/main" id="{27484A40-EE2D-D0CD-5AC8-B5F3F5B70DC1}"/>
              </a:ext>
            </a:extLst>
          </p:cNvPr>
          <p:cNvSpPr txBox="1"/>
          <p:nvPr/>
        </p:nvSpPr>
        <p:spPr>
          <a:xfrm>
            <a:off x="358706" y="1323121"/>
            <a:ext cx="11168571" cy="4616648"/>
          </a:xfrm>
          <a:prstGeom prst="rect">
            <a:avLst/>
          </a:prstGeom>
          <a:noFill/>
        </p:spPr>
        <p:txBody>
          <a:bodyPr wrap="square">
            <a:spAutoFit/>
          </a:bodyPr>
          <a:lstStyle/>
          <a:p>
            <a:pPr marL="342900" indent="-342900">
              <a:spcBef>
                <a:spcPts val="1800"/>
              </a:spcBef>
              <a:buFont typeface="Wingdings" panose="05000000000000000000" pitchFamily="2" charset="2"/>
              <a:buChar char="q"/>
            </a:pP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 toucher</a:t>
            </a:r>
            <a:r>
              <a:rPr lang="fr-FR" sz="2400" dirty="0">
                <a:effectLst/>
                <a:latin typeface="Arial" panose="020B0604020202020204" pitchFamily="34" charset="0"/>
                <a:ea typeface="Calibri" panose="020F0502020204030204" pitchFamily="34" charset="0"/>
                <a:cs typeface="Times New Roman" panose="02020603050405020304" pitchFamily="18" charset="0"/>
              </a:rPr>
              <a:t>, bien que culturellement délicat, transmet des émotions fortes (affection, empathie, soutien). Son usage doit être prudent, surtout dans un cadre professionnel où il peut être mal interprété.</a:t>
            </a:r>
          </a:p>
          <a:p>
            <a:pPr marL="342900" indent="-342900">
              <a:spcBef>
                <a:spcPts val="1800"/>
              </a:spcBef>
              <a:buFont typeface="Wingdings" panose="05000000000000000000" pitchFamily="2" charset="2"/>
              <a:buChar char="q"/>
            </a:pP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Les rituels</a:t>
            </a: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i="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(poignée de main, salutations, habitudes sociales ou personnelles</a:t>
            </a:r>
            <a:r>
              <a:rPr lang="fr-FR" sz="2400" dirty="0">
                <a:effectLst/>
                <a:latin typeface="Arial" panose="020B0604020202020204" pitchFamily="34" charset="0"/>
                <a:ea typeface="Calibri" panose="020F0502020204030204" pitchFamily="34" charset="0"/>
                <a:cs typeface="Times New Roman" panose="02020603050405020304" pitchFamily="18" charset="0"/>
              </a:rPr>
              <a:t>) rythment les interactions humaines et renforcent le sentiment d’appartenance à un groupe. Ils influencent aussi notre état émotionnel et nos performances relationnelles.</a:t>
            </a:r>
          </a:p>
          <a:p>
            <a:pPr marL="342900" indent="-342900">
              <a:spcBef>
                <a:spcPts val="1800"/>
              </a:spcBef>
              <a:buFont typeface="Wingdings" panose="05000000000000000000" pitchFamily="2" charset="2"/>
              <a:buChar char="q"/>
            </a:pP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 </a:t>
            </a: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temps</a:t>
            </a: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dirty="0">
                <a:effectLst/>
                <a:latin typeface="Arial" panose="020B0604020202020204" pitchFamily="34" charset="0"/>
                <a:ea typeface="Calibri" panose="020F0502020204030204" pitchFamily="34" charset="0"/>
                <a:cs typeface="Times New Roman" panose="02020603050405020304" pitchFamily="18" charset="0"/>
              </a:rPr>
              <a:t>est une dimension implicite de la communication : </a:t>
            </a:r>
            <a:r>
              <a:rPr lang="fr-FR" sz="2400" i="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ponctualité, temps de parole, vitesse d’élocution, silences... </a:t>
            </a:r>
            <a:r>
              <a:rPr lang="fr-FR" sz="2400" dirty="0">
                <a:effectLst/>
                <a:latin typeface="Arial" panose="020B0604020202020204" pitchFamily="34" charset="0"/>
                <a:ea typeface="Calibri" panose="020F0502020204030204" pitchFamily="34" charset="0"/>
                <a:cs typeface="Times New Roman" panose="02020603050405020304" pitchFamily="18" charset="0"/>
              </a:rPr>
              <a:t>Ils révèlent l’intérêt, l’autorité ou l’état émotionnel du locuteur. La perception du temps varie selon les cultures.</a:t>
            </a:r>
          </a:p>
        </p:txBody>
      </p:sp>
    </p:spTree>
    <p:extLst>
      <p:ext uri="{BB962C8B-B14F-4D97-AF65-F5344CB8AC3E}">
        <p14:creationId xmlns:p14="http://schemas.microsoft.com/office/powerpoint/2010/main" val="29633971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A4133B-DEBE-91B7-13F9-64170D6F301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4339065-A85B-A13A-B4AA-68FC32F7F3F7}"/>
              </a:ext>
            </a:extLst>
          </p:cNvPr>
          <p:cNvSpPr>
            <a:spLocks noGrp="1"/>
          </p:cNvSpPr>
          <p:nvPr>
            <p:ph type="ctrTitle"/>
          </p:nvPr>
        </p:nvSpPr>
        <p:spPr>
          <a:xfrm>
            <a:off x="-1" y="1"/>
            <a:ext cx="10828868" cy="634999"/>
          </a:xfrm>
        </p:spPr>
        <p:txBody>
          <a:bodyPr>
            <a:normAutofit/>
          </a:bodyPr>
          <a:lstStyle/>
          <a:p>
            <a:r>
              <a:rPr lang="fr-FR" sz="3200" b="1" dirty="0"/>
              <a:t>7. Penser à la communication non-verbale</a:t>
            </a:r>
            <a:endParaRPr lang="fr-FR" sz="5400" dirty="0"/>
          </a:p>
        </p:txBody>
      </p:sp>
      <p:sp>
        <p:nvSpPr>
          <p:cNvPr id="4" name="ZoneTexte 3">
            <a:extLst>
              <a:ext uri="{FF2B5EF4-FFF2-40B4-BE49-F238E27FC236}">
                <a16:creationId xmlns:a16="http://schemas.microsoft.com/office/drawing/2014/main" id="{ECDFA961-2195-9C72-726C-33D013B2EE59}"/>
              </a:ext>
            </a:extLst>
          </p:cNvPr>
          <p:cNvSpPr txBox="1"/>
          <p:nvPr/>
        </p:nvSpPr>
        <p:spPr>
          <a:xfrm>
            <a:off x="389723" y="1721429"/>
            <a:ext cx="11187988" cy="2693045"/>
          </a:xfrm>
          <a:prstGeom prst="rect">
            <a:avLst/>
          </a:prstGeom>
          <a:noFill/>
        </p:spPr>
        <p:txBody>
          <a:bodyPr wrap="square">
            <a:spAutoFit/>
          </a:bodyPr>
          <a:lstStyle/>
          <a:p>
            <a:pPr marL="342900" indent="-342900">
              <a:spcBef>
                <a:spcPts val="3000"/>
              </a:spcBef>
              <a:buFont typeface="Wingdings" panose="05000000000000000000" pitchFamily="2" charset="2"/>
              <a:buChar char="q"/>
            </a:pP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a:t>
            </a: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espace</a:t>
            </a:r>
            <a:r>
              <a:rPr lang="fr-FR" sz="2400" dirty="0">
                <a:effectLst/>
                <a:latin typeface="Arial" panose="020B0604020202020204" pitchFamily="34" charset="0"/>
                <a:ea typeface="Calibri" panose="020F0502020204030204" pitchFamily="34" charset="0"/>
                <a:cs typeface="Times New Roman" panose="02020603050405020304" pitchFamily="18" charset="0"/>
              </a:rPr>
              <a:t> régit les distances entre individus. Il existe quatre zones : </a:t>
            </a:r>
            <a:r>
              <a:rPr lang="fr-FR" sz="2400" i="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intime, personnelle, sociale et publique</a:t>
            </a:r>
            <a:r>
              <a:rPr lang="fr-FR" sz="2400" dirty="0">
                <a:effectLst/>
                <a:latin typeface="Arial" panose="020B0604020202020204" pitchFamily="34" charset="0"/>
                <a:ea typeface="Calibri" panose="020F0502020204030204" pitchFamily="34" charset="0"/>
                <a:cs typeface="Times New Roman" panose="02020603050405020304" pitchFamily="18" charset="0"/>
              </a:rPr>
              <a:t>. Chaque zone correspond à un type de relation. Une intrusion dans cet espace peut créer gêne ou conflit.</a:t>
            </a:r>
          </a:p>
          <a:p>
            <a:pPr marL="342900" indent="-342900">
              <a:spcBef>
                <a:spcPts val="3000"/>
              </a:spcBef>
              <a:buFont typeface="Wingdings" panose="05000000000000000000" pitchFamily="2" charset="2"/>
              <a:buChar char="q"/>
            </a:pP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 </a:t>
            </a: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territoire</a:t>
            </a:r>
            <a:r>
              <a:rPr lang="fr-FR" sz="2400" dirty="0">
                <a:effectLst/>
                <a:latin typeface="Arial" panose="020B0604020202020204" pitchFamily="34" charset="0"/>
                <a:ea typeface="Calibri" panose="020F0502020204030204" pitchFamily="34" charset="0"/>
                <a:cs typeface="Times New Roman" panose="02020603050405020304" pitchFamily="18" charset="0"/>
              </a:rPr>
              <a:t>, qu’il soit physique ou symbolique, marque la possession. </a:t>
            </a:r>
            <a:r>
              <a:rPr lang="fr-FR" sz="2400" i="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Bureau personnel, chaise attitrée, ou place dans une réunion </a:t>
            </a:r>
            <a:r>
              <a:rPr lang="fr-FR" sz="2400" dirty="0">
                <a:effectLst/>
                <a:latin typeface="Arial" panose="020B0604020202020204" pitchFamily="34" charset="0"/>
                <a:ea typeface="Calibri" panose="020F0502020204030204" pitchFamily="34" charset="0"/>
                <a:cs typeface="Times New Roman" panose="02020603050405020304" pitchFamily="18" charset="0"/>
              </a:rPr>
              <a:t>: leur appropriation reflète le statut, l’identité, voire la hiérarchie sociale ou professionnelle.</a:t>
            </a:r>
          </a:p>
        </p:txBody>
      </p:sp>
    </p:spTree>
    <p:extLst>
      <p:ext uri="{BB962C8B-B14F-4D97-AF65-F5344CB8AC3E}">
        <p14:creationId xmlns:p14="http://schemas.microsoft.com/office/powerpoint/2010/main" val="23296042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84754-B20F-29D3-ED9E-A60CBFB2672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8A30C8C-0DA9-D41A-C371-98C35B4950C6}"/>
              </a:ext>
            </a:extLst>
          </p:cNvPr>
          <p:cNvSpPr>
            <a:spLocks noGrp="1"/>
          </p:cNvSpPr>
          <p:nvPr>
            <p:ph type="ctrTitle"/>
          </p:nvPr>
        </p:nvSpPr>
        <p:spPr>
          <a:xfrm>
            <a:off x="-1" y="1"/>
            <a:ext cx="10828868" cy="634999"/>
          </a:xfrm>
        </p:spPr>
        <p:txBody>
          <a:bodyPr>
            <a:normAutofit/>
          </a:bodyPr>
          <a:lstStyle/>
          <a:p>
            <a:r>
              <a:rPr lang="fr-FR" sz="3200" b="1" dirty="0"/>
              <a:t>7. Penser à la communication non-verbale</a:t>
            </a:r>
            <a:endParaRPr lang="fr-FR" sz="5400" dirty="0"/>
          </a:p>
        </p:txBody>
      </p:sp>
      <p:sp>
        <p:nvSpPr>
          <p:cNvPr id="4" name="ZoneTexte 3">
            <a:extLst>
              <a:ext uri="{FF2B5EF4-FFF2-40B4-BE49-F238E27FC236}">
                <a16:creationId xmlns:a16="http://schemas.microsoft.com/office/drawing/2014/main" id="{CB1B234F-E708-9290-CFFA-C39BAE4E72B6}"/>
              </a:ext>
            </a:extLst>
          </p:cNvPr>
          <p:cNvSpPr txBox="1"/>
          <p:nvPr/>
        </p:nvSpPr>
        <p:spPr>
          <a:xfrm>
            <a:off x="635391" y="1247816"/>
            <a:ext cx="10921218" cy="4262705"/>
          </a:xfrm>
          <a:prstGeom prst="rect">
            <a:avLst/>
          </a:prstGeom>
          <a:noFill/>
        </p:spPr>
        <p:txBody>
          <a:bodyPr wrap="square">
            <a:spAutoFit/>
          </a:bodyPr>
          <a:lstStyle/>
          <a:p>
            <a:pPr algn="ctr">
              <a:spcBef>
                <a:spcPts val="12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Dans un </a:t>
            </a:r>
            <a:r>
              <a:rPr lang="fr-FR" sz="2400" b="1" dirty="0">
                <a:effectLst/>
                <a:latin typeface="Arial" panose="020B0604020202020204" pitchFamily="34" charset="0"/>
                <a:ea typeface="Calibri" panose="020F0502020204030204" pitchFamily="34" charset="0"/>
                <a:cs typeface="Times New Roman" panose="02020603050405020304" pitchFamily="18" charset="0"/>
              </a:rPr>
              <a:t>entretien d’embauche</a:t>
            </a:r>
            <a:r>
              <a:rPr lang="fr-FR" sz="2400" dirty="0">
                <a:effectLst/>
                <a:latin typeface="Arial" panose="020B0604020202020204" pitchFamily="34" charset="0"/>
                <a:ea typeface="Calibri" panose="020F0502020204030204" pitchFamily="34" charset="0"/>
                <a:cs typeface="Times New Roman" panose="02020603050405020304" pitchFamily="18" charset="0"/>
              </a:rPr>
              <a:t> ou un grand oral, la communication non verbale est déterminante. </a:t>
            </a:r>
          </a:p>
          <a:p>
            <a:pPr marL="342900" indent="-342900">
              <a:spcBef>
                <a:spcPts val="1200"/>
              </a:spcBef>
              <a:buFont typeface="Symbol" panose="05050102010706020507" pitchFamily="18" charset="2"/>
              <a:buChar char="Þ"/>
            </a:pPr>
            <a:r>
              <a:rPr lang="fr-FR" sz="2400" dirty="0">
                <a:effectLst/>
                <a:latin typeface="Arial" panose="020B0604020202020204" pitchFamily="34" charset="0"/>
                <a:ea typeface="Calibri" panose="020F0502020204030204" pitchFamily="34" charset="0"/>
                <a:cs typeface="Times New Roman" panose="02020603050405020304" pitchFamily="18" charset="0"/>
              </a:rPr>
              <a:t>Tenue soignée, attitude ouverte, sourire, regard franc, poignée de main ferme et posture droite sont essentiels. </a:t>
            </a:r>
            <a:endParaRPr lang="fr-FR" sz="2400" dirty="0">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1200"/>
              </a:spcBef>
              <a:buFont typeface="Symbol" panose="05050102010706020507" pitchFamily="18" charset="2"/>
              <a:buChar char="Þ"/>
            </a:pPr>
            <a:r>
              <a:rPr lang="fr-FR" sz="2400" dirty="0">
                <a:effectLst/>
                <a:latin typeface="Arial" panose="020B0604020202020204" pitchFamily="34" charset="0"/>
                <a:ea typeface="Calibri" panose="020F0502020204030204" pitchFamily="34" charset="0"/>
                <a:cs typeface="Times New Roman" panose="02020603050405020304" pitchFamily="18" charset="0"/>
              </a:rPr>
              <a:t>Une mauvaise gestion de ces éléments peut compromettre une candidature, malgré un discours bien construit.</a:t>
            </a:r>
          </a:p>
          <a:p>
            <a:pPr algn="ctr">
              <a:spcBef>
                <a:spcPts val="30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Enfin, certains comportements comme croiser les bras, éviter le regard, remuer les jambes, ou avoir un téléphone qui sonne sont perçus négativement. </a:t>
            </a:r>
          </a:p>
          <a:p>
            <a:pPr algn="ctr">
              <a:spcBef>
                <a:spcPts val="12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=&gt; Ils traduisent du stress, du désintérêt ou un manque de respect.</a:t>
            </a:r>
          </a:p>
        </p:txBody>
      </p:sp>
    </p:spTree>
    <p:extLst>
      <p:ext uri="{BB962C8B-B14F-4D97-AF65-F5344CB8AC3E}">
        <p14:creationId xmlns:p14="http://schemas.microsoft.com/office/powerpoint/2010/main" val="16587021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375</TotalTime>
  <Words>664</Words>
  <Application>Microsoft Office PowerPoint</Application>
  <PresentationFormat>Grand écran</PresentationFormat>
  <Paragraphs>28</Paragraphs>
  <Slides>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Arial</vt:lpstr>
      <vt:lpstr>Calibri</vt:lpstr>
      <vt:lpstr>Century Gothic</vt:lpstr>
      <vt:lpstr>Symbol</vt:lpstr>
      <vt:lpstr>Wingdings</vt:lpstr>
      <vt:lpstr>Wingdings 3</vt:lpstr>
      <vt:lpstr>Ion</vt:lpstr>
      <vt:lpstr>7. Penser à la communication non-verbale</vt:lpstr>
      <vt:lpstr>7. Penser à la communication non-verbale</vt:lpstr>
      <vt:lpstr>7. Penser à la communication non-verbale</vt:lpstr>
      <vt:lpstr>7. Penser à la communication non-verbale</vt:lpstr>
      <vt:lpstr>7. Penser à la communication non-verbale</vt:lpstr>
      <vt:lpstr>7. Penser à la communication non-verbale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43</cp:revision>
  <dcterms:created xsi:type="dcterms:W3CDTF">2014-01-14T07:42:30Z</dcterms:created>
  <dcterms:modified xsi:type="dcterms:W3CDTF">2025-05-03T21:28:01Z</dcterms:modified>
</cp:coreProperties>
</file>