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9" r:id="rId3"/>
    <p:sldId id="260"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2" d="100"/>
          <a:sy n="102" d="100"/>
        </p:scale>
        <p:origin x="81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30849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21/04/2025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318090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67133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8275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79191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21/04/2025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857947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21/04/2025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956309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38270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69940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36367CA6-DE09-4763-9ADC-881E8981A047}" type="datetimeFigureOut">
              <a:rPr lang="fr-FR" smtClean="0"/>
              <a:t>21/04/2025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40036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532789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21/04/2025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77769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21/04/2025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8202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21/04/2025</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54484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21/04/2025</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973698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21/04/2025</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53474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21/04/2025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7789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21/04/2025</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20287319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716E94-E612-641D-12C0-7854499EA84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56D1F26-DC81-BCC8-AAB2-AFAA32B87F65}"/>
              </a:ext>
            </a:extLst>
          </p:cNvPr>
          <p:cNvSpPr>
            <a:spLocks noGrp="1"/>
          </p:cNvSpPr>
          <p:nvPr>
            <p:ph type="ctrTitle"/>
          </p:nvPr>
        </p:nvSpPr>
        <p:spPr>
          <a:xfrm>
            <a:off x="0" y="0"/>
            <a:ext cx="10795000" cy="1096484"/>
          </a:xfrm>
        </p:spPr>
        <p:txBody>
          <a:bodyPr>
            <a:normAutofit/>
          </a:bodyPr>
          <a:lstStyle/>
          <a:p>
            <a:pPr lvl="0"/>
            <a:r>
              <a:rPr lang="fr-FR" sz="2700" b="1" dirty="0"/>
              <a:t>Chap. 10 .  Utiliser une messagerie professionnelle</a:t>
            </a:r>
            <a:br>
              <a:rPr lang="fr-FR" sz="2700" b="1" dirty="0"/>
            </a:br>
            <a:r>
              <a:rPr lang="fr-FR" sz="2700" b="1" dirty="0">
                <a:solidFill>
                  <a:srgbClr val="FFFF00"/>
                </a:solidFill>
                <a:latin typeface="Arial" panose="020B0604020202020204" pitchFamily="34" charset="0"/>
                <a:cs typeface="Arial" panose="020B0604020202020204" pitchFamily="34" charset="0"/>
              </a:rPr>
              <a:t>4</a:t>
            </a:r>
            <a:r>
              <a:rPr lang="fr-FR" sz="2700" b="1" dirty="0">
                <a:solidFill>
                  <a:srgbClr val="FFFF00"/>
                </a:solidFill>
                <a:latin typeface="Arial" panose="020B0604020202020204" pitchFamily="34" charset="0"/>
                <a:ea typeface="Calibri" panose="020F0502020204030204" pitchFamily="34" charset="0"/>
                <a:cs typeface="Arial" panose="020B0604020202020204" pitchFamily="34" charset="0"/>
              </a:rPr>
              <a:t>. Sécuriser les messageries professionnelles</a:t>
            </a:r>
            <a:endParaRPr lang="fr-FR" sz="3600" dirty="0"/>
          </a:p>
        </p:txBody>
      </p:sp>
      <p:sp>
        <p:nvSpPr>
          <p:cNvPr id="4" name="ZoneTexte 3">
            <a:extLst>
              <a:ext uri="{FF2B5EF4-FFF2-40B4-BE49-F238E27FC236}">
                <a16:creationId xmlns:a16="http://schemas.microsoft.com/office/drawing/2014/main" id="{2C660EB1-DEF9-7E2F-BD49-30437F627FFB}"/>
              </a:ext>
            </a:extLst>
          </p:cNvPr>
          <p:cNvSpPr txBox="1"/>
          <p:nvPr/>
        </p:nvSpPr>
        <p:spPr>
          <a:xfrm>
            <a:off x="445476" y="1303606"/>
            <a:ext cx="11174437" cy="4770537"/>
          </a:xfrm>
          <a:prstGeom prst="rect">
            <a:avLst/>
          </a:prstGeom>
          <a:noFill/>
        </p:spPr>
        <p:txBody>
          <a:bodyPr wrap="square">
            <a:spAutoFit/>
          </a:bodyPr>
          <a:lstStyle/>
          <a:p>
            <a:pPr algn="ctr">
              <a:spcBef>
                <a:spcPts val="1800"/>
              </a:spcBef>
              <a:buNone/>
            </a:pPr>
            <a:r>
              <a:rPr lang="fr-FR" sz="2400" b="1" dirty="0">
                <a:effectLst/>
                <a:latin typeface="Arial" panose="020B0604020202020204" pitchFamily="34" charset="0"/>
                <a:ea typeface="Calibri" panose="020F0502020204030204" pitchFamily="34" charset="0"/>
                <a:cs typeface="Times New Roman" panose="02020603050405020304" pitchFamily="18" charset="0"/>
              </a:rPr>
              <a:t>Les messageries professionnelles sont devenues des outils incontournables du quotidien. </a:t>
            </a:r>
          </a:p>
          <a:p>
            <a:pPr marL="342900" indent="-342900">
              <a:spcBef>
                <a:spcPts val="1200"/>
              </a:spcBef>
              <a:buFont typeface="Wingdings" panose="05000000000000000000" pitchFamily="2" charset="2"/>
              <a:buChar char="q"/>
            </a:pPr>
            <a:r>
              <a:rPr lang="fr-FR" sz="2400" dirty="0">
                <a:effectLst/>
                <a:latin typeface="Arial" panose="020B0604020202020204" pitchFamily="34" charset="0"/>
                <a:ea typeface="Calibri" panose="020F0502020204030204" pitchFamily="34" charset="0"/>
                <a:cs typeface="Times New Roman" panose="02020603050405020304" pitchFamily="18" charset="0"/>
              </a:rPr>
              <a:t>Elles facilitent la collaboration, accélèrent les échanges et permettent une grande réactivité, en particulier dans les environnements hybrides ou en télétravail. </a:t>
            </a:r>
          </a:p>
          <a:p>
            <a:pPr marL="342900" indent="-342900">
              <a:spcBef>
                <a:spcPts val="1200"/>
              </a:spcBef>
              <a:buFont typeface="Wingdings" panose="05000000000000000000" pitchFamily="2" charset="2"/>
              <a:buChar char="q"/>
            </a:pPr>
            <a:r>
              <a:rPr lang="fr-FR" sz="2400" dirty="0">
                <a:effectLst/>
                <a:latin typeface="Arial" panose="020B0604020202020204" pitchFamily="34" charset="0"/>
                <a:ea typeface="Calibri" panose="020F0502020204030204" pitchFamily="34" charset="0"/>
                <a:cs typeface="Times New Roman" panose="02020603050405020304" pitchFamily="18" charset="0"/>
              </a:rPr>
              <a:t>Mais derrière cette efficacité se cachent des risques croissants pour la sécurité de l’information. </a:t>
            </a:r>
          </a:p>
          <a:p>
            <a:pPr marL="342900" indent="-342900">
              <a:spcBef>
                <a:spcPts val="1200"/>
              </a:spcBef>
              <a:buFont typeface="Wingdings" panose="05000000000000000000" pitchFamily="2" charset="2"/>
              <a:buChar char="q"/>
            </a:pPr>
            <a:r>
              <a:rPr lang="fr-FR" sz="2400" dirty="0">
                <a:effectLst/>
                <a:latin typeface="Arial" panose="020B0604020202020204" pitchFamily="34" charset="0"/>
                <a:ea typeface="Calibri" panose="020F0502020204030204" pitchFamily="34" charset="0"/>
                <a:cs typeface="Times New Roman" panose="02020603050405020304" pitchFamily="18" charset="0"/>
              </a:rPr>
              <a:t>Dans ce contexte, la sécurisation des messageries est à la fois un enjeu technique, humain et stratégique. </a:t>
            </a:r>
          </a:p>
          <a:p>
            <a:pPr marL="342900" indent="-342900">
              <a:spcBef>
                <a:spcPts val="1200"/>
              </a:spcBef>
              <a:buFont typeface="Wingdings" panose="05000000000000000000" pitchFamily="2" charset="2"/>
              <a:buChar char="q"/>
            </a:pPr>
            <a:r>
              <a:rPr lang="fr-FR" sz="2400" dirty="0">
                <a:effectLst/>
                <a:latin typeface="Arial" panose="020B0604020202020204" pitchFamily="34" charset="0"/>
                <a:ea typeface="Calibri" panose="020F0502020204030204" pitchFamily="34" charset="0"/>
                <a:cs typeface="Times New Roman" panose="02020603050405020304" pitchFamily="18" charset="0"/>
              </a:rPr>
              <a:t>Elle contribue à protéger les données sensibles, préserver la réputation de l’entreprise et garantir sa continuité d’activité face aux menaces numériques.</a:t>
            </a:r>
          </a:p>
        </p:txBody>
      </p:sp>
    </p:spTree>
    <p:extLst>
      <p:ext uri="{BB962C8B-B14F-4D97-AF65-F5344CB8AC3E}">
        <p14:creationId xmlns:p14="http://schemas.microsoft.com/office/powerpoint/2010/main" val="32908800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795000" cy="1096484"/>
          </a:xfrm>
        </p:spPr>
        <p:txBody>
          <a:bodyPr>
            <a:normAutofit/>
          </a:bodyPr>
          <a:lstStyle/>
          <a:p>
            <a:pPr lvl="0"/>
            <a:r>
              <a:rPr lang="fr-FR" sz="2700" b="1" dirty="0"/>
              <a:t>Chap. 10 .  Utiliser une messagerie professionnelle</a:t>
            </a:r>
            <a:br>
              <a:rPr lang="fr-FR" sz="2700" b="1" dirty="0"/>
            </a:br>
            <a:r>
              <a:rPr lang="fr-FR" sz="2700" b="1" dirty="0">
                <a:solidFill>
                  <a:srgbClr val="FFFF00"/>
                </a:solidFill>
                <a:latin typeface="Arial" panose="020B0604020202020204" pitchFamily="34" charset="0"/>
                <a:cs typeface="Arial" panose="020B0604020202020204" pitchFamily="34" charset="0"/>
              </a:rPr>
              <a:t>4</a:t>
            </a:r>
            <a:r>
              <a:rPr lang="fr-FR" sz="2700" b="1" dirty="0">
                <a:solidFill>
                  <a:srgbClr val="FFFF00"/>
                </a:solidFill>
                <a:latin typeface="Arial" panose="020B0604020202020204" pitchFamily="34" charset="0"/>
                <a:ea typeface="Calibri" panose="020F0502020204030204" pitchFamily="34" charset="0"/>
                <a:cs typeface="Arial" panose="020B0604020202020204" pitchFamily="34" charset="0"/>
              </a:rPr>
              <a:t>. Sécuriser les messageries professionnelles</a:t>
            </a:r>
            <a:endParaRPr lang="fr-FR" sz="3600" dirty="0"/>
          </a:p>
        </p:txBody>
      </p:sp>
      <p:sp>
        <p:nvSpPr>
          <p:cNvPr id="7" name="ZoneTexte 6">
            <a:extLst>
              <a:ext uri="{FF2B5EF4-FFF2-40B4-BE49-F238E27FC236}">
                <a16:creationId xmlns:a16="http://schemas.microsoft.com/office/drawing/2014/main" id="{0193B336-9DCA-5720-2638-31C3EF175174}"/>
              </a:ext>
            </a:extLst>
          </p:cNvPr>
          <p:cNvSpPr txBox="1"/>
          <p:nvPr/>
        </p:nvSpPr>
        <p:spPr>
          <a:xfrm>
            <a:off x="271975" y="1139794"/>
            <a:ext cx="11324493" cy="5524589"/>
          </a:xfrm>
          <a:prstGeom prst="rect">
            <a:avLst/>
          </a:prstGeom>
          <a:noFill/>
        </p:spPr>
        <p:txBody>
          <a:bodyPr wrap="square">
            <a:spAutoFit/>
          </a:bodyPr>
          <a:lstStyle/>
          <a:p>
            <a:pPr marL="0" lvl="1" algn="just">
              <a:spcBef>
                <a:spcPts val="600"/>
              </a:spcBef>
              <a:spcAft>
                <a:spcPts val="600"/>
              </a:spcAft>
            </a:pPr>
            <a:r>
              <a:rPr lang="fr-FR" sz="2800" b="1" dirty="0">
                <a:effectLst/>
                <a:latin typeface="Arial" panose="020B0604020202020204" pitchFamily="34" charset="0"/>
                <a:ea typeface="Times New Roman" panose="02020603050405020304" pitchFamily="18" charset="0"/>
                <a:cs typeface="Arial" panose="020B0604020202020204" pitchFamily="34" charset="0"/>
              </a:rPr>
              <a:t>4.1. Les risques</a:t>
            </a:r>
          </a:p>
          <a:p>
            <a:pPr marL="342900" lvl="0" indent="-342900" algn="just">
              <a:spcBef>
                <a:spcPts val="600"/>
              </a:spcBef>
              <a:spcAft>
                <a:spcPts val="600"/>
              </a:spcAft>
              <a:buFont typeface="Symbol" panose="05050102010706020507" pitchFamily="18" charset="2"/>
              <a:buChar char=""/>
            </a:pPr>
            <a:r>
              <a:rPr lang="fr-FR" sz="2400" b="1" dirty="0">
                <a:effectLst/>
                <a:latin typeface="Arial" panose="020B0604020202020204" pitchFamily="34" charset="0"/>
                <a:ea typeface="Times New Roman" panose="02020603050405020304" pitchFamily="18" charset="0"/>
                <a:cs typeface="Arial" panose="020B0604020202020204" pitchFamily="34" charset="0"/>
              </a:rPr>
              <a:t>L’Hameçonnage</a:t>
            </a:r>
          </a:p>
          <a:p>
            <a:pPr>
              <a:spcBef>
                <a:spcPts val="600"/>
              </a:spcBef>
              <a:buNone/>
            </a:pPr>
            <a:r>
              <a:rPr lang="fr-FR" sz="2200" dirty="0">
                <a:effectLst/>
                <a:latin typeface="Arial" panose="020B0604020202020204" pitchFamily="34" charset="0"/>
                <a:ea typeface="Calibri" panose="020F0502020204030204" pitchFamily="34" charset="0"/>
                <a:cs typeface="Arial" panose="020B0604020202020204" pitchFamily="34" charset="0"/>
              </a:rPr>
              <a:t>Les messageries sont aujourd’hui des cibles privilégiées pour les cybercriminels. Le phishing, ou hameçonnage, est l’un des vecteurs d’attaque les plus fréquents : il consiste à piéger un utilisateur en lui envoyant un message qui semble légitime, afin de lui soutirer des informations sensibles ou l’inciter à cliquer sur un lien frauduleux.</a:t>
            </a:r>
            <a:br>
              <a:rPr lang="fr-FR" sz="2200" dirty="0">
                <a:effectLst/>
                <a:latin typeface="Arial" panose="020B0604020202020204" pitchFamily="34" charset="0"/>
                <a:ea typeface="Calibri" panose="020F0502020204030204" pitchFamily="34" charset="0"/>
                <a:cs typeface="Arial" panose="020B0604020202020204" pitchFamily="34" charset="0"/>
              </a:rPr>
            </a:br>
            <a:r>
              <a:rPr lang="fr-FR" sz="2200" dirty="0">
                <a:effectLst/>
                <a:latin typeface="Arial" panose="020B0604020202020204" pitchFamily="34" charset="0"/>
                <a:ea typeface="Calibri" panose="020F0502020204030204" pitchFamily="34" charset="0"/>
                <a:cs typeface="Arial" panose="020B0604020202020204" pitchFamily="34" charset="0"/>
              </a:rPr>
              <a:t>Par ailleurs, des fichiers joints malveillants peuvent introduire des virus, des spywares, voire bloquer les systèmes via des ransomwares.</a:t>
            </a:r>
          </a:p>
          <a:p>
            <a:pPr marL="342900" lvl="0" indent="-342900">
              <a:spcBef>
                <a:spcPts val="600"/>
              </a:spcBef>
              <a:spcAft>
                <a:spcPts val="600"/>
              </a:spcAft>
              <a:buFont typeface="Symbol" panose="05050102010706020507" pitchFamily="18" charset="2"/>
              <a:buChar char=""/>
            </a:pPr>
            <a:r>
              <a:rPr lang="fr-FR" sz="2400" b="1" dirty="0">
                <a:effectLst/>
                <a:latin typeface="Arial" panose="020B0604020202020204" pitchFamily="34" charset="0"/>
                <a:ea typeface="Times New Roman" panose="02020603050405020304" pitchFamily="18" charset="0"/>
                <a:cs typeface="Arial" panose="020B0604020202020204" pitchFamily="34" charset="0"/>
              </a:rPr>
              <a:t>Le Shadow It</a:t>
            </a:r>
          </a:p>
          <a:p>
            <a:pPr>
              <a:spcBef>
                <a:spcPts val="600"/>
              </a:spcBef>
            </a:pPr>
            <a:r>
              <a:rPr lang="fr-FR" sz="2200" dirty="0">
                <a:effectLst/>
                <a:latin typeface="Arial" panose="020B0604020202020204" pitchFamily="34" charset="0"/>
                <a:ea typeface="Calibri" panose="020F0502020204030204" pitchFamily="34" charset="0"/>
                <a:cs typeface="Arial" panose="020B0604020202020204" pitchFamily="34" charset="0"/>
              </a:rPr>
              <a:t>Autre danger souvent sous-estimé : le </a:t>
            </a:r>
            <a:r>
              <a:rPr lang="fr-FR" sz="2200" dirty="0" err="1">
                <a:effectLst/>
                <a:latin typeface="Arial" panose="020B0604020202020204" pitchFamily="34" charset="0"/>
                <a:ea typeface="Calibri" panose="020F0502020204030204" pitchFamily="34" charset="0"/>
                <a:cs typeface="Arial" panose="020B0604020202020204" pitchFamily="34" charset="0"/>
              </a:rPr>
              <a:t>shadow</a:t>
            </a:r>
            <a:r>
              <a:rPr lang="fr-FR" sz="2200" dirty="0">
                <a:effectLst/>
                <a:latin typeface="Arial" panose="020B0604020202020204" pitchFamily="34" charset="0"/>
                <a:ea typeface="Calibri" panose="020F0502020204030204" pitchFamily="34" charset="0"/>
                <a:cs typeface="Arial" panose="020B0604020202020204" pitchFamily="34" charset="0"/>
              </a:rPr>
              <a:t> IT. Lorsque des salariés utilisent des messageries personnelles comme WhatsApp ou Telegram pour échanger des données professionnelles, ils contournent les outils officiels de l’entreprise. Ces pratiques non contrôlées rendent les échanges invisibles pour la DSI et fragilisent la confidentialité et la traçabilité des données.</a:t>
            </a:r>
          </a:p>
        </p:txBody>
      </p:sp>
    </p:spTree>
    <p:extLst>
      <p:ext uri="{BB962C8B-B14F-4D97-AF65-F5344CB8AC3E}">
        <p14:creationId xmlns:p14="http://schemas.microsoft.com/office/powerpoint/2010/main" val="21473793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57A5A-123F-E0EC-FBDE-4E8C8D03C1B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D3998E66-068A-5BD5-E5C1-3239270F152F}"/>
              </a:ext>
            </a:extLst>
          </p:cNvPr>
          <p:cNvSpPr>
            <a:spLocks noGrp="1"/>
          </p:cNvSpPr>
          <p:nvPr>
            <p:ph type="ctrTitle"/>
          </p:nvPr>
        </p:nvSpPr>
        <p:spPr>
          <a:xfrm>
            <a:off x="0" y="0"/>
            <a:ext cx="10795000" cy="905022"/>
          </a:xfrm>
        </p:spPr>
        <p:txBody>
          <a:bodyPr>
            <a:normAutofit fontScale="90000"/>
          </a:bodyPr>
          <a:lstStyle/>
          <a:p>
            <a:pPr lvl="0"/>
            <a:r>
              <a:rPr lang="fr-FR" sz="2700" b="1" dirty="0"/>
              <a:t>Chap. 10 .  Utiliser une messagerie professionnelle</a:t>
            </a:r>
            <a:br>
              <a:rPr lang="fr-FR" sz="2700" b="1" dirty="0"/>
            </a:br>
            <a:r>
              <a:rPr lang="fr-FR" sz="2700" b="1" dirty="0">
                <a:solidFill>
                  <a:srgbClr val="FFFF00"/>
                </a:solidFill>
                <a:latin typeface="Arial" panose="020B0604020202020204" pitchFamily="34" charset="0"/>
                <a:cs typeface="Arial" panose="020B0604020202020204" pitchFamily="34" charset="0"/>
              </a:rPr>
              <a:t>4</a:t>
            </a:r>
            <a:r>
              <a:rPr lang="fr-FR" sz="2700" b="1" dirty="0">
                <a:solidFill>
                  <a:srgbClr val="FFFF00"/>
                </a:solidFill>
                <a:latin typeface="Arial" panose="020B0604020202020204" pitchFamily="34" charset="0"/>
                <a:ea typeface="Calibri" panose="020F0502020204030204" pitchFamily="34" charset="0"/>
                <a:cs typeface="Arial" panose="020B0604020202020204" pitchFamily="34" charset="0"/>
              </a:rPr>
              <a:t>. Sécuriser les messageries professionnelles</a:t>
            </a:r>
            <a:endParaRPr lang="fr-FR" sz="3600" dirty="0"/>
          </a:p>
        </p:txBody>
      </p:sp>
      <p:sp>
        <p:nvSpPr>
          <p:cNvPr id="4" name="ZoneTexte 3">
            <a:extLst>
              <a:ext uri="{FF2B5EF4-FFF2-40B4-BE49-F238E27FC236}">
                <a16:creationId xmlns:a16="http://schemas.microsoft.com/office/drawing/2014/main" id="{1407DFD2-030F-D45A-4565-8B9980B1F4F2}"/>
              </a:ext>
            </a:extLst>
          </p:cNvPr>
          <p:cNvSpPr txBox="1"/>
          <p:nvPr/>
        </p:nvSpPr>
        <p:spPr>
          <a:xfrm>
            <a:off x="154744" y="1096484"/>
            <a:ext cx="11408899" cy="5078313"/>
          </a:xfrm>
          <a:prstGeom prst="rect">
            <a:avLst/>
          </a:prstGeom>
          <a:noFill/>
        </p:spPr>
        <p:txBody>
          <a:bodyPr wrap="square">
            <a:spAutoFit/>
          </a:bodyPr>
          <a:lstStyle/>
          <a:p>
            <a:pPr marL="0" lvl="1" algn="just">
              <a:spcBef>
                <a:spcPts val="600"/>
              </a:spcBef>
              <a:spcAft>
                <a:spcPts val="600"/>
              </a:spcAft>
            </a:pPr>
            <a:r>
              <a:rPr lang="fr-FR" sz="2800" b="1" dirty="0">
                <a:effectLst/>
                <a:latin typeface="Arial" panose="020B0604020202020204" pitchFamily="34" charset="0"/>
                <a:ea typeface="Times New Roman" panose="02020603050405020304" pitchFamily="18" charset="0"/>
                <a:cs typeface="Arial" panose="020B0604020202020204" pitchFamily="34" charset="0"/>
              </a:rPr>
              <a:t>4.2. Les solutions</a:t>
            </a:r>
          </a:p>
          <a:p>
            <a:pPr marL="342900" lvl="0" indent="-342900" algn="just">
              <a:spcBef>
                <a:spcPts val="600"/>
              </a:spcBef>
              <a:spcAft>
                <a:spcPts val="600"/>
              </a:spcAft>
              <a:buFont typeface="Symbol" panose="05050102010706020507" pitchFamily="18" charset="2"/>
              <a:buChar char=""/>
            </a:pPr>
            <a:r>
              <a:rPr lang="fr-FR" sz="2400" b="1" dirty="0">
                <a:effectLst/>
                <a:latin typeface="Arial" panose="020B0604020202020204" pitchFamily="34" charset="0"/>
                <a:ea typeface="Times New Roman" panose="02020603050405020304" pitchFamily="18" charset="0"/>
                <a:cs typeface="Arial" panose="020B0604020202020204" pitchFamily="34" charset="0"/>
              </a:rPr>
              <a:t>Sécuriser les messageries</a:t>
            </a:r>
          </a:p>
          <a:p>
            <a:pPr>
              <a:spcBef>
                <a:spcPts val="600"/>
              </a:spcBef>
              <a:buNone/>
            </a:pPr>
            <a:r>
              <a:rPr lang="fr-FR" sz="2200" dirty="0">
                <a:effectLst/>
                <a:latin typeface="Arial" panose="020B0604020202020204" pitchFamily="34" charset="0"/>
                <a:ea typeface="Calibri" panose="020F0502020204030204" pitchFamily="34" charset="0"/>
                <a:cs typeface="Arial" panose="020B0604020202020204" pitchFamily="34" charset="0"/>
              </a:rPr>
              <a:t>Les entreprises doivent adopter des messagerie sécurisées, intégrant le chiffrement des données, une authentification multifactorielle, et des fonctions d’archivage conformes aux exigences légales, notamment celles du RGPD.</a:t>
            </a:r>
          </a:p>
          <a:p>
            <a:pPr marL="342900" lvl="0" indent="-342900" algn="just">
              <a:spcBef>
                <a:spcPts val="1800"/>
              </a:spcBef>
              <a:spcAft>
                <a:spcPts val="600"/>
              </a:spcAft>
              <a:buFont typeface="Symbol" panose="05050102010706020507" pitchFamily="18" charset="2"/>
              <a:buChar char=""/>
            </a:pPr>
            <a:r>
              <a:rPr lang="fr-FR" sz="2400" b="1" dirty="0">
                <a:effectLst/>
                <a:latin typeface="Arial" panose="020B0604020202020204" pitchFamily="34" charset="0"/>
                <a:ea typeface="Times New Roman" panose="02020603050405020304" pitchFamily="18" charset="0"/>
                <a:cs typeface="Arial" panose="020B0604020202020204" pitchFamily="34" charset="0"/>
              </a:rPr>
              <a:t>Former et sensibiliser</a:t>
            </a:r>
          </a:p>
          <a:p>
            <a:pPr>
              <a:spcBef>
                <a:spcPts val="600"/>
              </a:spcBef>
              <a:buNone/>
            </a:pPr>
            <a:r>
              <a:rPr lang="fr-FR" sz="2200">
                <a:effectLst/>
                <a:latin typeface="Arial" panose="020B0604020202020204" pitchFamily="34" charset="0"/>
                <a:ea typeface="Calibri" panose="020F0502020204030204" pitchFamily="34" charset="0"/>
                <a:cs typeface="Arial" panose="020B0604020202020204" pitchFamily="34" charset="0"/>
              </a:rPr>
              <a:t>La </a:t>
            </a:r>
            <a:r>
              <a:rPr lang="fr-FR" sz="2200" dirty="0">
                <a:effectLst/>
                <a:latin typeface="Arial" panose="020B0604020202020204" pitchFamily="34" charset="0"/>
                <a:ea typeface="Calibri" panose="020F0502020204030204" pitchFamily="34" charset="0"/>
                <a:cs typeface="Arial" panose="020B0604020202020204" pitchFamily="34" charset="0"/>
              </a:rPr>
              <a:t>technique seule ne suffit pas. Il est essentiel d’impliquer les collaborateurs, à travers des formations régulières sur les bonnes pratiques : vigilance face aux liens suspects, gestion rigoureuse des mots de passe, et signalement des comportements inhabituels.</a:t>
            </a:r>
          </a:p>
          <a:p>
            <a:pPr>
              <a:spcBef>
                <a:spcPts val="600"/>
              </a:spcBef>
            </a:pPr>
            <a:r>
              <a:rPr lang="fr-FR" sz="2200" dirty="0">
                <a:effectLst/>
                <a:latin typeface="Arial" panose="020B0604020202020204" pitchFamily="34" charset="0"/>
                <a:ea typeface="Calibri" panose="020F0502020204030204" pitchFamily="34" charset="0"/>
                <a:cs typeface="Arial" panose="020B0604020202020204" pitchFamily="34" charset="0"/>
              </a:rPr>
              <a:t>La sensibilisation des équipes et la mise en place d’une politique claire d’usage des outils numériques sont des conditions indispensables pour assurer la sécurité globale des communications.</a:t>
            </a:r>
          </a:p>
        </p:txBody>
      </p:sp>
    </p:spTree>
    <p:extLst>
      <p:ext uri="{BB962C8B-B14F-4D97-AF65-F5344CB8AC3E}">
        <p14:creationId xmlns:p14="http://schemas.microsoft.com/office/powerpoint/2010/main" val="10458943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179</TotalTime>
  <Words>395</Words>
  <Application>Microsoft Office PowerPoint</Application>
  <PresentationFormat>Grand écran</PresentationFormat>
  <Paragraphs>19</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Century Gothic</vt:lpstr>
      <vt:lpstr>Symbol</vt:lpstr>
      <vt:lpstr>Wingdings</vt:lpstr>
      <vt:lpstr>Wingdings 3</vt:lpstr>
      <vt:lpstr>Ion</vt:lpstr>
      <vt:lpstr>Chap. 10 .  Utiliser une messagerie professionnelle 4. Sécuriser les messageries professionnelles</vt:lpstr>
      <vt:lpstr>Chap. 10 .  Utiliser une messagerie professionnelle 4. Sécuriser les messageries professionnelles</vt:lpstr>
      <vt:lpstr>Chap. 10 .  Utiliser une messagerie professionnelle 4. Sécuriser les messageries professionnelles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32</cp:revision>
  <dcterms:created xsi:type="dcterms:W3CDTF">2014-01-16T23:14:09Z</dcterms:created>
  <dcterms:modified xsi:type="dcterms:W3CDTF">2025-04-21T21:39:57Z</dcterms:modified>
</cp:coreProperties>
</file>