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04/05/2025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56382" y="1224170"/>
            <a:ext cx="11648049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L’adresse électronique</a:t>
            </a:r>
          </a:p>
          <a:p>
            <a:pPr lvl="0" algn="ctr" eaLnBrk="0" fontAlgn="base" hangingPunct="0">
              <a:spcBef>
                <a:spcPts val="1800"/>
              </a:spcBef>
              <a:spcAft>
                <a:spcPts val="12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adresse mél est constituée de trois éléments :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 eaLnBrk="0" fontAlgn="ctr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1</a:t>
            </a:r>
            <a:r>
              <a:rPr lang="fr-FR" sz="2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partie identifie une personne ou un service </a:t>
            </a:r>
          </a:p>
          <a:p>
            <a:pPr lvl="0" algn="ctr" eaLnBrk="0" fontAlgn="ctr" hangingPunct="0">
              <a:spcBef>
                <a:spcPts val="1800"/>
              </a:spcBef>
              <a:spcAft>
                <a:spcPct val="0"/>
              </a:spcAft>
            </a:pPr>
            <a:r>
              <a:rPr lang="fr-FR" sz="32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amante@outlook.com</a:t>
            </a:r>
          </a:p>
          <a:p>
            <a:pPr marL="285750" lvl="0" indent="-285750" algn="just" eaLnBrk="0" fontAlgn="ctr" hangingPunct="0"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séparateur </a:t>
            </a:r>
            <a:r>
              <a:rPr lang="fr-FR" sz="32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@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(arrobase), prononcé at en anglais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eaLnBrk="0" fontAlgn="ctr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nom de domaine qui identifie l'hébergeur de la boîte mél (outlook.com, gmail.com…).</a:t>
            </a:r>
          </a:p>
          <a:p>
            <a:pPr marL="285750" lvl="0" indent="-285750" algn="just" eaLnBrk="0" fontAlgn="ctr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eaLnBrk="0" fontAlgn="ctr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L’adresse ne doit pas contenir d'espaces et de caractères spéciaux (accent, $, €…) </a:t>
            </a:r>
          </a:p>
          <a:p>
            <a:pPr marL="342900" lvl="0" indent="-342900" eaLnBrk="0" fontAlgn="ctr" hangingPunc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séparateurs : </a:t>
            </a: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point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</a:t>
            </a: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tiret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sont autorisés.</a:t>
            </a:r>
            <a:endParaRPr lang="fr-FR" sz="2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eaLnBrk="0" fontAlgn="ctr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nom initial d’une adresse professionnel doit être </a:t>
            </a: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significatif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« </a:t>
            </a:r>
            <a:r>
              <a:rPr lang="fr-FR" sz="2200" b="1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sérieux</a:t>
            </a:r>
            <a:r>
              <a:rPr lang="fr-FR" sz="2200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». Évitez pour Paul Dupont l’adresse du type : polochti93@gmail.com.</a:t>
            </a:r>
            <a:endParaRPr lang="fr-FR" sz="22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necteur droit avec flèche 17"/>
          <p:cNvCxnSpPr>
            <a:cxnSpLocks/>
          </p:cNvCxnSpPr>
          <p:nvPr/>
        </p:nvCxnSpPr>
        <p:spPr>
          <a:xfrm>
            <a:off x="3323780" y="2878667"/>
            <a:ext cx="751162" cy="2818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cxnSpLocks/>
          </p:cNvCxnSpPr>
          <p:nvPr/>
        </p:nvCxnSpPr>
        <p:spPr>
          <a:xfrm flipH="1" flipV="1">
            <a:off x="8253046" y="3429000"/>
            <a:ext cx="1246554" cy="8628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/>
        </p:nvSpPr>
        <p:spPr>
          <a:xfrm>
            <a:off x="4039904" y="3022600"/>
            <a:ext cx="1557866" cy="40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6021754" y="3022600"/>
            <a:ext cx="2362200" cy="406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>
            <a:cxnSpLocks/>
          </p:cNvCxnSpPr>
          <p:nvPr/>
        </p:nvCxnSpPr>
        <p:spPr>
          <a:xfrm flipV="1">
            <a:off x="5528603" y="3429000"/>
            <a:ext cx="195434" cy="2989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itre 1">
            <a:extLst>
              <a:ext uri="{FF2B5EF4-FFF2-40B4-BE49-F238E27FC236}">
                <a16:creationId xmlns:a16="http://schemas.microsoft.com/office/drawing/2014/main" id="{C11D9E2A-30CE-4700-AF4C-CE89688FE335}"/>
              </a:ext>
            </a:extLst>
          </p:cNvPr>
          <p:cNvSpPr txBox="1">
            <a:spLocks/>
          </p:cNvSpPr>
          <p:nvPr/>
        </p:nvSpPr>
        <p:spPr>
          <a:xfrm>
            <a:off x="0" y="123491"/>
            <a:ext cx="10795000" cy="861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professionnelle</a:t>
            </a:r>
          </a:p>
          <a:p>
            <a:r>
              <a:rPr lang="fr-F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Gérer les comptes et les mots de passe</a:t>
            </a:r>
            <a:endParaRPr lang="fr-FR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7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6570" y="1066626"/>
            <a:ext cx="9226975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2.2. L'authentification et le mot de passe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Elle repose sur la saisie d’un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</a:rPr>
              <a:t>identifiant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 ou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</a:rPr>
              <a:t>login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 et d’un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</a:rPr>
              <a:t>mot de passe.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</a:rPr>
              <a:t>L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es protections les plus évoluées ajoutent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</a:rPr>
              <a:t>des mesures biométriques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(Empreinte digitale, rétine de l’œil, etc.)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294" y="1591314"/>
            <a:ext cx="2159001" cy="16192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5647" y="3647435"/>
            <a:ext cx="10607879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Attention </a:t>
            </a:r>
            <a:endParaRPr lang="fr-FR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</a:rPr>
              <a:t>Trop souvent, les personnes utilisent des mots de passe tirés de leur environnement personnel ou familial : </a:t>
            </a:r>
            <a:r>
              <a:rPr lang="fr-FR" sz="2400" i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date de naissance, date de mariage, prénom des enfants, nom du chien, de l’épouse, etc. Ces informations sont faciles à trouver par une personne avertie.</a:t>
            </a:r>
            <a:endParaRPr lang="fr-FR" sz="2400" i="1" dirty="0">
              <a:solidFill>
                <a:srgbClr val="00B0F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8A51FF81-62DA-425E-9CD2-2AE6AC4F2208}"/>
              </a:ext>
            </a:extLst>
          </p:cNvPr>
          <p:cNvSpPr txBox="1">
            <a:spLocks/>
          </p:cNvSpPr>
          <p:nvPr/>
        </p:nvSpPr>
        <p:spPr>
          <a:xfrm>
            <a:off x="0" y="-12496"/>
            <a:ext cx="10795000" cy="8178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professionnelles : Outlook</a:t>
            </a:r>
          </a:p>
          <a:p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Gérer les comptes et mots de passe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3222" y="1082525"/>
            <a:ext cx="1065953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2.2. L'authentification et le mot de passe</a:t>
            </a:r>
          </a:p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</a:rPr>
              <a:t>Un mot de passe doit être difficile à retrouver à l’aide d’outils automatisés et difficile à deviner par une tierce personne.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832111"/>
              </p:ext>
            </p:extLst>
          </p:nvPr>
        </p:nvGraphicFramePr>
        <p:xfrm>
          <a:off x="473222" y="2733296"/>
          <a:ext cx="11160760" cy="372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2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8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625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 de passe fort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 dépend de sa longueur et de sa richesse de caractères 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mot de passe composé de minuscules, majuscules, chiffres et caractères spéciaux est plus difficile à trouver qu’un mot de passe composé uniquement de minuscules.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Choisir et retenir un mot de passe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mot de passe long est difficile à retenir… Préférer les mots de passe mnémotechniques</a:t>
                      </a:r>
                    </a:p>
                    <a:p>
                      <a:pPr marL="177800" lvl="0" indent="-177800" algn="l" fontAlgn="ctr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Méthode phonétique : « J’ai acheté 3 CD pour cent euros cet après-midi » </a:t>
                      </a:r>
                    </a:p>
                    <a:p>
                      <a:pPr marL="0" lvl="0" indent="0" algn="ctr" fontAlgn="ctr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</a:t>
                      </a: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ght3CDp%E7am </a:t>
                      </a:r>
                    </a:p>
                    <a:p>
                      <a:pPr marL="177800" lvl="0" indent="-177800" algn="just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Méthode des premières lettres : j’ai 3 chèvres dans mon petit jardin </a:t>
                      </a:r>
                    </a:p>
                    <a:p>
                      <a:pPr marL="0" lvl="0" indent="0" algn="ctr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</a:t>
                      </a: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JA3CDMPJ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32BFCBBC-4D1B-4723-A024-685284DADC32}"/>
              </a:ext>
            </a:extLst>
          </p:cNvPr>
          <p:cNvSpPr txBox="1">
            <a:spLocks/>
          </p:cNvSpPr>
          <p:nvPr/>
        </p:nvSpPr>
        <p:spPr>
          <a:xfrm>
            <a:off x="0" y="-12496"/>
            <a:ext cx="10795000" cy="8178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professionnelles : Outlook</a:t>
            </a:r>
          </a:p>
          <a:p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Gérer les comptes et mots de passe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7785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7123" y="1006526"/>
            <a:ext cx="1065953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2.3. La boîte aux lettres électronique</a:t>
            </a:r>
            <a:endParaRPr lang="fr-FR" sz="2400" dirty="0">
              <a:latin typeface="Arial" panose="020B0604020202020204" pitchFamily="34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Paramètres de saisie d’un courriel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467" y="2973050"/>
            <a:ext cx="85630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Zone Á :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destinataires directs du message</a:t>
            </a:r>
          </a:p>
          <a:p>
            <a:pPr marL="342900" lvl="0" indent="-342900" font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Zone Cc :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destinataires en copie publique (Cc = Copie carbone)</a:t>
            </a:r>
          </a:p>
          <a:p>
            <a:pPr marL="342900" lvl="0" indent="-342900" font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Zone Cci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destinataires en copie cachée (Cci = Copie carbone invisible), Ils ne sont pas visibles dans la liste des autres destinataires.</a:t>
            </a:r>
          </a:p>
          <a:p>
            <a:pPr marL="342900" lvl="0" indent="-342900" font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Zone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 :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résumé ou thème du message </a:t>
            </a:r>
          </a:p>
          <a:p>
            <a:pPr marL="342900" lvl="0" indent="-342900" font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Zone attaché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affiche les pièces jointes (fichiers numériques joints au courriel)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78" r="17450" b="356"/>
          <a:stretch/>
        </p:blipFill>
        <p:spPr bwMode="auto">
          <a:xfrm>
            <a:off x="8941582" y="2745057"/>
            <a:ext cx="2997200" cy="31700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BD31F594-BC67-436F-A838-07166BAFC106}"/>
              </a:ext>
            </a:extLst>
          </p:cNvPr>
          <p:cNvSpPr txBox="1">
            <a:spLocks/>
          </p:cNvSpPr>
          <p:nvPr/>
        </p:nvSpPr>
        <p:spPr>
          <a:xfrm>
            <a:off x="0" y="-12496"/>
            <a:ext cx="10795000" cy="8178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professionnelles : Outlook</a:t>
            </a:r>
          </a:p>
          <a:p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Gérer les comptes et mots de passe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985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5467" y="736282"/>
            <a:ext cx="1065953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2.3. La boîte aux lettres électronique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</a:rPr>
              <a:t>Dysfonctionnements des messageries</a:t>
            </a:r>
            <a:endParaRPr lang="fr-FR" sz="24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094" y="1859026"/>
            <a:ext cx="1162981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</a:rPr>
              <a:t>Un courriel n’est pas acheminé à son destinataire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80340" marR="179705"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</a:rPr>
              <a:t>Un 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</a:rPr>
              <a:t>message d’erreur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fr-FR" sz="2000" dirty="0" err="1">
                <a:latin typeface="Arial" panose="020B0604020202020204" pitchFamily="34" charset="0"/>
                <a:ea typeface="Calibri" panose="020F0502020204030204" pitchFamily="34" charset="0"/>
              </a:rPr>
              <a:t>Error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</a:rPr>
              <a:t>) est retourné à l’émetteur. Le plus souvent, le problème résulte d’une adresse fausse ou fermée. Il suffit de corriger l’erreur et de réexpédier le courriel. </a:t>
            </a:r>
          </a:p>
          <a:p>
            <a:pPr marL="180340" marR="179705" algn="just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Parfois, un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</a:rPr>
              <a:t>message d’avertissement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(Warning) signale un problème d’acheminement ponctuel. Les causes peuvent en être les suivantes :</a:t>
            </a:r>
          </a:p>
          <a:p>
            <a:pPr marL="342900" marR="179705" lvl="0" indent="-342900" fontAlgn="ctr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Une panne momentanée d'un serveur de messagerie de l'expéditeur ou du destinataire. Le serveur retentera l’envoi ultérieurement. Dans ce cas, il ne faut rien faire.</a:t>
            </a:r>
          </a:p>
          <a:p>
            <a:pPr marL="342900" marR="179705" lvl="0" indent="-342900" fontAlgn="ctr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Un message trop volumineux. Les pièces jointes sont trop nombreuses ou trop grosses.</a:t>
            </a:r>
          </a:p>
          <a:p>
            <a:pPr marL="342900" marR="179705" lvl="0" indent="-342900" fontAlgn="ctr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Le mél contient une pièce jointe à risque et le serveur la bloque pour éviter une contamination.</a:t>
            </a:r>
          </a:p>
          <a:p>
            <a:pPr marL="342900" marR="179705" lvl="0" indent="-342900" fontAlgn="ctr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L’émetteur est sur une liste d’indésirable (blacklist ou spam). </a:t>
            </a:r>
          </a:p>
          <a:p>
            <a:pPr marL="342900" marR="179705" lvl="0" indent="-342900" fontAlgn="ctr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</a:rPr>
              <a:t>La boîte mél du destinataire est saturée.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78AF926C-4792-4F19-B8D9-5BB6ABA9F3EE}"/>
              </a:ext>
            </a:extLst>
          </p:cNvPr>
          <p:cNvSpPr txBox="1">
            <a:spLocks/>
          </p:cNvSpPr>
          <p:nvPr/>
        </p:nvSpPr>
        <p:spPr>
          <a:xfrm>
            <a:off x="0" y="-12496"/>
            <a:ext cx="10795000" cy="8178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professionnelles : Outlook</a:t>
            </a:r>
          </a:p>
          <a:p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Gérer les comptes et mots de passe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45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8872" y="919070"/>
            <a:ext cx="1065953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2.3. La boîte aux lettres électronique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latin typeface="Arial" panose="020B0604020202020204" pitchFamily="34" charset="0"/>
              </a:rPr>
              <a:t>Dysfonctionnements des messageries</a:t>
            </a:r>
            <a:endParaRPr lang="fr-FR" sz="24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8872" y="2441049"/>
            <a:ext cx="11556999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</a:rPr>
              <a:t>Le destinataire ne répond pas alors qu'aucun message d'erreur n'a été reçu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179705" lvl="0" indent="-342900" algn="just" fontAlgn="ctr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</a:rPr>
              <a:t>Le courrier est bien arrivé dans la boîte mél du destinataire, mais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</a:rPr>
              <a:t>il a été rangé dans les spams ou indésirables.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179705" lvl="0" indent="-342900" algn="just" fontAlgn="ctr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</a:rPr>
              <a:t>Le courriel a été redirigé vers un dossier non urgent et non important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</a:rPr>
              <a:t> et attend d’être traité un jour…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B3D50B78-9650-42E8-A53B-CC4258FE5B52}"/>
              </a:ext>
            </a:extLst>
          </p:cNvPr>
          <p:cNvSpPr txBox="1">
            <a:spLocks/>
          </p:cNvSpPr>
          <p:nvPr/>
        </p:nvSpPr>
        <p:spPr>
          <a:xfrm>
            <a:off x="0" y="-12496"/>
            <a:ext cx="10795000" cy="8178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10 – Utiliser une messagerie professionnelles : Outlook</a:t>
            </a:r>
          </a:p>
          <a:p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Gérer les comptes et mots de passe</a:t>
            </a:r>
            <a:endParaRPr lang="fr-F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55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lash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194</TotalTime>
  <Words>744</Words>
  <Application>Microsoft Office PowerPoint</Application>
  <PresentationFormat>Grand écran</PresentationFormat>
  <Paragraphs>61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Symbol</vt:lpstr>
      <vt:lpstr>Wingdings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27</cp:revision>
  <dcterms:created xsi:type="dcterms:W3CDTF">2014-01-16T23:14:09Z</dcterms:created>
  <dcterms:modified xsi:type="dcterms:W3CDTF">2025-05-04T20:28:30Z</dcterms:modified>
</cp:coreProperties>
</file>