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57" r:id="rId5"/>
    <p:sldId id="258"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2" d="100"/>
          <a:sy n="102" d="100"/>
        </p:scale>
        <p:origin x="81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2F9D41-E42F-46D0-BD67-5A1E080FC655}"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06358967-AC61-484F-92E3-D28D5CFDBAB2}">
      <dgm:prSet phldrT="[Texte]"/>
      <dgm:spPr/>
      <dgm:t>
        <a:bodyPr/>
        <a:lstStyle/>
        <a:p>
          <a:r>
            <a:rPr lang="fr-FR" b="1" dirty="0"/>
            <a:t>Messagerie électronique</a:t>
          </a:r>
          <a:r>
            <a:rPr lang="fr-FR" dirty="0"/>
            <a:t> : permet d’envoyer des emails formels avec pièces jointes.</a:t>
          </a:r>
        </a:p>
      </dgm:t>
    </dgm:pt>
    <dgm:pt modelId="{FCD7902B-3A2A-4771-A80C-C188F7DD33D5}" type="parTrans" cxnId="{39E6350F-27D0-47B5-B540-BF46AAE22C5D}">
      <dgm:prSet/>
      <dgm:spPr/>
      <dgm:t>
        <a:bodyPr/>
        <a:lstStyle/>
        <a:p>
          <a:endParaRPr lang="fr-FR"/>
        </a:p>
      </dgm:t>
    </dgm:pt>
    <dgm:pt modelId="{25D85C4D-E73D-4397-8BC6-F2ABCA50DD69}" type="sibTrans" cxnId="{39E6350F-27D0-47B5-B540-BF46AAE22C5D}">
      <dgm:prSet/>
      <dgm:spPr/>
      <dgm:t>
        <a:bodyPr/>
        <a:lstStyle/>
        <a:p>
          <a:endParaRPr lang="fr-FR"/>
        </a:p>
      </dgm:t>
    </dgm:pt>
    <dgm:pt modelId="{A7C84E3E-75E0-4D86-B487-5A28CB8EED12}">
      <dgm:prSet/>
      <dgm:spPr/>
      <dgm:t>
        <a:bodyPr/>
        <a:lstStyle/>
        <a:p>
          <a:pPr>
            <a:buFont typeface="Arial Narrow" panose="020B0606020202030204" pitchFamily="34" charset="0"/>
            <a:buChar char="-"/>
          </a:pPr>
          <a:r>
            <a:rPr lang="fr-FR" b="1"/>
            <a:t>Messagerie instantanée</a:t>
          </a:r>
          <a:r>
            <a:rPr lang="fr-FR"/>
            <a:t> : permet des échanges rapides et en temps réel, souvent via des applications mobiles (ex : WhatsApp).</a:t>
          </a:r>
        </a:p>
      </dgm:t>
    </dgm:pt>
    <dgm:pt modelId="{B81A3503-3D85-46DD-80F9-51CBA1E4D1A2}" type="parTrans" cxnId="{AA240F14-12F5-44E5-8734-123D6E1188AF}">
      <dgm:prSet/>
      <dgm:spPr/>
      <dgm:t>
        <a:bodyPr/>
        <a:lstStyle/>
        <a:p>
          <a:endParaRPr lang="fr-FR"/>
        </a:p>
      </dgm:t>
    </dgm:pt>
    <dgm:pt modelId="{1544B05A-120B-4705-BDF4-72342CB1DFEC}" type="sibTrans" cxnId="{AA240F14-12F5-44E5-8734-123D6E1188AF}">
      <dgm:prSet/>
      <dgm:spPr/>
      <dgm:t>
        <a:bodyPr/>
        <a:lstStyle/>
        <a:p>
          <a:endParaRPr lang="fr-FR"/>
        </a:p>
      </dgm:t>
    </dgm:pt>
    <dgm:pt modelId="{4535FECA-EB66-43F5-9B0A-55A429614CFF}">
      <dgm:prSet/>
      <dgm:spPr/>
      <dgm:t>
        <a:bodyPr/>
        <a:lstStyle/>
        <a:p>
          <a:pPr>
            <a:buFont typeface="Arial Narrow" panose="020B0606020202030204" pitchFamily="34" charset="0"/>
            <a:buChar char="-"/>
          </a:pPr>
          <a:r>
            <a:rPr lang="fr-FR" b="1"/>
            <a:t>Messagerie collaborative</a:t>
          </a:r>
          <a:r>
            <a:rPr lang="fr-FR"/>
            <a:t> : combine discussion, partage de documents et outils de travail en équipe (ex : Microsoft Teams, Slack).</a:t>
          </a:r>
        </a:p>
      </dgm:t>
    </dgm:pt>
    <dgm:pt modelId="{7AA06452-EE46-4A42-8470-BF908F0B6D8B}" type="parTrans" cxnId="{49703C5D-9D6E-4174-A072-A197E8604625}">
      <dgm:prSet/>
      <dgm:spPr/>
      <dgm:t>
        <a:bodyPr/>
        <a:lstStyle/>
        <a:p>
          <a:endParaRPr lang="fr-FR"/>
        </a:p>
      </dgm:t>
    </dgm:pt>
    <dgm:pt modelId="{E142A3E9-4017-4FEE-B7D2-4A26AB7BC8DB}" type="sibTrans" cxnId="{49703C5D-9D6E-4174-A072-A197E8604625}">
      <dgm:prSet/>
      <dgm:spPr/>
      <dgm:t>
        <a:bodyPr/>
        <a:lstStyle/>
        <a:p>
          <a:endParaRPr lang="fr-FR"/>
        </a:p>
      </dgm:t>
    </dgm:pt>
    <dgm:pt modelId="{F1BF3215-9045-4758-B80F-EED8A8511A76}">
      <dgm:prSet/>
      <dgm:spPr/>
      <dgm:t>
        <a:bodyPr/>
        <a:lstStyle/>
        <a:p>
          <a:pPr>
            <a:buFont typeface="Arial Narrow" panose="020B0606020202030204" pitchFamily="34" charset="0"/>
            <a:buChar char="-"/>
          </a:pPr>
          <a:r>
            <a:rPr lang="fr-FR" b="1"/>
            <a:t>Messagerie SMS</a:t>
          </a:r>
          <a:r>
            <a:rPr lang="fr-FR"/>
            <a:t> : envoi de messages courts via le réseau mobile, utilisable sans connexion Internet.</a:t>
          </a:r>
        </a:p>
      </dgm:t>
    </dgm:pt>
    <dgm:pt modelId="{11727FA4-BE8F-46E9-8ACC-6C4238C76812}" type="parTrans" cxnId="{D15A22CB-2A2D-49C4-A95B-2C7D56B6FFD6}">
      <dgm:prSet/>
      <dgm:spPr/>
      <dgm:t>
        <a:bodyPr/>
        <a:lstStyle/>
        <a:p>
          <a:endParaRPr lang="fr-FR"/>
        </a:p>
      </dgm:t>
    </dgm:pt>
    <dgm:pt modelId="{6D56B7A6-1F68-47FB-ABF9-EB74481381A2}" type="sibTrans" cxnId="{D15A22CB-2A2D-49C4-A95B-2C7D56B6FFD6}">
      <dgm:prSet/>
      <dgm:spPr/>
      <dgm:t>
        <a:bodyPr/>
        <a:lstStyle/>
        <a:p>
          <a:endParaRPr lang="fr-FR"/>
        </a:p>
      </dgm:t>
    </dgm:pt>
    <dgm:pt modelId="{D7D994BF-F2CD-41BD-A9F9-EB8013A5347E}" type="pres">
      <dgm:prSet presAssocID="{182F9D41-E42F-46D0-BD67-5A1E080FC655}" presName="Name0" presStyleCnt="0">
        <dgm:presLayoutVars>
          <dgm:chMax val="7"/>
          <dgm:chPref val="7"/>
          <dgm:dir/>
        </dgm:presLayoutVars>
      </dgm:prSet>
      <dgm:spPr/>
    </dgm:pt>
    <dgm:pt modelId="{C69AFD46-5879-4AB3-B80C-10F633D95B44}" type="pres">
      <dgm:prSet presAssocID="{182F9D41-E42F-46D0-BD67-5A1E080FC655}" presName="Name1" presStyleCnt="0"/>
      <dgm:spPr/>
    </dgm:pt>
    <dgm:pt modelId="{481DA944-9643-47C2-A6C9-A693AA21A64E}" type="pres">
      <dgm:prSet presAssocID="{182F9D41-E42F-46D0-BD67-5A1E080FC655}" presName="cycle" presStyleCnt="0"/>
      <dgm:spPr/>
    </dgm:pt>
    <dgm:pt modelId="{26F3BFB9-B086-4343-9021-32F80951D5AE}" type="pres">
      <dgm:prSet presAssocID="{182F9D41-E42F-46D0-BD67-5A1E080FC655}" presName="srcNode" presStyleLbl="node1" presStyleIdx="0" presStyleCnt="4"/>
      <dgm:spPr/>
    </dgm:pt>
    <dgm:pt modelId="{81B0C941-2FD0-46AD-8AB2-A7942D53A3D4}" type="pres">
      <dgm:prSet presAssocID="{182F9D41-E42F-46D0-BD67-5A1E080FC655}" presName="conn" presStyleLbl="parChTrans1D2" presStyleIdx="0" presStyleCnt="1"/>
      <dgm:spPr/>
    </dgm:pt>
    <dgm:pt modelId="{DE22C191-E887-41E1-8D17-13F4C8AD922F}" type="pres">
      <dgm:prSet presAssocID="{182F9D41-E42F-46D0-BD67-5A1E080FC655}" presName="extraNode" presStyleLbl="node1" presStyleIdx="0" presStyleCnt="4"/>
      <dgm:spPr/>
    </dgm:pt>
    <dgm:pt modelId="{79A79165-264C-480B-9C79-AC21DFBE3A7E}" type="pres">
      <dgm:prSet presAssocID="{182F9D41-E42F-46D0-BD67-5A1E080FC655}" presName="dstNode" presStyleLbl="node1" presStyleIdx="0" presStyleCnt="4"/>
      <dgm:spPr/>
    </dgm:pt>
    <dgm:pt modelId="{7DFF85F8-9F05-4E95-9FE2-4B482E14491B}" type="pres">
      <dgm:prSet presAssocID="{06358967-AC61-484F-92E3-D28D5CFDBAB2}" presName="text_1" presStyleLbl="node1" presStyleIdx="0" presStyleCnt="4">
        <dgm:presLayoutVars>
          <dgm:bulletEnabled val="1"/>
        </dgm:presLayoutVars>
      </dgm:prSet>
      <dgm:spPr/>
    </dgm:pt>
    <dgm:pt modelId="{FB7F181E-948B-4191-9454-6F112FA5B148}" type="pres">
      <dgm:prSet presAssocID="{06358967-AC61-484F-92E3-D28D5CFDBAB2}" presName="accent_1" presStyleCnt="0"/>
      <dgm:spPr/>
    </dgm:pt>
    <dgm:pt modelId="{6B3634C1-CA49-4DAA-B3E9-47F5F85A2447}" type="pres">
      <dgm:prSet presAssocID="{06358967-AC61-484F-92E3-D28D5CFDBAB2}" presName="accentRepeatNode" presStyleLbl="solidFgAcc1" presStyleIdx="0" presStyleCnt="4"/>
      <dgm:spPr/>
    </dgm:pt>
    <dgm:pt modelId="{14C6A6D5-5227-4832-9DDB-7D104443F4A4}" type="pres">
      <dgm:prSet presAssocID="{A7C84E3E-75E0-4D86-B487-5A28CB8EED12}" presName="text_2" presStyleLbl="node1" presStyleIdx="1" presStyleCnt="4">
        <dgm:presLayoutVars>
          <dgm:bulletEnabled val="1"/>
        </dgm:presLayoutVars>
      </dgm:prSet>
      <dgm:spPr/>
    </dgm:pt>
    <dgm:pt modelId="{D652364B-2913-432E-B2C5-B444F2E9FF4A}" type="pres">
      <dgm:prSet presAssocID="{A7C84E3E-75E0-4D86-B487-5A28CB8EED12}" presName="accent_2" presStyleCnt="0"/>
      <dgm:spPr/>
    </dgm:pt>
    <dgm:pt modelId="{07563787-6A64-4E1B-A8A1-4E264278FEAC}" type="pres">
      <dgm:prSet presAssocID="{A7C84E3E-75E0-4D86-B487-5A28CB8EED12}" presName="accentRepeatNode" presStyleLbl="solidFgAcc1" presStyleIdx="1" presStyleCnt="4"/>
      <dgm:spPr/>
    </dgm:pt>
    <dgm:pt modelId="{A30E3CC6-D257-4BA8-BE50-E1016156D3CD}" type="pres">
      <dgm:prSet presAssocID="{4535FECA-EB66-43F5-9B0A-55A429614CFF}" presName="text_3" presStyleLbl="node1" presStyleIdx="2" presStyleCnt="4">
        <dgm:presLayoutVars>
          <dgm:bulletEnabled val="1"/>
        </dgm:presLayoutVars>
      </dgm:prSet>
      <dgm:spPr/>
    </dgm:pt>
    <dgm:pt modelId="{BBA02FCF-D825-4046-97D0-84EC07FADB04}" type="pres">
      <dgm:prSet presAssocID="{4535FECA-EB66-43F5-9B0A-55A429614CFF}" presName="accent_3" presStyleCnt="0"/>
      <dgm:spPr/>
    </dgm:pt>
    <dgm:pt modelId="{63B553E8-F057-4DF8-BA3D-4CD2F98B86A6}" type="pres">
      <dgm:prSet presAssocID="{4535FECA-EB66-43F5-9B0A-55A429614CFF}" presName="accentRepeatNode" presStyleLbl="solidFgAcc1" presStyleIdx="2" presStyleCnt="4"/>
      <dgm:spPr/>
    </dgm:pt>
    <dgm:pt modelId="{5D2E6534-2114-4F23-B11B-0288265FE67E}" type="pres">
      <dgm:prSet presAssocID="{F1BF3215-9045-4758-B80F-EED8A8511A76}" presName="text_4" presStyleLbl="node1" presStyleIdx="3" presStyleCnt="4">
        <dgm:presLayoutVars>
          <dgm:bulletEnabled val="1"/>
        </dgm:presLayoutVars>
      </dgm:prSet>
      <dgm:spPr/>
    </dgm:pt>
    <dgm:pt modelId="{12D01FA2-4B67-46BB-9AF8-2327363F0372}" type="pres">
      <dgm:prSet presAssocID="{F1BF3215-9045-4758-B80F-EED8A8511A76}" presName="accent_4" presStyleCnt="0"/>
      <dgm:spPr/>
    </dgm:pt>
    <dgm:pt modelId="{A0695476-7BBD-4F46-B6CD-EC2243192224}" type="pres">
      <dgm:prSet presAssocID="{F1BF3215-9045-4758-B80F-EED8A8511A76}" presName="accentRepeatNode" presStyleLbl="solidFgAcc1" presStyleIdx="3" presStyleCnt="4"/>
      <dgm:spPr/>
    </dgm:pt>
  </dgm:ptLst>
  <dgm:cxnLst>
    <dgm:cxn modelId="{0575A702-5E01-4560-A81D-AB857BD0D9B2}" type="presOf" srcId="{06358967-AC61-484F-92E3-D28D5CFDBAB2}" destId="{7DFF85F8-9F05-4E95-9FE2-4B482E14491B}" srcOrd="0" destOrd="0" presId="urn:microsoft.com/office/officeart/2008/layout/VerticalCurvedList"/>
    <dgm:cxn modelId="{8722250D-6F3C-42AB-8568-A85C50AFCFE2}" type="presOf" srcId="{182F9D41-E42F-46D0-BD67-5A1E080FC655}" destId="{D7D994BF-F2CD-41BD-A9F9-EB8013A5347E}" srcOrd="0" destOrd="0" presId="urn:microsoft.com/office/officeart/2008/layout/VerticalCurvedList"/>
    <dgm:cxn modelId="{39E6350F-27D0-47B5-B540-BF46AAE22C5D}" srcId="{182F9D41-E42F-46D0-BD67-5A1E080FC655}" destId="{06358967-AC61-484F-92E3-D28D5CFDBAB2}" srcOrd="0" destOrd="0" parTransId="{FCD7902B-3A2A-4771-A80C-C188F7DD33D5}" sibTransId="{25D85C4D-E73D-4397-8BC6-F2ABCA50DD69}"/>
    <dgm:cxn modelId="{AA240F14-12F5-44E5-8734-123D6E1188AF}" srcId="{182F9D41-E42F-46D0-BD67-5A1E080FC655}" destId="{A7C84E3E-75E0-4D86-B487-5A28CB8EED12}" srcOrd="1" destOrd="0" parTransId="{B81A3503-3D85-46DD-80F9-51CBA1E4D1A2}" sibTransId="{1544B05A-120B-4705-BDF4-72342CB1DFEC}"/>
    <dgm:cxn modelId="{49703C5D-9D6E-4174-A072-A197E8604625}" srcId="{182F9D41-E42F-46D0-BD67-5A1E080FC655}" destId="{4535FECA-EB66-43F5-9B0A-55A429614CFF}" srcOrd="2" destOrd="0" parTransId="{7AA06452-EE46-4A42-8470-BF908F0B6D8B}" sibTransId="{E142A3E9-4017-4FEE-B7D2-4A26AB7BC8DB}"/>
    <dgm:cxn modelId="{1C603844-B1C7-4A5F-8DBD-1538EE433B73}" type="presOf" srcId="{F1BF3215-9045-4758-B80F-EED8A8511A76}" destId="{5D2E6534-2114-4F23-B11B-0288265FE67E}" srcOrd="0" destOrd="0" presId="urn:microsoft.com/office/officeart/2008/layout/VerticalCurvedList"/>
    <dgm:cxn modelId="{9AEF6066-D104-4608-ADFB-32401EAC2591}" type="presOf" srcId="{25D85C4D-E73D-4397-8BC6-F2ABCA50DD69}" destId="{81B0C941-2FD0-46AD-8AB2-A7942D53A3D4}" srcOrd="0" destOrd="0" presId="urn:microsoft.com/office/officeart/2008/layout/VerticalCurvedList"/>
    <dgm:cxn modelId="{06A65E55-8C0A-49ED-A3A0-DC025D2F99D7}" type="presOf" srcId="{4535FECA-EB66-43F5-9B0A-55A429614CFF}" destId="{A30E3CC6-D257-4BA8-BE50-E1016156D3CD}" srcOrd="0" destOrd="0" presId="urn:microsoft.com/office/officeart/2008/layout/VerticalCurvedList"/>
    <dgm:cxn modelId="{87BC867B-88E5-465D-B1DF-BDAF7AFFAD57}" type="presOf" srcId="{A7C84E3E-75E0-4D86-B487-5A28CB8EED12}" destId="{14C6A6D5-5227-4832-9DDB-7D104443F4A4}" srcOrd="0" destOrd="0" presId="urn:microsoft.com/office/officeart/2008/layout/VerticalCurvedList"/>
    <dgm:cxn modelId="{D15A22CB-2A2D-49C4-A95B-2C7D56B6FFD6}" srcId="{182F9D41-E42F-46D0-BD67-5A1E080FC655}" destId="{F1BF3215-9045-4758-B80F-EED8A8511A76}" srcOrd="3" destOrd="0" parTransId="{11727FA4-BE8F-46E9-8ACC-6C4238C76812}" sibTransId="{6D56B7A6-1F68-47FB-ABF9-EB74481381A2}"/>
    <dgm:cxn modelId="{3F076EE3-A03B-4F04-8F7F-0AE2B684C060}" type="presParOf" srcId="{D7D994BF-F2CD-41BD-A9F9-EB8013A5347E}" destId="{C69AFD46-5879-4AB3-B80C-10F633D95B44}" srcOrd="0" destOrd="0" presId="urn:microsoft.com/office/officeart/2008/layout/VerticalCurvedList"/>
    <dgm:cxn modelId="{9217F579-58B5-4785-A3E1-034C961CAF6D}" type="presParOf" srcId="{C69AFD46-5879-4AB3-B80C-10F633D95B44}" destId="{481DA944-9643-47C2-A6C9-A693AA21A64E}" srcOrd="0" destOrd="0" presId="urn:microsoft.com/office/officeart/2008/layout/VerticalCurvedList"/>
    <dgm:cxn modelId="{9DC40B96-FAA0-4220-A88B-283FC79100D5}" type="presParOf" srcId="{481DA944-9643-47C2-A6C9-A693AA21A64E}" destId="{26F3BFB9-B086-4343-9021-32F80951D5AE}" srcOrd="0" destOrd="0" presId="urn:microsoft.com/office/officeart/2008/layout/VerticalCurvedList"/>
    <dgm:cxn modelId="{2C88991A-289E-4B7B-8D38-82BA5661444E}" type="presParOf" srcId="{481DA944-9643-47C2-A6C9-A693AA21A64E}" destId="{81B0C941-2FD0-46AD-8AB2-A7942D53A3D4}" srcOrd="1" destOrd="0" presId="urn:microsoft.com/office/officeart/2008/layout/VerticalCurvedList"/>
    <dgm:cxn modelId="{684E4241-8C35-4BE0-A084-A0449D4EEE3C}" type="presParOf" srcId="{481DA944-9643-47C2-A6C9-A693AA21A64E}" destId="{DE22C191-E887-41E1-8D17-13F4C8AD922F}" srcOrd="2" destOrd="0" presId="urn:microsoft.com/office/officeart/2008/layout/VerticalCurvedList"/>
    <dgm:cxn modelId="{F249B533-B896-4283-919A-E6EC04F8C7DD}" type="presParOf" srcId="{481DA944-9643-47C2-A6C9-A693AA21A64E}" destId="{79A79165-264C-480B-9C79-AC21DFBE3A7E}" srcOrd="3" destOrd="0" presId="urn:microsoft.com/office/officeart/2008/layout/VerticalCurvedList"/>
    <dgm:cxn modelId="{B7AFDB67-FD83-4344-8049-706E7216DEB9}" type="presParOf" srcId="{C69AFD46-5879-4AB3-B80C-10F633D95B44}" destId="{7DFF85F8-9F05-4E95-9FE2-4B482E14491B}" srcOrd="1" destOrd="0" presId="urn:microsoft.com/office/officeart/2008/layout/VerticalCurvedList"/>
    <dgm:cxn modelId="{5EFA2B0B-B552-48A7-B423-DA45F065B984}" type="presParOf" srcId="{C69AFD46-5879-4AB3-B80C-10F633D95B44}" destId="{FB7F181E-948B-4191-9454-6F112FA5B148}" srcOrd="2" destOrd="0" presId="urn:microsoft.com/office/officeart/2008/layout/VerticalCurvedList"/>
    <dgm:cxn modelId="{CAEBA5F5-3130-4201-A8C8-4F8DEA6F0678}" type="presParOf" srcId="{FB7F181E-948B-4191-9454-6F112FA5B148}" destId="{6B3634C1-CA49-4DAA-B3E9-47F5F85A2447}" srcOrd="0" destOrd="0" presId="urn:microsoft.com/office/officeart/2008/layout/VerticalCurvedList"/>
    <dgm:cxn modelId="{12531B77-B49B-4E8A-9450-5E3DB24BDBD5}" type="presParOf" srcId="{C69AFD46-5879-4AB3-B80C-10F633D95B44}" destId="{14C6A6D5-5227-4832-9DDB-7D104443F4A4}" srcOrd="3" destOrd="0" presId="urn:microsoft.com/office/officeart/2008/layout/VerticalCurvedList"/>
    <dgm:cxn modelId="{DCCFCEF4-4770-4DAA-BCF3-DA4191D623D6}" type="presParOf" srcId="{C69AFD46-5879-4AB3-B80C-10F633D95B44}" destId="{D652364B-2913-432E-B2C5-B444F2E9FF4A}" srcOrd="4" destOrd="0" presId="urn:microsoft.com/office/officeart/2008/layout/VerticalCurvedList"/>
    <dgm:cxn modelId="{92A69F3E-027B-45D9-925A-51D1C93260E1}" type="presParOf" srcId="{D652364B-2913-432E-B2C5-B444F2E9FF4A}" destId="{07563787-6A64-4E1B-A8A1-4E264278FEAC}" srcOrd="0" destOrd="0" presId="urn:microsoft.com/office/officeart/2008/layout/VerticalCurvedList"/>
    <dgm:cxn modelId="{E2C6D150-92E3-443F-9652-B81E50D206D6}" type="presParOf" srcId="{C69AFD46-5879-4AB3-B80C-10F633D95B44}" destId="{A30E3CC6-D257-4BA8-BE50-E1016156D3CD}" srcOrd="5" destOrd="0" presId="urn:microsoft.com/office/officeart/2008/layout/VerticalCurvedList"/>
    <dgm:cxn modelId="{A4EF5356-6008-4E1E-900B-F58FE8DA1E7B}" type="presParOf" srcId="{C69AFD46-5879-4AB3-B80C-10F633D95B44}" destId="{BBA02FCF-D825-4046-97D0-84EC07FADB04}" srcOrd="6" destOrd="0" presId="urn:microsoft.com/office/officeart/2008/layout/VerticalCurvedList"/>
    <dgm:cxn modelId="{85513FD8-A3D8-4F1F-98A9-FBA888C95757}" type="presParOf" srcId="{BBA02FCF-D825-4046-97D0-84EC07FADB04}" destId="{63B553E8-F057-4DF8-BA3D-4CD2F98B86A6}" srcOrd="0" destOrd="0" presId="urn:microsoft.com/office/officeart/2008/layout/VerticalCurvedList"/>
    <dgm:cxn modelId="{A1FFCF25-0FC2-44B0-BCCA-0B05B7CD9477}" type="presParOf" srcId="{C69AFD46-5879-4AB3-B80C-10F633D95B44}" destId="{5D2E6534-2114-4F23-B11B-0288265FE67E}" srcOrd="7" destOrd="0" presId="urn:microsoft.com/office/officeart/2008/layout/VerticalCurvedList"/>
    <dgm:cxn modelId="{E38DDC37-C644-4376-A16E-2CDBB05B2288}" type="presParOf" srcId="{C69AFD46-5879-4AB3-B80C-10F633D95B44}" destId="{12D01FA2-4B67-46BB-9AF8-2327363F0372}" srcOrd="8" destOrd="0" presId="urn:microsoft.com/office/officeart/2008/layout/VerticalCurvedList"/>
    <dgm:cxn modelId="{3A9A96B9-3E27-4511-9538-913350D7BE48}" type="presParOf" srcId="{12D01FA2-4B67-46BB-9AF8-2327363F0372}" destId="{A0695476-7BBD-4F46-B6CD-EC224319222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687C4E-3527-4E58-888E-2A6704C617F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333B476F-95F4-4271-AAEB-3413C8F38C7F}">
      <dgm:prSet phldrT="[Texte]" custT="1"/>
      <dgm:spPr/>
      <dgm:t>
        <a:bodyPr/>
        <a:lstStyle/>
        <a:p>
          <a:r>
            <a:rPr lang="fr-FR" sz="2400" b="1" dirty="0">
              <a:solidFill>
                <a:srgbClr val="00B0F0"/>
              </a:solidFill>
            </a:rPr>
            <a:t>Gestion messagerie</a:t>
          </a:r>
        </a:p>
      </dgm:t>
    </dgm:pt>
    <dgm:pt modelId="{93FBF864-745B-4598-89DA-BCAFF9D2494A}" type="parTrans" cxnId="{6D98A561-03A1-489C-AFF8-9E2FDED1EB67}">
      <dgm:prSet/>
      <dgm:spPr/>
      <dgm:t>
        <a:bodyPr/>
        <a:lstStyle/>
        <a:p>
          <a:endParaRPr lang="fr-FR"/>
        </a:p>
      </dgm:t>
    </dgm:pt>
    <dgm:pt modelId="{A23F420B-2068-46E2-B503-3D4C699B3EF4}" type="sibTrans" cxnId="{6D98A561-03A1-489C-AFF8-9E2FDED1EB67}">
      <dgm:prSet/>
      <dgm:spPr/>
      <dgm:t>
        <a:bodyPr/>
        <a:lstStyle/>
        <a:p>
          <a:endParaRPr lang="fr-FR"/>
        </a:p>
      </dgm:t>
    </dgm:pt>
    <dgm:pt modelId="{35BEC344-5AD4-4159-801F-389D6DBB619A}">
      <dgm:prSet phldrT="[Texte]" custT="1"/>
      <dgm:spPr/>
      <dgm:t>
        <a:bodyPr/>
        <a:lstStyle/>
        <a:p>
          <a:r>
            <a:rPr lang="fr-FR" sz="2400" b="1" dirty="0">
              <a:solidFill>
                <a:srgbClr val="FFFF00"/>
              </a:solidFill>
            </a:rPr>
            <a:t>Webmail</a:t>
          </a:r>
        </a:p>
        <a:p>
          <a:r>
            <a:rPr lang="fr-FR" sz="2000" dirty="0"/>
            <a:t>La boîte mèls est administrée en ligne par un serveur dédié. L’accès est contrôlé par un </a:t>
          </a:r>
          <a:r>
            <a:rPr lang="fr-FR" sz="2000" b="1" dirty="0"/>
            <a:t>identifiant</a:t>
          </a:r>
          <a:r>
            <a:rPr lang="fr-FR" sz="2000" dirty="0"/>
            <a:t> et un </a:t>
          </a:r>
          <a:r>
            <a:rPr lang="fr-FR" sz="2000" b="1" dirty="0"/>
            <a:t>mot de passe</a:t>
          </a:r>
          <a:r>
            <a:rPr lang="fr-FR" sz="2000" dirty="0"/>
            <a:t>. </a:t>
          </a:r>
        </a:p>
        <a:p>
          <a:r>
            <a:rPr lang="fr-FR" sz="2000" b="1" dirty="0"/>
            <a:t>Outlook, Gmail, Yahoo</a:t>
          </a:r>
          <a:r>
            <a:rPr lang="fr-FR" sz="2000" dirty="0"/>
            <a:t>, </a:t>
          </a:r>
          <a:r>
            <a:rPr lang="fr-FR" sz="2000" b="1" dirty="0"/>
            <a:t>La poste,</a:t>
          </a:r>
          <a:r>
            <a:rPr lang="fr-FR" sz="2000" dirty="0"/>
            <a:t> etc.</a:t>
          </a:r>
        </a:p>
      </dgm:t>
    </dgm:pt>
    <dgm:pt modelId="{C3A16C9D-A7B1-4BFE-BD13-7125682AB28D}" type="parTrans" cxnId="{87E29FBB-6C7C-49F6-8431-3608262CCCCB}">
      <dgm:prSet/>
      <dgm:spPr/>
      <dgm:t>
        <a:bodyPr/>
        <a:lstStyle/>
        <a:p>
          <a:endParaRPr lang="fr-FR"/>
        </a:p>
      </dgm:t>
    </dgm:pt>
    <dgm:pt modelId="{939AD9E1-2621-4573-AD44-D6E8D9BAFA97}" type="sibTrans" cxnId="{87E29FBB-6C7C-49F6-8431-3608262CCCCB}">
      <dgm:prSet/>
      <dgm:spPr/>
      <dgm:t>
        <a:bodyPr/>
        <a:lstStyle/>
        <a:p>
          <a:endParaRPr lang="fr-FR"/>
        </a:p>
      </dgm:t>
    </dgm:pt>
    <dgm:pt modelId="{CB0819D1-2574-4FED-AF1C-3E445D9B69FC}">
      <dgm:prSet phldrT="[Texte]" custT="1"/>
      <dgm:spPr/>
      <dgm:t>
        <a:bodyPr/>
        <a:lstStyle/>
        <a:p>
          <a:pPr>
            <a:spcBef>
              <a:spcPct val="0"/>
            </a:spcBef>
          </a:pPr>
          <a:r>
            <a:rPr lang="fr-FR" sz="2400" b="1" dirty="0">
              <a:solidFill>
                <a:srgbClr val="FFFF00"/>
              </a:solidFill>
            </a:rPr>
            <a:t>Application locale</a:t>
          </a:r>
        </a:p>
        <a:p>
          <a:pPr>
            <a:spcBef>
              <a:spcPts val="600"/>
            </a:spcBef>
          </a:pPr>
          <a:r>
            <a:rPr lang="fr-FR" sz="2000" dirty="0"/>
            <a:t>La boîte mèls est administrée par un logiciel installé sur le poste de travail. </a:t>
          </a:r>
        </a:p>
        <a:p>
          <a:pPr>
            <a:spcBef>
              <a:spcPts val="600"/>
            </a:spcBef>
          </a:pPr>
          <a:r>
            <a:rPr lang="fr-FR" sz="2000" b="1" dirty="0"/>
            <a:t>Outlook, Thunderbird, Opéra, Apple mail…</a:t>
          </a:r>
          <a:endParaRPr lang="fr-FR" sz="2000" dirty="0"/>
        </a:p>
      </dgm:t>
    </dgm:pt>
    <dgm:pt modelId="{69A71D79-A527-4383-AE37-A195F6D01513}" type="parTrans" cxnId="{60CFF097-4306-4B75-9012-4092415B803B}">
      <dgm:prSet/>
      <dgm:spPr/>
      <dgm:t>
        <a:bodyPr/>
        <a:lstStyle/>
        <a:p>
          <a:endParaRPr lang="fr-FR"/>
        </a:p>
      </dgm:t>
    </dgm:pt>
    <dgm:pt modelId="{4CBE9A3F-4242-4F60-A6D3-1975B0C31691}" type="sibTrans" cxnId="{60CFF097-4306-4B75-9012-4092415B803B}">
      <dgm:prSet/>
      <dgm:spPr/>
      <dgm:t>
        <a:bodyPr/>
        <a:lstStyle/>
        <a:p>
          <a:endParaRPr lang="fr-FR"/>
        </a:p>
      </dgm:t>
    </dgm:pt>
    <dgm:pt modelId="{B20285D9-14E3-4A22-A9A0-7ADD47B9CB26}" type="pres">
      <dgm:prSet presAssocID="{42687C4E-3527-4E58-888E-2A6704C617F8}" presName="diagram" presStyleCnt="0">
        <dgm:presLayoutVars>
          <dgm:chPref val="1"/>
          <dgm:dir/>
          <dgm:animOne val="branch"/>
          <dgm:animLvl val="lvl"/>
          <dgm:resizeHandles val="exact"/>
        </dgm:presLayoutVars>
      </dgm:prSet>
      <dgm:spPr/>
    </dgm:pt>
    <dgm:pt modelId="{4ED17460-0804-4E00-9F99-54BC596CD32B}" type="pres">
      <dgm:prSet presAssocID="{333B476F-95F4-4271-AAEB-3413C8F38C7F}" presName="root1" presStyleCnt="0"/>
      <dgm:spPr/>
    </dgm:pt>
    <dgm:pt modelId="{C8F51D4E-AE3E-4FC1-818B-AE5A203637E5}" type="pres">
      <dgm:prSet presAssocID="{333B476F-95F4-4271-AAEB-3413C8F38C7F}" presName="LevelOneTextNode" presStyleLbl="node0" presStyleIdx="0" presStyleCnt="1" custScaleX="99266" custScaleY="104969" custLinFactNeighborX="-1753" custLinFactNeighborY="373">
        <dgm:presLayoutVars>
          <dgm:chPref val="3"/>
        </dgm:presLayoutVars>
      </dgm:prSet>
      <dgm:spPr/>
    </dgm:pt>
    <dgm:pt modelId="{AABC6738-67FC-4EEA-9DC1-5400706C7E44}" type="pres">
      <dgm:prSet presAssocID="{333B476F-95F4-4271-AAEB-3413C8F38C7F}" presName="level2hierChild" presStyleCnt="0"/>
      <dgm:spPr/>
    </dgm:pt>
    <dgm:pt modelId="{7C8696A4-600A-4160-A6F3-CAC169859381}" type="pres">
      <dgm:prSet presAssocID="{C3A16C9D-A7B1-4BFE-BD13-7125682AB28D}" presName="conn2-1" presStyleLbl="parChTrans1D2" presStyleIdx="0" presStyleCnt="2"/>
      <dgm:spPr/>
    </dgm:pt>
    <dgm:pt modelId="{4BDC4AB0-E7C5-4E5D-AA6C-DA914BC5BDDD}" type="pres">
      <dgm:prSet presAssocID="{C3A16C9D-A7B1-4BFE-BD13-7125682AB28D}" presName="connTx" presStyleLbl="parChTrans1D2" presStyleIdx="0" presStyleCnt="2"/>
      <dgm:spPr/>
    </dgm:pt>
    <dgm:pt modelId="{5735C77B-5416-4092-8903-ED365EFCA32C}" type="pres">
      <dgm:prSet presAssocID="{35BEC344-5AD4-4159-801F-389D6DBB619A}" presName="root2" presStyleCnt="0"/>
      <dgm:spPr/>
    </dgm:pt>
    <dgm:pt modelId="{BED2E019-782D-4DD0-BCF4-95D0278775CC}" type="pres">
      <dgm:prSet presAssocID="{35BEC344-5AD4-4159-801F-389D6DBB619A}" presName="LevelTwoTextNode" presStyleLbl="node2" presStyleIdx="0" presStyleCnt="2" custScaleX="424268" custScaleY="192131" custLinFactNeighborX="-11662" custLinFactNeighborY="-9054">
        <dgm:presLayoutVars>
          <dgm:chPref val="3"/>
        </dgm:presLayoutVars>
      </dgm:prSet>
      <dgm:spPr/>
    </dgm:pt>
    <dgm:pt modelId="{7F54A31F-5DA8-49D6-A04A-6863ECA1F8BD}" type="pres">
      <dgm:prSet presAssocID="{35BEC344-5AD4-4159-801F-389D6DBB619A}" presName="level3hierChild" presStyleCnt="0"/>
      <dgm:spPr/>
    </dgm:pt>
    <dgm:pt modelId="{C28BCC1A-5BA3-492C-BED0-1E0C1A2A1512}" type="pres">
      <dgm:prSet presAssocID="{69A71D79-A527-4383-AE37-A195F6D01513}" presName="conn2-1" presStyleLbl="parChTrans1D2" presStyleIdx="1" presStyleCnt="2"/>
      <dgm:spPr/>
    </dgm:pt>
    <dgm:pt modelId="{CCCEBCDD-2EE5-4B19-A95A-FB3C3F5575BB}" type="pres">
      <dgm:prSet presAssocID="{69A71D79-A527-4383-AE37-A195F6D01513}" presName="connTx" presStyleLbl="parChTrans1D2" presStyleIdx="1" presStyleCnt="2"/>
      <dgm:spPr/>
    </dgm:pt>
    <dgm:pt modelId="{BC53624A-CABF-40B8-B42B-3CAE25237900}" type="pres">
      <dgm:prSet presAssocID="{CB0819D1-2574-4FED-AF1C-3E445D9B69FC}" presName="root2" presStyleCnt="0"/>
      <dgm:spPr/>
    </dgm:pt>
    <dgm:pt modelId="{8CC16798-D200-4745-BAAE-F4D3B7E82B36}" type="pres">
      <dgm:prSet presAssocID="{CB0819D1-2574-4FED-AF1C-3E445D9B69FC}" presName="LevelTwoTextNode" presStyleLbl="node2" presStyleIdx="1" presStyleCnt="2" custScaleX="424268" custScaleY="192131" custLinFactNeighborX="-11365" custLinFactNeighborY="1629">
        <dgm:presLayoutVars>
          <dgm:chPref val="3"/>
        </dgm:presLayoutVars>
      </dgm:prSet>
      <dgm:spPr/>
    </dgm:pt>
    <dgm:pt modelId="{5534B6A3-624F-4157-8A26-229BEF4E4CEA}" type="pres">
      <dgm:prSet presAssocID="{CB0819D1-2574-4FED-AF1C-3E445D9B69FC}" presName="level3hierChild" presStyleCnt="0"/>
      <dgm:spPr/>
    </dgm:pt>
  </dgm:ptLst>
  <dgm:cxnLst>
    <dgm:cxn modelId="{96213405-2BEA-4AF2-8508-8D6595177726}" type="presOf" srcId="{C3A16C9D-A7B1-4BFE-BD13-7125682AB28D}" destId="{7C8696A4-600A-4160-A6F3-CAC169859381}" srcOrd="0" destOrd="0" presId="urn:microsoft.com/office/officeart/2005/8/layout/hierarchy2"/>
    <dgm:cxn modelId="{A180651B-1E83-4842-8194-E5C9115C68F1}" type="presOf" srcId="{42687C4E-3527-4E58-888E-2A6704C617F8}" destId="{B20285D9-14E3-4A22-A9A0-7ADD47B9CB26}" srcOrd="0" destOrd="0" presId="urn:microsoft.com/office/officeart/2005/8/layout/hierarchy2"/>
    <dgm:cxn modelId="{6D98A561-03A1-489C-AFF8-9E2FDED1EB67}" srcId="{42687C4E-3527-4E58-888E-2A6704C617F8}" destId="{333B476F-95F4-4271-AAEB-3413C8F38C7F}" srcOrd="0" destOrd="0" parTransId="{93FBF864-745B-4598-89DA-BCAFF9D2494A}" sibTransId="{A23F420B-2068-46E2-B503-3D4C699B3EF4}"/>
    <dgm:cxn modelId="{66F9B644-81C3-461D-9906-4FEF574FD2D0}" type="presOf" srcId="{CB0819D1-2574-4FED-AF1C-3E445D9B69FC}" destId="{8CC16798-D200-4745-BAAE-F4D3B7E82B36}" srcOrd="0" destOrd="0" presId="urn:microsoft.com/office/officeart/2005/8/layout/hierarchy2"/>
    <dgm:cxn modelId="{46ADF54F-CAE8-48D0-A00F-48B325C4A466}" type="presOf" srcId="{35BEC344-5AD4-4159-801F-389D6DBB619A}" destId="{BED2E019-782D-4DD0-BCF4-95D0278775CC}" srcOrd="0" destOrd="0" presId="urn:microsoft.com/office/officeart/2005/8/layout/hierarchy2"/>
    <dgm:cxn modelId="{5108E970-179E-46B5-BF12-52EB4611196E}" type="presOf" srcId="{333B476F-95F4-4271-AAEB-3413C8F38C7F}" destId="{C8F51D4E-AE3E-4FC1-818B-AE5A203637E5}" srcOrd="0" destOrd="0" presId="urn:microsoft.com/office/officeart/2005/8/layout/hierarchy2"/>
    <dgm:cxn modelId="{71190486-C3C3-4533-8259-F302E172C2F1}" type="presOf" srcId="{C3A16C9D-A7B1-4BFE-BD13-7125682AB28D}" destId="{4BDC4AB0-E7C5-4E5D-AA6C-DA914BC5BDDD}" srcOrd="1" destOrd="0" presId="urn:microsoft.com/office/officeart/2005/8/layout/hierarchy2"/>
    <dgm:cxn modelId="{60CFF097-4306-4B75-9012-4092415B803B}" srcId="{333B476F-95F4-4271-AAEB-3413C8F38C7F}" destId="{CB0819D1-2574-4FED-AF1C-3E445D9B69FC}" srcOrd="1" destOrd="0" parTransId="{69A71D79-A527-4383-AE37-A195F6D01513}" sibTransId="{4CBE9A3F-4242-4F60-A6D3-1975B0C31691}"/>
    <dgm:cxn modelId="{87E29FBB-6C7C-49F6-8431-3608262CCCCB}" srcId="{333B476F-95F4-4271-AAEB-3413C8F38C7F}" destId="{35BEC344-5AD4-4159-801F-389D6DBB619A}" srcOrd="0" destOrd="0" parTransId="{C3A16C9D-A7B1-4BFE-BD13-7125682AB28D}" sibTransId="{939AD9E1-2621-4573-AD44-D6E8D9BAFA97}"/>
    <dgm:cxn modelId="{E13ADED1-4F12-4150-A274-42EC063E9172}" type="presOf" srcId="{69A71D79-A527-4383-AE37-A195F6D01513}" destId="{CCCEBCDD-2EE5-4B19-A95A-FB3C3F5575BB}" srcOrd="1" destOrd="0" presId="urn:microsoft.com/office/officeart/2005/8/layout/hierarchy2"/>
    <dgm:cxn modelId="{E49AFCF9-6A35-4A72-B16D-406CEA5452CE}" type="presOf" srcId="{69A71D79-A527-4383-AE37-A195F6D01513}" destId="{C28BCC1A-5BA3-492C-BED0-1E0C1A2A1512}" srcOrd="0" destOrd="0" presId="urn:microsoft.com/office/officeart/2005/8/layout/hierarchy2"/>
    <dgm:cxn modelId="{FD55DC8C-94D9-4370-8E2E-0D5F8462F0DA}" type="presParOf" srcId="{B20285D9-14E3-4A22-A9A0-7ADD47B9CB26}" destId="{4ED17460-0804-4E00-9F99-54BC596CD32B}" srcOrd="0" destOrd="0" presId="urn:microsoft.com/office/officeart/2005/8/layout/hierarchy2"/>
    <dgm:cxn modelId="{B00A9E12-1D5A-4100-A53C-BD53FDDBDA58}" type="presParOf" srcId="{4ED17460-0804-4E00-9F99-54BC596CD32B}" destId="{C8F51D4E-AE3E-4FC1-818B-AE5A203637E5}" srcOrd="0" destOrd="0" presId="urn:microsoft.com/office/officeart/2005/8/layout/hierarchy2"/>
    <dgm:cxn modelId="{8BC61405-48F1-4D4D-9E7D-5DF0835C002C}" type="presParOf" srcId="{4ED17460-0804-4E00-9F99-54BC596CD32B}" destId="{AABC6738-67FC-4EEA-9DC1-5400706C7E44}" srcOrd="1" destOrd="0" presId="urn:microsoft.com/office/officeart/2005/8/layout/hierarchy2"/>
    <dgm:cxn modelId="{703440D5-9520-4099-8E2D-1BC38D69A5FD}" type="presParOf" srcId="{AABC6738-67FC-4EEA-9DC1-5400706C7E44}" destId="{7C8696A4-600A-4160-A6F3-CAC169859381}" srcOrd="0" destOrd="0" presId="urn:microsoft.com/office/officeart/2005/8/layout/hierarchy2"/>
    <dgm:cxn modelId="{2B6D82BF-8B41-490B-A533-527D77171A6A}" type="presParOf" srcId="{7C8696A4-600A-4160-A6F3-CAC169859381}" destId="{4BDC4AB0-E7C5-4E5D-AA6C-DA914BC5BDDD}" srcOrd="0" destOrd="0" presId="urn:microsoft.com/office/officeart/2005/8/layout/hierarchy2"/>
    <dgm:cxn modelId="{CD85C600-CFAE-4B78-A1DE-D7BD6D2E8512}" type="presParOf" srcId="{AABC6738-67FC-4EEA-9DC1-5400706C7E44}" destId="{5735C77B-5416-4092-8903-ED365EFCA32C}" srcOrd="1" destOrd="0" presId="urn:microsoft.com/office/officeart/2005/8/layout/hierarchy2"/>
    <dgm:cxn modelId="{8B609153-C0E0-4B36-A825-0654E2F789C9}" type="presParOf" srcId="{5735C77B-5416-4092-8903-ED365EFCA32C}" destId="{BED2E019-782D-4DD0-BCF4-95D0278775CC}" srcOrd="0" destOrd="0" presId="urn:microsoft.com/office/officeart/2005/8/layout/hierarchy2"/>
    <dgm:cxn modelId="{6B0BEA6D-DAC4-42F4-9464-8FFCED46D2F2}" type="presParOf" srcId="{5735C77B-5416-4092-8903-ED365EFCA32C}" destId="{7F54A31F-5DA8-49D6-A04A-6863ECA1F8BD}" srcOrd="1" destOrd="0" presId="urn:microsoft.com/office/officeart/2005/8/layout/hierarchy2"/>
    <dgm:cxn modelId="{3AAF6EC8-FAAA-41CD-AC37-7C5CE04A4A8C}" type="presParOf" srcId="{AABC6738-67FC-4EEA-9DC1-5400706C7E44}" destId="{C28BCC1A-5BA3-492C-BED0-1E0C1A2A1512}" srcOrd="2" destOrd="0" presId="urn:microsoft.com/office/officeart/2005/8/layout/hierarchy2"/>
    <dgm:cxn modelId="{80631ACE-F1C7-4430-AC10-9F08A6CE47F9}" type="presParOf" srcId="{C28BCC1A-5BA3-492C-BED0-1E0C1A2A1512}" destId="{CCCEBCDD-2EE5-4B19-A95A-FB3C3F5575BB}" srcOrd="0" destOrd="0" presId="urn:microsoft.com/office/officeart/2005/8/layout/hierarchy2"/>
    <dgm:cxn modelId="{F534086A-A88F-4C28-B8D8-E5507E465DCB}" type="presParOf" srcId="{AABC6738-67FC-4EEA-9DC1-5400706C7E44}" destId="{BC53624A-CABF-40B8-B42B-3CAE25237900}" srcOrd="3" destOrd="0" presId="urn:microsoft.com/office/officeart/2005/8/layout/hierarchy2"/>
    <dgm:cxn modelId="{E4396AFB-E79A-44EA-A098-A3A22AFFD70F}" type="presParOf" srcId="{BC53624A-CABF-40B8-B42B-3CAE25237900}" destId="{8CC16798-D200-4745-BAAE-F4D3B7E82B36}" srcOrd="0" destOrd="0" presId="urn:microsoft.com/office/officeart/2005/8/layout/hierarchy2"/>
    <dgm:cxn modelId="{20C126BC-BB24-4846-91BF-6A1817AFFE26}" type="presParOf" srcId="{BC53624A-CABF-40B8-B42B-3CAE25237900}" destId="{5534B6A3-624F-4157-8A26-229BEF4E4CE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B0C941-2FD0-46AD-8AB2-A7942D53A3D4}">
      <dsp:nvSpPr>
        <dsp:cNvPr id="0" name=""/>
        <dsp:cNvSpPr/>
      </dsp:nvSpPr>
      <dsp:spPr>
        <a:xfrm>
          <a:off x="-5058659" y="-774997"/>
          <a:ext cx="6024398" cy="6024398"/>
        </a:xfrm>
        <a:prstGeom prst="blockArc">
          <a:avLst>
            <a:gd name="adj1" fmla="val 18900000"/>
            <a:gd name="adj2" fmla="val 2700000"/>
            <a:gd name="adj3" fmla="val 359"/>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FF85F8-9F05-4E95-9FE2-4B482E14491B}">
      <dsp:nvSpPr>
        <dsp:cNvPr id="0" name=""/>
        <dsp:cNvSpPr/>
      </dsp:nvSpPr>
      <dsp:spPr>
        <a:xfrm>
          <a:off x="505685" y="343992"/>
          <a:ext cx="10886873" cy="68834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372" tIns="50800" rIns="50800" bIns="50800" numCol="1" spcCol="1270" anchor="ctr" anchorCtr="0">
          <a:noAutofit/>
        </a:bodyPr>
        <a:lstStyle/>
        <a:p>
          <a:pPr marL="0" lvl="0" indent="0" algn="l" defTabSz="889000">
            <a:lnSpc>
              <a:spcPct val="90000"/>
            </a:lnSpc>
            <a:spcBef>
              <a:spcPct val="0"/>
            </a:spcBef>
            <a:spcAft>
              <a:spcPct val="35000"/>
            </a:spcAft>
            <a:buNone/>
          </a:pPr>
          <a:r>
            <a:rPr lang="fr-FR" sz="2000" b="1" kern="1200" dirty="0"/>
            <a:t>Messagerie électronique</a:t>
          </a:r>
          <a:r>
            <a:rPr lang="fr-FR" sz="2000" kern="1200" dirty="0"/>
            <a:t> : permet d’envoyer des emails formels avec pièces jointes.</a:t>
          </a:r>
        </a:p>
      </dsp:txBody>
      <dsp:txXfrm>
        <a:off x="505685" y="343992"/>
        <a:ext cx="10886873" cy="688342"/>
      </dsp:txXfrm>
    </dsp:sp>
    <dsp:sp modelId="{6B3634C1-CA49-4DAA-B3E9-47F5F85A2447}">
      <dsp:nvSpPr>
        <dsp:cNvPr id="0" name=""/>
        <dsp:cNvSpPr/>
      </dsp:nvSpPr>
      <dsp:spPr>
        <a:xfrm>
          <a:off x="75472" y="257949"/>
          <a:ext cx="860427" cy="86042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C6A6D5-5227-4832-9DDB-7D104443F4A4}">
      <dsp:nvSpPr>
        <dsp:cNvPr id="0" name=""/>
        <dsp:cNvSpPr/>
      </dsp:nvSpPr>
      <dsp:spPr>
        <a:xfrm>
          <a:off x="900328" y="1376684"/>
          <a:ext cx="10492231" cy="68834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372" tIns="50800" rIns="50800" bIns="50800" numCol="1" spcCol="1270" anchor="ctr" anchorCtr="0">
          <a:noAutofit/>
        </a:bodyPr>
        <a:lstStyle/>
        <a:p>
          <a:pPr marL="0" lvl="0" indent="0" algn="l" defTabSz="889000">
            <a:lnSpc>
              <a:spcPct val="90000"/>
            </a:lnSpc>
            <a:spcBef>
              <a:spcPct val="0"/>
            </a:spcBef>
            <a:spcAft>
              <a:spcPct val="35000"/>
            </a:spcAft>
            <a:buFont typeface="Arial Narrow" panose="020B0606020202030204" pitchFamily="34" charset="0"/>
            <a:buNone/>
          </a:pPr>
          <a:r>
            <a:rPr lang="fr-FR" sz="2000" b="1" kern="1200"/>
            <a:t>Messagerie instantanée</a:t>
          </a:r>
          <a:r>
            <a:rPr lang="fr-FR" sz="2000" kern="1200"/>
            <a:t> : permet des échanges rapides et en temps réel, souvent via des applications mobiles (ex : WhatsApp).</a:t>
          </a:r>
        </a:p>
      </dsp:txBody>
      <dsp:txXfrm>
        <a:off x="900328" y="1376684"/>
        <a:ext cx="10492231" cy="688342"/>
      </dsp:txXfrm>
    </dsp:sp>
    <dsp:sp modelId="{07563787-6A64-4E1B-A8A1-4E264278FEAC}">
      <dsp:nvSpPr>
        <dsp:cNvPr id="0" name=""/>
        <dsp:cNvSpPr/>
      </dsp:nvSpPr>
      <dsp:spPr>
        <a:xfrm>
          <a:off x="470114" y="1290641"/>
          <a:ext cx="860427" cy="86042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0E3CC6-D257-4BA8-BE50-E1016156D3CD}">
      <dsp:nvSpPr>
        <dsp:cNvPr id="0" name=""/>
        <dsp:cNvSpPr/>
      </dsp:nvSpPr>
      <dsp:spPr>
        <a:xfrm>
          <a:off x="900328" y="2409377"/>
          <a:ext cx="10492231" cy="68834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372" tIns="50800" rIns="50800" bIns="50800" numCol="1" spcCol="1270" anchor="ctr" anchorCtr="0">
          <a:noAutofit/>
        </a:bodyPr>
        <a:lstStyle/>
        <a:p>
          <a:pPr marL="0" lvl="0" indent="0" algn="l" defTabSz="889000">
            <a:lnSpc>
              <a:spcPct val="90000"/>
            </a:lnSpc>
            <a:spcBef>
              <a:spcPct val="0"/>
            </a:spcBef>
            <a:spcAft>
              <a:spcPct val="35000"/>
            </a:spcAft>
            <a:buFont typeface="Arial Narrow" panose="020B0606020202030204" pitchFamily="34" charset="0"/>
            <a:buNone/>
          </a:pPr>
          <a:r>
            <a:rPr lang="fr-FR" sz="2000" b="1" kern="1200"/>
            <a:t>Messagerie collaborative</a:t>
          </a:r>
          <a:r>
            <a:rPr lang="fr-FR" sz="2000" kern="1200"/>
            <a:t> : combine discussion, partage de documents et outils de travail en équipe (ex : Microsoft Teams, Slack).</a:t>
          </a:r>
        </a:p>
      </dsp:txBody>
      <dsp:txXfrm>
        <a:off x="900328" y="2409377"/>
        <a:ext cx="10492231" cy="688342"/>
      </dsp:txXfrm>
    </dsp:sp>
    <dsp:sp modelId="{63B553E8-F057-4DF8-BA3D-4CD2F98B86A6}">
      <dsp:nvSpPr>
        <dsp:cNvPr id="0" name=""/>
        <dsp:cNvSpPr/>
      </dsp:nvSpPr>
      <dsp:spPr>
        <a:xfrm>
          <a:off x="470114" y="2323334"/>
          <a:ext cx="860427" cy="86042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2E6534-2114-4F23-B11B-0288265FE67E}">
      <dsp:nvSpPr>
        <dsp:cNvPr id="0" name=""/>
        <dsp:cNvSpPr/>
      </dsp:nvSpPr>
      <dsp:spPr>
        <a:xfrm>
          <a:off x="505685" y="3442069"/>
          <a:ext cx="10886873" cy="68834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372" tIns="50800" rIns="50800" bIns="50800" numCol="1" spcCol="1270" anchor="ctr" anchorCtr="0">
          <a:noAutofit/>
        </a:bodyPr>
        <a:lstStyle/>
        <a:p>
          <a:pPr marL="0" lvl="0" indent="0" algn="l" defTabSz="889000">
            <a:lnSpc>
              <a:spcPct val="90000"/>
            </a:lnSpc>
            <a:spcBef>
              <a:spcPct val="0"/>
            </a:spcBef>
            <a:spcAft>
              <a:spcPct val="35000"/>
            </a:spcAft>
            <a:buFont typeface="Arial Narrow" panose="020B0606020202030204" pitchFamily="34" charset="0"/>
            <a:buNone/>
          </a:pPr>
          <a:r>
            <a:rPr lang="fr-FR" sz="2000" b="1" kern="1200"/>
            <a:t>Messagerie SMS</a:t>
          </a:r>
          <a:r>
            <a:rPr lang="fr-FR" sz="2000" kern="1200"/>
            <a:t> : envoi de messages courts via le réseau mobile, utilisable sans connexion Internet.</a:t>
          </a:r>
        </a:p>
      </dsp:txBody>
      <dsp:txXfrm>
        <a:off x="505685" y="3442069"/>
        <a:ext cx="10886873" cy="688342"/>
      </dsp:txXfrm>
    </dsp:sp>
    <dsp:sp modelId="{A0695476-7BBD-4F46-B6CD-EC2243192224}">
      <dsp:nvSpPr>
        <dsp:cNvPr id="0" name=""/>
        <dsp:cNvSpPr/>
      </dsp:nvSpPr>
      <dsp:spPr>
        <a:xfrm>
          <a:off x="75472" y="3356026"/>
          <a:ext cx="860427" cy="86042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F51D4E-AE3E-4FC1-818B-AE5A203637E5}">
      <dsp:nvSpPr>
        <dsp:cNvPr id="0" name=""/>
        <dsp:cNvSpPr/>
      </dsp:nvSpPr>
      <dsp:spPr>
        <a:xfrm>
          <a:off x="0" y="1684311"/>
          <a:ext cx="1939354" cy="102538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rgbClr val="00B0F0"/>
              </a:solidFill>
            </a:rPr>
            <a:t>Gestion messagerie</a:t>
          </a:r>
        </a:p>
      </dsp:txBody>
      <dsp:txXfrm>
        <a:off x="30033" y="1714344"/>
        <a:ext cx="1879288" cy="965320"/>
      </dsp:txXfrm>
    </dsp:sp>
    <dsp:sp modelId="{7C8696A4-600A-4160-A6F3-CAC169859381}">
      <dsp:nvSpPr>
        <dsp:cNvPr id="0" name=""/>
        <dsp:cNvSpPr/>
      </dsp:nvSpPr>
      <dsp:spPr>
        <a:xfrm rot="17825953">
          <a:off x="1601817" y="1625081"/>
          <a:ext cx="1239879" cy="40082"/>
        </a:xfrm>
        <a:custGeom>
          <a:avLst/>
          <a:gdLst/>
          <a:ahLst/>
          <a:cxnLst/>
          <a:rect l="0" t="0" r="0" b="0"/>
          <a:pathLst>
            <a:path>
              <a:moveTo>
                <a:pt x="0" y="20041"/>
              </a:moveTo>
              <a:lnTo>
                <a:pt x="1239879" y="200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2190759" y="1614125"/>
        <a:ext cx="61993" cy="61993"/>
      </dsp:txXfrm>
    </dsp:sp>
    <dsp:sp modelId="{BED2E019-782D-4DD0-BCF4-95D0278775CC}">
      <dsp:nvSpPr>
        <dsp:cNvPr id="0" name=""/>
        <dsp:cNvSpPr/>
      </dsp:nvSpPr>
      <dsp:spPr>
        <a:xfrm>
          <a:off x="2504159" y="154827"/>
          <a:ext cx="8288899" cy="187682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rgbClr val="FFFF00"/>
              </a:solidFill>
            </a:rPr>
            <a:t>Webmail</a:t>
          </a:r>
        </a:p>
        <a:p>
          <a:pPr marL="0" lvl="0" indent="0" algn="ctr" defTabSz="1066800">
            <a:lnSpc>
              <a:spcPct val="90000"/>
            </a:lnSpc>
            <a:spcBef>
              <a:spcPct val="0"/>
            </a:spcBef>
            <a:spcAft>
              <a:spcPct val="35000"/>
            </a:spcAft>
            <a:buNone/>
          </a:pPr>
          <a:r>
            <a:rPr lang="fr-FR" sz="2000" kern="1200" dirty="0"/>
            <a:t>La boîte mèls est administrée en ligne par un serveur dédié. L’accès est contrôlé par un </a:t>
          </a:r>
          <a:r>
            <a:rPr lang="fr-FR" sz="2000" b="1" kern="1200" dirty="0"/>
            <a:t>identifiant</a:t>
          </a:r>
          <a:r>
            <a:rPr lang="fr-FR" sz="2000" kern="1200" dirty="0"/>
            <a:t> et un </a:t>
          </a:r>
          <a:r>
            <a:rPr lang="fr-FR" sz="2000" b="1" kern="1200" dirty="0"/>
            <a:t>mot de passe</a:t>
          </a:r>
          <a:r>
            <a:rPr lang="fr-FR" sz="2000" kern="1200" dirty="0"/>
            <a:t>. </a:t>
          </a:r>
        </a:p>
        <a:p>
          <a:pPr marL="0" lvl="0" indent="0" algn="ctr" defTabSz="1066800">
            <a:lnSpc>
              <a:spcPct val="90000"/>
            </a:lnSpc>
            <a:spcBef>
              <a:spcPct val="0"/>
            </a:spcBef>
            <a:spcAft>
              <a:spcPct val="35000"/>
            </a:spcAft>
            <a:buNone/>
          </a:pPr>
          <a:r>
            <a:rPr lang="fr-FR" sz="2000" b="1" kern="1200" dirty="0"/>
            <a:t>Outlook, Gmail, Yahoo</a:t>
          </a:r>
          <a:r>
            <a:rPr lang="fr-FR" sz="2000" kern="1200" dirty="0"/>
            <a:t>, </a:t>
          </a:r>
          <a:r>
            <a:rPr lang="fr-FR" sz="2000" b="1" kern="1200" dirty="0"/>
            <a:t>La poste,</a:t>
          </a:r>
          <a:r>
            <a:rPr lang="fr-FR" sz="2000" kern="1200" dirty="0"/>
            <a:t> etc.</a:t>
          </a:r>
        </a:p>
      </dsp:txBody>
      <dsp:txXfrm>
        <a:off x="2559129" y="209797"/>
        <a:ext cx="8178959" cy="1766886"/>
      </dsp:txXfrm>
    </dsp:sp>
    <dsp:sp modelId="{C28BCC1A-5BA3-492C-BED0-1E0C1A2A1512}">
      <dsp:nvSpPr>
        <dsp:cNvPr id="0" name=""/>
        <dsp:cNvSpPr/>
      </dsp:nvSpPr>
      <dsp:spPr>
        <a:xfrm rot="3652239">
          <a:off x="1638556" y="2688936"/>
          <a:ext cx="1172202" cy="40082"/>
        </a:xfrm>
        <a:custGeom>
          <a:avLst/>
          <a:gdLst/>
          <a:ahLst/>
          <a:cxnLst/>
          <a:rect l="0" t="0" r="0" b="0"/>
          <a:pathLst>
            <a:path>
              <a:moveTo>
                <a:pt x="0" y="20041"/>
              </a:moveTo>
              <a:lnTo>
                <a:pt x="1172202" y="2004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2195353" y="2679672"/>
        <a:ext cx="58610" cy="58610"/>
      </dsp:txXfrm>
    </dsp:sp>
    <dsp:sp modelId="{8CC16798-D200-4745-BAAE-F4D3B7E82B36}">
      <dsp:nvSpPr>
        <dsp:cNvPr id="0" name=""/>
        <dsp:cNvSpPr/>
      </dsp:nvSpPr>
      <dsp:spPr>
        <a:xfrm>
          <a:off x="2509962" y="2282537"/>
          <a:ext cx="8288899" cy="1876826"/>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solidFill>
                <a:srgbClr val="FFFF00"/>
              </a:solidFill>
            </a:rPr>
            <a:t>Application locale</a:t>
          </a:r>
        </a:p>
        <a:p>
          <a:pPr marL="0" lvl="0" indent="0" algn="ctr" defTabSz="1066800">
            <a:lnSpc>
              <a:spcPct val="90000"/>
            </a:lnSpc>
            <a:spcBef>
              <a:spcPts val="600"/>
            </a:spcBef>
            <a:spcAft>
              <a:spcPct val="35000"/>
            </a:spcAft>
            <a:buNone/>
          </a:pPr>
          <a:r>
            <a:rPr lang="fr-FR" sz="2000" kern="1200" dirty="0"/>
            <a:t>La boîte mèls est administrée par un logiciel installé sur le poste de travail. </a:t>
          </a:r>
        </a:p>
        <a:p>
          <a:pPr marL="0" lvl="0" indent="0" algn="ctr" defTabSz="1066800">
            <a:lnSpc>
              <a:spcPct val="90000"/>
            </a:lnSpc>
            <a:spcBef>
              <a:spcPts val="600"/>
            </a:spcBef>
            <a:spcAft>
              <a:spcPct val="35000"/>
            </a:spcAft>
            <a:buNone/>
          </a:pPr>
          <a:r>
            <a:rPr lang="fr-FR" sz="2000" b="1" kern="1200" dirty="0"/>
            <a:t>Outlook, Thunderbird, Opéra, Apple mail…</a:t>
          </a:r>
          <a:endParaRPr lang="fr-FR" sz="2000" kern="1200" dirty="0"/>
        </a:p>
      </dsp:txBody>
      <dsp:txXfrm>
        <a:off x="2564932" y="2337507"/>
        <a:ext cx="8178959" cy="176688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04/05/2025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04/05/2025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04/05/2025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04/05/2025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04/05/2025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04/05/2025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04/05/2025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04/05/2025</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3"/>
          <p:cNvSpPr>
            <a:spLocks noChangeArrowheads="1"/>
          </p:cNvSpPr>
          <p:nvPr/>
        </p:nvSpPr>
        <p:spPr bwMode="auto">
          <a:xfrm>
            <a:off x="0" y="582932"/>
            <a:ext cx="11582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1. Identifier les types de messageries</a:t>
            </a:r>
          </a:p>
        </p:txBody>
      </p:sp>
      <p:sp>
        <p:nvSpPr>
          <p:cNvPr id="9" name="Titre 1">
            <a:extLst>
              <a:ext uri="{FF2B5EF4-FFF2-40B4-BE49-F238E27FC236}">
                <a16:creationId xmlns:a16="http://schemas.microsoft.com/office/drawing/2014/main" id="{6EBBA0AE-5007-49AE-B1B6-8CBF14267325}"/>
              </a:ext>
            </a:extLst>
          </p:cNvPr>
          <p:cNvSpPr txBox="1">
            <a:spLocks/>
          </p:cNvSpPr>
          <p:nvPr/>
        </p:nvSpPr>
        <p:spPr>
          <a:xfrm>
            <a:off x="0" y="-1"/>
            <a:ext cx="10795000" cy="52431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solidFill>
                  <a:srgbClr val="FFFF00"/>
                </a:solidFill>
                <a:latin typeface="Arial" panose="020B0604020202020204" pitchFamily="34" charset="0"/>
                <a:cs typeface="Arial" panose="020B0604020202020204" pitchFamily="34" charset="0"/>
              </a:rPr>
              <a:t>Chap. 10 – Utiliser une messagerie  professionnelle</a:t>
            </a:r>
            <a:endParaRPr lang="fr-FR" sz="3200" dirty="0">
              <a:solidFill>
                <a:srgbClr val="FFFF0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45F7FC4C-F688-87E7-9AAA-AF8C6D33E83E}"/>
              </a:ext>
            </a:extLst>
          </p:cNvPr>
          <p:cNvSpPr txBox="1"/>
          <p:nvPr/>
        </p:nvSpPr>
        <p:spPr>
          <a:xfrm>
            <a:off x="792480" y="1218927"/>
            <a:ext cx="10607040" cy="461665"/>
          </a:xfrm>
          <a:prstGeom prst="rect">
            <a:avLst/>
          </a:prstGeom>
          <a:noFill/>
        </p:spPr>
        <p:txBody>
          <a:bodyPr wrap="square">
            <a:spAutoFit/>
          </a:bodyPr>
          <a:lstStyle/>
          <a:p>
            <a:pPr algn="ctr"/>
            <a:r>
              <a:rPr lang="fr-FR" sz="2400" dirty="0">
                <a:effectLst/>
                <a:latin typeface="Arial" panose="020B0604020202020204" pitchFamily="34" charset="0"/>
                <a:ea typeface="Calibri" panose="020F0502020204030204" pitchFamily="34" charset="0"/>
                <a:cs typeface="Times New Roman" panose="02020603050405020304" pitchFamily="18" charset="0"/>
              </a:rPr>
              <a:t>Plusieurs types de messagerie cohabitent dans les entreprises.</a:t>
            </a:r>
          </a:p>
        </p:txBody>
      </p:sp>
      <p:graphicFrame>
        <p:nvGraphicFramePr>
          <p:cNvPr id="8" name="Diagramme 7">
            <a:extLst>
              <a:ext uri="{FF2B5EF4-FFF2-40B4-BE49-F238E27FC236}">
                <a16:creationId xmlns:a16="http://schemas.microsoft.com/office/drawing/2014/main" id="{37A52B47-E94E-4D5C-0181-3C995D51156B}"/>
              </a:ext>
            </a:extLst>
          </p:cNvPr>
          <p:cNvGraphicFramePr/>
          <p:nvPr>
            <p:extLst>
              <p:ext uri="{D42A27DB-BD31-4B8C-83A1-F6EECF244321}">
                <p14:modId xmlns:p14="http://schemas.microsoft.com/office/powerpoint/2010/main" val="3786037704"/>
              </p:ext>
            </p:extLst>
          </p:nvPr>
        </p:nvGraphicFramePr>
        <p:xfrm>
          <a:off x="193822" y="1800664"/>
          <a:ext cx="11454228" cy="4474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19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D630A-4576-63DB-64D5-41CE243B3153}"/>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868D0AC7-B8E9-C83F-FFA1-890C7F731E5C}"/>
              </a:ext>
            </a:extLst>
          </p:cNvPr>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9" name="Titre 1">
            <a:extLst>
              <a:ext uri="{FF2B5EF4-FFF2-40B4-BE49-F238E27FC236}">
                <a16:creationId xmlns:a16="http://schemas.microsoft.com/office/drawing/2014/main" id="{8FEF5EC5-F905-E359-1A4B-FD4D6030087C}"/>
              </a:ext>
            </a:extLst>
          </p:cNvPr>
          <p:cNvSpPr txBox="1">
            <a:spLocks/>
          </p:cNvSpPr>
          <p:nvPr/>
        </p:nvSpPr>
        <p:spPr>
          <a:xfrm>
            <a:off x="46892" y="379696"/>
            <a:ext cx="10795000" cy="52431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solidFill>
                  <a:srgbClr val="FFFF00"/>
                </a:solidFill>
                <a:latin typeface="Arial" panose="020B0604020202020204" pitchFamily="34" charset="0"/>
                <a:cs typeface="Arial" panose="020B0604020202020204" pitchFamily="34" charset="0"/>
              </a:rPr>
              <a:t>Chap. 10 – Utiliser une messagerie  professionnelle</a:t>
            </a:r>
          </a:p>
          <a:p>
            <a:r>
              <a:rPr lang="fr-FR" sz="2400" b="1" dirty="0">
                <a:solidFill>
                  <a:srgbClr val="FFFF00"/>
                </a:solidFill>
                <a:latin typeface="Arial" panose="020B0604020202020204" pitchFamily="34" charset="0"/>
                <a:cs typeface="Arial" panose="020B0604020202020204" pitchFamily="34" charset="0"/>
              </a:rPr>
              <a:t>1. Identifier les types de messagerie</a:t>
            </a:r>
            <a:endParaRPr lang="fr-FR" sz="3200" dirty="0">
              <a:solidFill>
                <a:srgbClr val="FFFF0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650CF9FF-0388-C871-6AE7-5372398978F2}"/>
              </a:ext>
            </a:extLst>
          </p:cNvPr>
          <p:cNvSpPr txBox="1"/>
          <p:nvPr/>
        </p:nvSpPr>
        <p:spPr>
          <a:xfrm>
            <a:off x="46892" y="895388"/>
            <a:ext cx="6220264" cy="461665"/>
          </a:xfrm>
          <a:prstGeom prst="rect">
            <a:avLst/>
          </a:prstGeom>
          <a:noFill/>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1.1. La messagerie électronique</a:t>
            </a:r>
          </a:p>
        </p:txBody>
      </p:sp>
      <p:sp>
        <p:nvSpPr>
          <p:cNvPr id="10" name="ZoneTexte 9">
            <a:extLst>
              <a:ext uri="{FF2B5EF4-FFF2-40B4-BE49-F238E27FC236}">
                <a16:creationId xmlns:a16="http://schemas.microsoft.com/office/drawing/2014/main" id="{220DDCDB-F39C-5F0B-C977-6BE8BB8A12B4}"/>
              </a:ext>
            </a:extLst>
          </p:cNvPr>
          <p:cNvSpPr txBox="1"/>
          <p:nvPr/>
        </p:nvSpPr>
        <p:spPr>
          <a:xfrm>
            <a:off x="281354" y="1617816"/>
            <a:ext cx="11427655" cy="5370701"/>
          </a:xfrm>
          <a:prstGeom prst="rect">
            <a:avLst/>
          </a:prstGeom>
          <a:noFill/>
        </p:spPr>
        <p:txBody>
          <a:bodyPr wrap="square">
            <a:spAutoFit/>
          </a:bodyPr>
          <a:lstStyle/>
          <a:p>
            <a:pPr algn="ctr">
              <a:spcBef>
                <a:spcPts val="1200"/>
              </a:spcBef>
              <a:spcAft>
                <a:spcPts val="600"/>
              </a:spcAft>
              <a:buNone/>
            </a:pPr>
            <a:r>
              <a:rPr lang="fr-FR" sz="2400" b="1" dirty="0">
                <a:effectLst/>
                <a:latin typeface="Arial" panose="020B0604020202020204" pitchFamily="34" charset="0"/>
                <a:ea typeface="Calibri" panose="020F0502020204030204" pitchFamily="34" charset="0"/>
                <a:cs typeface="Times New Roman" panose="02020603050405020304" pitchFamily="18" charset="0"/>
              </a:rPr>
              <a:t>La messagerie électronique permet d’envoyer et de recevoir des messages via une adresse mail, comme sur Gmail, Outlook ou Yahoo. </a:t>
            </a:r>
          </a:p>
          <a:p>
            <a:pPr marL="342900" indent="-342900" algn="just">
              <a:spcBef>
                <a:spcPts val="1200"/>
              </a:spcBef>
              <a:spcAft>
                <a:spcPts val="600"/>
              </a:spcAft>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Times New Roman" panose="02020603050405020304" pitchFamily="18" charset="0"/>
              </a:rPr>
              <a:t>Elle est très utilisée dans le monde professionnel, car elle permet de rédiger des messages formels, d’ajouter des pièces jointes (documents, images, etc.) et de garder une trace écrite des échanges. </a:t>
            </a:r>
          </a:p>
          <a:p>
            <a:pPr marL="342900" indent="-342900" algn="just">
              <a:spcBef>
                <a:spcPts val="1200"/>
              </a:spcBef>
              <a:spcAft>
                <a:spcPts val="600"/>
              </a:spcAft>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Times New Roman" panose="02020603050405020304" pitchFamily="18" charset="0"/>
              </a:rPr>
              <a:t>Son fonctionnement repose sur l’envoi différé : le message est transmis via un serveur et stocké dans une boîte de réception.</a:t>
            </a:r>
          </a:p>
          <a:p>
            <a:pPr marL="342900" indent="-342900" algn="just">
              <a:spcBef>
                <a:spcPts val="1200"/>
              </a:spcBef>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Times New Roman" panose="02020603050405020304" pitchFamily="18" charset="0"/>
              </a:rPr>
              <a:t>Parmi ses avantages, on peut citer sa compatibilité avec tous les types de dispositifs (ordinateur, tablette, smartphone) et sa grande capacité de stockage. </a:t>
            </a:r>
          </a:p>
          <a:p>
            <a:pPr marL="342900" indent="-342900" algn="just">
              <a:spcBef>
                <a:spcPts val="1200"/>
              </a:spcBef>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Times New Roman" panose="02020603050405020304" pitchFamily="18" charset="0"/>
              </a:rPr>
              <a:t>En revanche, elle est moins adaptée aux échanges rapides, car elle ne permet pas toujours une réponse instantanée. Elle nécessite également une bonne organisation pour gérer les nombreux messages reçus.</a:t>
            </a:r>
          </a:p>
        </p:txBody>
      </p:sp>
    </p:spTree>
    <p:extLst>
      <p:ext uri="{BB962C8B-B14F-4D97-AF65-F5344CB8AC3E}">
        <p14:creationId xmlns:p14="http://schemas.microsoft.com/office/powerpoint/2010/main" val="3556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F7D70-15E3-2F48-F276-4E7E5A8E5951}"/>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A205469B-0038-477E-5907-FC7C2C686EE7}"/>
              </a:ext>
            </a:extLst>
          </p:cNvPr>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3">
            <a:extLst>
              <a:ext uri="{FF2B5EF4-FFF2-40B4-BE49-F238E27FC236}">
                <a16:creationId xmlns:a16="http://schemas.microsoft.com/office/drawing/2014/main" id="{7EBE299F-6207-0F10-6A10-9585600F6EE0}"/>
              </a:ext>
            </a:extLst>
          </p:cNvPr>
          <p:cNvSpPr>
            <a:spLocks noChangeArrowheads="1"/>
          </p:cNvSpPr>
          <p:nvPr/>
        </p:nvSpPr>
        <p:spPr bwMode="auto">
          <a:xfrm>
            <a:off x="203981" y="1699586"/>
            <a:ext cx="11582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ts val="1200"/>
              </a:spcBef>
              <a:spcAft>
                <a:spcPct val="0"/>
              </a:spcAft>
            </a:pPr>
            <a:r>
              <a:rPr lang="fr-FR" sz="2400" dirty="0">
                <a:latin typeface="Arial" panose="020B0604020202020204" pitchFamily="34" charset="0"/>
                <a:cs typeface="Arial" panose="020B0604020202020204" pitchFamily="34" charset="0"/>
              </a:rPr>
              <a:t>Les courriers électroniques peuvent être gérés en ligne par un </a:t>
            </a:r>
            <a:r>
              <a:rPr lang="fr-FR" sz="2400" b="1" dirty="0">
                <a:latin typeface="Arial" panose="020B0604020202020204" pitchFamily="34" charset="0"/>
                <a:cs typeface="Arial" panose="020B0604020202020204" pitchFamily="34" charset="0"/>
              </a:rPr>
              <a:t>Webmail</a:t>
            </a:r>
            <a:r>
              <a:rPr lang="fr-FR" sz="2400" dirty="0">
                <a:latin typeface="Arial" panose="020B0604020202020204" pitchFamily="34" charset="0"/>
                <a:cs typeface="Arial" panose="020B0604020202020204" pitchFamily="34" charset="0"/>
              </a:rPr>
              <a:t> ou sur le poste de travail par une application locale.</a:t>
            </a:r>
          </a:p>
        </p:txBody>
      </p:sp>
      <p:graphicFrame>
        <p:nvGraphicFramePr>
          <p:cNvPr id="5" name="Diagramme 4">
            <a:extLst>
              <a:ext uri="{FF2B5EF4-FFF2-40B4-BE49-F238E27FC236}">
                <a16:creationId xmlns:a16="http://schemas.microsoft.com/office/drawing/2014/main" id="{1908704F-5794-ABB7-D1C3-F46BECA12D00}"/>
              </a:ext>
            </a:extLst>
          </p:cNvPr>
          <p:cNvGraphicFramePr/>
          <p:nvPr/>
        </p:nvGraphicFramePr>
        <p:xfrm>
          <a:off x="558799" y="2471279"/>
          <a:ext cx="11032067" cy="43867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re 1">
            <a:extLst>
              <a:ext uri="{FF2B5EF4-FFF2-40B4-BE49-F238E27FC236}">
                <a16:creationId xmlns:a16="http://schemas.microsoft.com/office/drawing/2014/main" id="{29B5D969-E4FD-D3A1-A29C-4201CBD36E09}"/>
              </a:ext>
            </a:extLst>
          </p:cNvPr>
          <p:cNvSpPr txBox="1">
            <a:spLocks/>
          </p:cNvSpPr>
          <p:nvPr/>
        </p:nvSpPr>
        <p:spPr>
          <a:xfrm>
            <a:off x="46892" y="379696"/>
            <a:ext cx="10795000" cy="52431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solidFill>
                  <a:srgbClr val="FFFF00"/>
                </a:solidFill>
                <a:latin typeface="Arial" panose="020B0604020202020204" pitchFamily="34" charset="0"/>
                <a:cs typeface="Arial" panose="020B0604020202020204" pitchFamily="34" charset="0"/>
              </a:rPr>
              <a:t>Chap. 10 – Utiliser une messagerie  professionnelle</a:t>
            </a:r>
          </a:p>
          <a:p>
            <a:r>
              <a:rPr lang="fr-FR" sz="2400" b="1" dirty="0">
                <a:solidFill>
                  <a:srgbClr val="FFFF00"/>
                </a:solidFill>
                <a:latin typeface="Arial" panose="020B0604020202020204" pitchFamily="34" charset="0"/>
                <a:cs typeface="Arial" panose="020B0604020202020204" pitchFamily="34" charset="0"/>
              </a:rPr>
              <a:t>1. Identifier les types de messagerie</a:t>
            </a:r>
            <a:endParaRPr lang="fr-FR" sz="3200" dirty="0">
              <a:solidFill>
                <a:srgbClr val="FFFF0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1858D93A-690F-B3FE-2F13-E94AF00BDBC5}"/>
              </a:ext>
            </a:extLst>
          </p:cNvPr>
          <p:cNvSpPr txBox="1"/>
          <p:nvPr/>
        </p:nvSpPr>
        <p:spPr>
          <a:xfrm>
            <a:off x="46892" y="895388"/>
            <a:ext cx="6220264" cy="461665"/>
          </a:xfrm>
          <a:prstGeom prst="rect">
            <a:avLst/>
          </a:prstGeom>
          <a:noFill/>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1.1. La messagerie électronique</a:t>
            </a:r>
          </a:p>
        </p:txBody>
      </p:sp>
    </p:spTree>
    <p:extLst>
      <p:ext uri="{BB962C8B-B14F-4D97-AF65-F5344CB8AC3E}">
        <p14:creationId xmlns:p14="http://schemas.microsoft.com/office/powerpoint/2010/main" val="537338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3"/>
          <p:cNvSpPr>
            <a:spLocks noChangeArrowheads="1"/>
          </p:cNvSpPr>
          <p:nvPr/>
        </p:nvSpPr>
        <p:spPr bwMode="auto">
          <a:xfrm>
            <a:off x="131233" y="1111478"/>
            <a:ext cx="11582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Webmail</a:t>
            </a:r>
          </a:p>
        </p:txBody>
      </p:sp>
      <p:pic>
        <p:nvPicPr>
          <p:cNvPr id="16" name="Image 15" descr="Capture d’écran"/>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404678" y="1620678"/>
            <a:ext cx="5985644" cy="1925911"/>
          </a:xfrm>
          <a:prstGeom prst="rect">
            <a:avLst/>
          </a:prstGeom>
        </p:spPr>
      </p:pic>
      <p:sp>
        <p:nvSpPr>
          <p:cNvPr id="8" name="Rectangle 7"/>
          <p:cNvSpPr>
            <a:spLocks noChangeArrowheads="1"/>
          </p:cNvSpPr>
          <p:nvPr/>
        </p:nvSpPr>
        <p:spPr bwMode="auto">
          <a:xfrm>
            <a:off x="406400" y="3737654"/>
            <a:ext cx="11269133" cy="3016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ts val="1200"/>
              </a:spcBef>
              <a:spcAft>
                <a:spcPct val="0"/>
              </a:spcAft>
            </a:pPr>
            <a:r>
              <a:rPr lang="fr-FR" sz="2000" dirty="0">
                <a:latin typeface="Arial" panose="020B0604020202020204" pitchFamily="34" charset="0"/>
                <a:ea typeface="Calibri" panose="020F0502020204030204" pitchFamily="34" charset="0"/>
              </a:rPr>
              <a:t>La messagerie est gérée par le </a:t>
            </a:r>
            <a:r>
              <a:rPr lang="fr-FR" sz="2000" b="1" dirty="0">
                <a:latin typeface="Arial" panose="020B0604020202020204" pitchFamily="34" charset="0"/>
                <a:ea typeface="Calibri" panose="020F0502020204030204" pitchFamily="34" charset="0"/>
              </a:rPr>
              <a:t>fournisseur d’accès</a:t>
            </a:r>
            <a:r>
              <a:rPr lang="fr-FR" sz="2000" dirty="0">
                <a:latin typeface="Arial" panose="020B0604020202020204" pitchFamily="34" charset="0"/>
                <a:ea typeface="Calibri" panose="020F0502020204030204" pitchFamily="34" charset="0"/>
              </a:rPr>
              <a:t> qui fournit également une application en ligne (Webmail) qui gère :</a:t>
            </a:r>
          </a:p>
          <a:p>
            <a:pPr marL="342900" indent="-342900" eaLnBrk="0" fontAlgn="base" hangingPunct="0">
              <a:spcBef>
                <a:spcPts val="600"/>
              </a:spcBef>
              <a:spcAft>
                <a:spcPct val="0"/>
              </a:spcAft>
              <a:buFont typeface="Arial" panose="020B0604020202020204" pitchFamily="34" charset="0"/>
              <a:buChar char="•"/>
            </a:pPr>
            <a:r>
              <a:rPr lang="fr-FR" sz="2000" b="1" dirty="0">
                <a:solidFill>
                  <a:srgbClr val="00B0F0"/>
                </a:solidFill>
                <a:latin typeface="Arial" panose="020B0604020202020204" pitchFamily="34" charset="0"/>
                <a:ea typeface="Calibri" panose="020F0502020204030204" pitchFamily="34" charset="0"/>
              </a:rPr>
              <a:t>Les courriels entrants et sortants</a:t>
            </a:r>
          </a:p>
          <a:p>
            <a:pPr marL="342900" indent="-342900" eaLnBrk="0" fontAlgn="base" hangingPunct="0">
              <a:spcBef>
                <a:spcPts val="600"/>
              </a:spcBef>
              <a:spcAft>
                <a:spcPct val="0"/>
              </a:spcAft>
              <a:buFont typeface="Arial" panose="020B0604020202020204" pitchFamily="34" charset="0"/>
              <a:buChar char="•"/>
            </a:pPr>
            <a:r>
              <a:rPr lang="fr-FR" sz="2000" b="1" dirty="0">
                <a:solidFill>
                  <a:srgbClr val="00B0F0"/>
                </a:solidFill>
                <a:latin typeface="Arial" panose="020B0604020202020204" pitchFamily="34" charset="0"/>
                <a:ea typeface="Calibri" panose="020F0502020204030204" pitchFamily="34" charset="0"/>
              </a:rPr>
              <a:t>Les contacts et listes de contacts</a:t>
            </a:r>
          </a:p>
          <a:p>
            <a:pPr marL="342900" indent="-342900" eaLnBrk="0" fontAlgn="base" hangingPunct="0">
              <a:spcBef>
                <a:spcPts val="600"/>
              </a:spcBef>
              <a:spcAft>
                <a:spcPct val="0"/>
              </a:spcAft>
              <a:buFont typeface="Arial" panose="020B0604020202020204" pitchFamily="34" charset="0"/>
              <a:buChar char="•"/>
            </a:pPr>
            <a:r>
              <a:rPr lang="fr-FR" sz="2000" b="1" dirty="0">
                <a:solidFill>
                  <a:srgbClr val="00B0F0"/>
                </a:solidFill>
                <a:latin typeface="Arial" panose="020B0604020202020204" pitchFamily="34" charset="0"/>
                <a:ea typeface="Calibri" panose="020F0502020204030204" pitchFamily="34" charset="0"/>
              </a:rPr>
              <a:t>L’archivage des messages</a:t>
            </a:r>
          </a:p>
          <a:p>
            <a:pPr marL="342900" lvl="0" indent="-342900" eaLnBrk="0" fontAlgn="base" hangingPunct="0">
              <a:spcBef>
                <a:spcPts val="600"/>
              </a:spcBef>
              <a:spcAft>
                <a:spcPct val="0"/>
              </a:spcAft>
              <a:buFont typeface="Arial" panose="020B0604020202020204" pitchFamily="34" charset="0"/>
              <a:buChar char="•"/>
            </a:pPr>
            <a:r>
              <a:rPr lang="fr-FR" sz="2000" b="1" dirty="0">
                <a:latin typeface="Arial" panose="020B0604020202020204" pitchFamily="34" charset="0"/>
                <a:ea typeface="Calibri" panose="020F0502020204030204" pitchFamily="34" charset="0"/>
              </a:rPr>
              <a:t>Le </a:t>
            </a:r>
            <a:r>
              <a:rPr lang="fr-FR" sz="2000" b="1" dirty="0">
                <a:solidFill>
                  <a:srgbClr val="00B0F0"/>
                </a:solidFill>
                <a:latin typeface="Arial" panose="020B0604020202020204" pitchFamily="34" charset="0"/>
                <a:ea typeface="Calibri" panose="020F0502020204030204" pitchFamily="34" charset="0"/>
              </a:rPr>
              <a:t>protocole IMAP </a:t>
            </a:r>
            <a:r>
              <a:rPr lang="fr-FR" sz="2000" dirty="0">
                <a:latin typeface="Arial" panose="020B0604020202020204" pitchFamily="34" charset="0"/>
                <a:ea typeface="Calibri" panose="020F0502020204030204" pitchFamily="34" charset="0"/>
                <a:cs typeface="Calibri" panose="020F0502020204030204" pitchFamily="34" charset="0"/>
              </a:rPr>
              <a:t>(Internet Message Access Protocol) </a:t>
            </a:r>
            <a:r>
              <a:rPr lang="fr-FR" sz="2000" dirty="0">
                <a:latin typeface="Arial" panose="020B0604020202020204" pitchFamily="34" charset="0"/>
                <a:ea typeface="Calibri" panose="020F0502020204030204" pitchFamily="34" charset="0"/>
              </a:rPr>
              <a:t>permet de </a:t>
            </a:r>
            <a:r>
              <a:rPr lang="fr-FR" sz="2000" b="1" dirty="0">
                <a:latin typeface="Arial" panose="020B0604020202020204" pitchFamily="34" charset="0"/>
                <a:ea typeface="Calibri" panose="020F0502020204030204" pitchFamily="34" charset="0"/>
              </a:rPr>
              <a:t>consulter </a:t>
            </a:r>
            <a:r>
              <a:rPr lang="fr-FR" sz="2000" dirty="0">
                <a:latin typeface="Arial" panose="020B0604020202020204" pitchFamily="34" charset="0"/>
                <a:ea typeface="Calibri" panose="020F0502020204030204" pitchFamily="34" charset="0"/>
              </a:rPr>
              <a:t>des courriels situés sur le serveur de </a:t>
            </a:r>
            <a:r>
              <a:rPr lang="fr-FR" sz="2000">
                <a:latin typeface="Arial" panose="020B0604020202020204" pitchFamily="34" charset="0"/>
                <a:ea typeface="Calibri" panose="020F0502020204030204" pitchFamily="34" charset="0"/>
              </a:rPr>
              <a:t>messagerie.</a:t>
            </a:r>
            <a:endParaRPr lang="fr-FR" sz="2000" b="1" dirty="0">
              <a:solidFill>
                <a:srgbClr val="00B0F0"/>
              </a:solidFill>
              <a:latin typeface="Arial" panose="020B0604020202020204" pitchFamily="34" charset="0"/>
              <a:ea typeface="Calibri" panose="020F0502020204030204" pitchFamily="34" charset="0"/>
            </a:endParaRPr>
          </a:p>
          <a:p>
            <a:pPr eaLnBrk="0" fontAlgn="base" hangingPunct="0">
              <a:spcBef>
                <a:spcPts val="1200"/>
              </a:spcBef>
              <a:spcAft>
                <a:spcPct val="0"/>
              </a:spcAft>
            </a:pPr>
            <a:r>
              <a:rPr lang="fr-FR" sz="2000" b="1" dirty="0"/>
              <a:t>La boîte mèls fonctionne en mode asynchrone et impose un accès internet constant.</a:t>
            </a:r>
          </a:p>
        </p:txBody>
      </p:sp>
      <p:sp>
        <p:nvSpPr>
          <p:cNvPr id="5" name="Rectangle à coins arrondis 4"/>
          <p:cNvSpPr/>
          <p:nvPr/>
        </p:nvSpPr>
        <p:spPr>
          <a:xfrm>
            <a:off x="4047067" y="2583633"/>
            <a:ext cx="965200" cy="4656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bg1"/>
                </a:solidFill>
                <a:latin typeface="Arial" panose="020B0604020202020204" pitchFamily="34" charset="0"/>
                <a:cs typeface="Arial" panose="020B0604020202020204" pitchFamily="34" charset="0"/>
              </a:rPr>
              <a:t>IMAP</a:t>
            </a:r>
          </a:p>
        </p:txBody>
      </p:sp>
      <p:sp>
        <p:nvSpPr>
          <p:cNvPr id="10" name="Titre 1">
            <a:extLst>
              <a:ext uri="{FF2B5EF4-FFF2-40B4-BE49-F238E27FC236}">
                <a16:creationId xmlns:a16="http://schemas.microsoft.com/office/drawing/2014/main" id="{C5EFFC14-9D8C-4EF4-B0D5-394B51F44257}"/>
              </a:ext>
            </a:extLst>
          </p:cNvPr>
          <p:cNvSpPr txBox="1">
            <a:spLocks/>
          </p:cNvSpPr>
          <p:nvPr/>
        </p:nvSpPr>
        <p:spPr>
          <a:xfrm>
            <a:off x="0" y="-1"/>
            <a:ext cx="10795000" cy="52431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solidFill>
                  <a:srgbClr val="FFFF00"/>
                </a:solidFill>
                <a:latin typeface="Arial" panose="020B0604020202020204" pitchFamily="34" charset="0"/>
                <a:cs typeface="Arial" panose="020B0604020202020204" pitchFamily="34" charset="0"/>
              </a:rPr>
              <a:t>Chap. 10 – Utiliser une messagerie  professionnelles : Outlook</a:t>
            </a:r>
            <a:endParaRPr lang="fr-FR"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62971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3"/>
          <p:cNvSpPr>
            <a:spLocks noChangeArrowheads="1"/>
          </p:cNvSpPr>
          <p:nvPr/>
        </p:nvSpPr>
        <p:spPr bwMode="auto">
          <a:xfrm>
            <a:off x="183615" y="1105245"/>
            <a:ext cx="11582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Application locale</a:t>
            </a:r>
          </a:p>
        </p:txBody>
      </p:sp>
      <p:pic>
        <p:nvPicPr>
          <p:cNvPr id="17" name="Image 16" descr="Capture d’écran"/>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18954" y="1706453"/>
            <a:ext cx="6711723" cy="1849688"/>
          </a:xfrm>
          <a:prstGeom prst="rect">
            <a:avLst/>
          </a:prstGeom>
        </p:spPr>
      </p:pic>
      <p:sp>
        <p:nvSpPr>
          <p:cNvPr id="6" name="Rectangle 5"/>
          <p:cNvSpPr/>
          <p:nvPr/>
        </p:nvSpPr>
        <p:spPr>
          <a:xfrm>
            <a:off x="261499" y="3828385"/>
            <a:ext cx="11582400" cy="1854354"/>
          </a:xfrm>
          <a:prstGeom prst="rect">
            <a:avLst/>
          </a:prstGeom>
        </p:spPr>
        <p:txBody>
          <a:bodyPr wrap="square">
            <a:spAutoFit/>
          </a:bodyPr>
          <a:lstStyle/>
          <a:p>
            <a:pPr algn="ctr">
              <a:spcBef>
                <a:spcPts val="600"/>
              </a:spcBef>
              <a:spcAft>
                <a:spcPts val="0"/>
              </a:spcAft>
            </a:pPr>
            <a:r>
              <a:rPr lang="fr-FR" dirty="0">
                <a:latin typeface="Arial" panose="020B0604020202020204" pitchFamily="34" charset="0"/>
                <a:ea typeface="Calibri" panose="020F0502020204030204" pitchFamily="34" charset="0"/>
              </a:rPr>
              <a:t>Le </a:t>
            </a:r>
            <a:r>
              <a:rPr lang="fr-FR" b="1" dirty="0">
                <a:latin typeface="Arial" panose="020B0604020202020204" pitchFamily="34" charset="0"/>
                <a:ea typeface="Calibri" panose="020F0502020204030204" pitchFamily="34" charset="0"/>
              </a:rPr>
              <a:t>FAI</a:t>
            </a:r>
            <a:r>
              <a:rPr lang="fr-FR" dirty="0">
                <a:latin typeface="Arial" panose="020B0604020202020204" pitchFamily="34" charset="0"/>
                <a:ea typeface="Calibri" panose="020F0502020204030204" pitchFamily="34" charset="0"/>
              </a:rPr>
              <a:t> stocke les </a:t>
            </a:r>
            <a:r>
              <a:rPr lang="fr-FR" b="1" dirty="0">
                <a:latin typeface="Arial" panose="020B0604020202020204" pitchFamily="34" charset="0"/>
                <a:ea typeface="Calibri" panose="020F0502020204030204" pitchFamily="34" charset="0"/>
              </a:rPr>
              <a:t>courriers entrants</a:t>
            </a:r>
            <a:r>
              <a:rPr lang="fr-FR" dirty="0">
                <a:latin typeface="Arial" panose="020B0604020202020204" pitchFamily="34" charset="0"/>
                <a:ea typeface="Calibri" panose="020F0502020204030204" pitchFamily="34" charset="0"/>
              </a:rPr>
              <a:t> et </a:t>
            </a:r>
            <a:r>
              <a:rPr lang="fr-FR" b="1" dirty="0">
                <a:latin typeface="Arial" panose="020B0604020202020204" pitchFamily="34" charset="0"/>
                <a:ea typeface="Calibri" panose="020F0502020204030204" pitchFamily="34" charset="0"/>
              </a:rPr>
              <a:t>sortants</a:t>
            </a:r>
            <a:r>
              <a:rPr lang="fr-FR" dirty="0">
                <a:latin typeface="Arial" panose="020B0604020202020204" pitchFamily="34" charset="0"/>
                <a:ea typeface="Calibri" panose="020F0502020204030204" pitchFamily="34" charset="0"/>
              </a:rPr>
              <a:t> en attendant que l’application locale rapatrie et envoie les mèls vers le serveur de messagerie </a:t>
            </a:r>
          </a:p>
          <a:p>
            <a:pPr algn="just">
              <a:spcBef>
                <a:spcPts val="1800"/>
              </a:spcBef>
              <a:spcAft>
                <a:spcPts val="0"/>
              </a:spcAft>
            </a:pPr>
            <a:r>
              <a:rPr lang="fr-FR" dirty="0">
                <a:latin typeface="Arial" panose="020B0604020202020204" pitchFamily="34" charset="0"/>
                <a:ea typeface="Calibri" panose="020F0502020204030204" pitchFamily="34" charset="0"/>
              </a:rPr>
              <a:t>A chaque ouverture, l’application locale échange les messages en utilisant </a:t>
            </a:r>
            <a:r>
              <a:rPr lang="fr-FR" sz="2000" b="1" dirty="0">
                <a:latin typeface="Arial" panose="020B0604020202020204" pitchFamily="34" charset="0"/>
                <a:ea typeface="Calibri" panose="020F0502020204030204" pitchFamily="34" charset="0"/>
              </a:rPr>
              <a:t>un </a:t>
            </a:r>
            <a:r>
              <a:rPr lang="fr-FR" b="1" dirty="0">
                <a:latin typeface="Arial" panose="020B0604020202020204" pitchFamily="34" charset="0"/>
                <a:ea typeface="Calibri" panose="020F0502020204030204" pitchFamily="34" charset="0"/>
                <a:cs typeface="Arial Narrow" panose="020B0606020202030204" pitchFamily="34" charset="0"/>
              </a:rPr>
              <a:t>protocole de communication </a:t>
            </a:r>
            <a:r>
              <a:rPr lang="fr-FR" dirty="0">
                <a:latin typeface="Arial" panose="020B0604020202020204" pitchFamily="34" charset="0"/>
                <a:ea typeface="Calibri" panose="020F0502020204030204" pitchFamily="34" charset="0"/>
                <a:cs typeface="Arial Narrow" panose="020B0606020202030204" pitchFamily="34" charset="0"/>
              </a:rPr>
              <a:t>:</a:t>
            </a:r>
            <a:endParaRPr lang="fr-FR" dirty="0">
              <a:latin typeface="Arial" panose="020B0604020202020204" pitchFamily="34" charset="0"/>
              <a:ea typeface="Calibri" panose="020F0502020204030204" pitchFamily="34" charset="0"/>
            </a:endParaRPr>
          </a:p>
          <a:p>
            <a:pPr marL="342900" lvl="0" indent="-342900" algn="just" fontAlgn="ctr">
              <a:spcBef>
                <a:spcPts val="300"/>
              </a:spcBef>
              <a:spcAft>
                <a:spcPts val="300"/>
              </a:spcAft>
              <a:buFont typeface="Symbol" panose="05050102010706020507" pitchFamily="18" charset="2"/>
              <a:buChar char=""/>
            </a:pPr>
            <a:r>
              <a:rPr lang="fr-FR" b="1" dirty="0">
                <a:latin typeface="Arial" panose="020B0604020202020204" pitchFamily="34" charset="0"/>
                <a:ea typeface="Calibri" panose="020F0502020204030204" pitchFamily="34" charset="0"/>
              </a:rPr>
              <a:t>Le </a:t>
            </a:r>
            <a:r>
              <a:rPr lang="fr-FR" b="1" dirty="0">
                <a:solidFill>
                  <a:srgbClr val="00B0F0"/>
                </a:solidFill>
                <a:latin typeface="Arial" panose="020B0604020202020204" pitchFamily="34" charset="0"/>
                <a:ea typeface="Calibri" panose="020F0502020204030204" pitchFamily="34" charset="0"/>
              </a:rPr>
              <a:t>protocole SMTP </a:t>
            </a:r>
            <a:r>
              <a:rPr lang="fr-FR" dirty="0">
                <a:latin typeface="Arial" panose="020B0604020202020204" pitchFamily="34" charset="0"/>
                <a:ea typeface="Calibri" panose="020F0502020204030204" pitchFamily="34" charset="0"/>
                <a:cs typeface="Calibri" panose="020F0502020204030204" pitchFamily="34" charset="0"/>
              </a:rPr>
              <a:t>(Simple Mail Transfer Protocol) </a:t>
            </a:r>
            <a:r>
              <a:rPr lang="fr-FR" b="1" dirty="0">
                <a:latin typeface="Arial" panose="020B0604020202020204" pitchFamily="34" charset="0"/>
                <a:ea typeface="Calibri" panose="020F0502020204030204" pitchFamily="34" charset="0"/>
              </a:rPr>
              <a:t>envoie</a:t>
            </a:r>
            <a:r>
              <a:rPr lang="fr-FR" dirty="0">
                <a:latin typeface="Arial" panose="020B0604020202020204" pitchFamily="34" charset="0"/>
                <a:ea typeface="Calibri" panose="020F0502020204030204" pitchFamily="34" charset="0"/>
              </a:rPr>
              <a:t> les mèls sortants vers le serveur de messagerie. </a:t>
            </a:r>
          </a:p>
          <a:p>
            <a:pPr marL="342900" lvl="0" indent="-342900" algn="just" fontAlgn="ctr">
              <a:spcBef>
                <a:spcPts val="300"/>
              </a:spcBef>
              <a:spcAft>
                <a:spcPts val="300"/>
              </a:spcAft>
              <a:buFont typeface="Symbol" panose="05050102010706020507" pitchFamily="18" charset="2"/>
              <a:buChar char=""/>
              <a:tabLst>
                <a:tab pos="4231005" algn="l"/>
              </a:tabLst>
            </a:pPr>
            <a:r>
              <a:rPr lang="fr-FR" b="1" dirty="0">
                <a:latin typeface="Arial" panose="020B0604020202020204" pitchFamily="34" charset="0"/>
                <a:ea typeface="Calibri" panose="020F0502020204030204" pitchFamily="34" charset="0"/>
              </a:rPr>
              <a:t>Le </a:t>
            </a:r>
            <a:r>
              <a:rPr lang="fr-FR" b="1" dirty="0">
                <a:solidFill>
                  <a:srgbClr val="00B0F0"/>
                </a:solidFill>
                <a:latin typeface="Arial" panose="020B0604020202020204" pitchFamily="34" charset="0"/>
                <a:ea typeface="Calibri" panose="020F0502020204030204" pitchFamily="34" charset="0"/>
              </a:rPr>
              <a:t>protocole POP3 </a:t>
            </a:r>
            <a:r>
              <a:rPr lang="fr-FR" dirty="0">
                <a:latin typeface="Arial" panose="020B0604020202020204" pitchFamily="34" charset="0"/>
                <a:ea typeface="Calibri" panose="020F0502020204030204" pitchFamily="34" charset="0"/>
                <a:cs typeface="Calibri" panose="020F0502020204030204" pitchFamily="34" charset="0"/>
              </a:rPr>
              <a:t>(Post-Office Protocol) </a:t>
            </a:r>
            <a:r>
              <a:rPr lang="fr-FR" b="1" dirty="0">
                <a:latin typeface="Arial" panose="020B0604020202020204" pitchFamily="34" charset="0"/>
                <a:ea typeface="Calibri" panose="020F0502020204030204" pitchFamily="34" charset="0"/>
              </a:rPr>
              <a:t>rapatrie </a:t>
            </a:r>
            <a:r>
              <a:rPr lang="fr-FR" dirty="0">
                <a:latin typeface="Arial" panose="020B0604020202020204" pitchFamily="34" charset="0"/>
                <a:ea typeface="Calibri" panose="020F0502020204030204" pitchFamily="34" charset="0"/>
              </a:rPr>
              <a:t>sur le poste les mèls du serveur de messagerie.</a:t>
            </a:r>
          </a:p>
        </p:txBody>
      </p:sp>
      <p:sp>
        <p:nvSpPr>
          <p:cNvPr id="9" name="Titre 1">
            <a:extLst>
              <a:ext uri="{FF2B5EF4-FFF2-40B4-BE49-F238E27FC236}">
                <a16:creationId xmlns:a16="http://schemas.microsoft.com/office/drawing/2014/main" id="{982D9874-C148-4519-8F08-CF1D55D8926A}"/>
              </a:ext>
            </a:extLst>
          </p:cNvPr>
          <p:cNvSpPr txBox="1">
            <a:spLocks/>
          </p:cNvSpPr>
          <p:nvPr/>
        </p:nvSpPr>
        <p:spPr>
          <a:xfrm>
            <a:off x="0" y="-1"/>
            <a:ext cx="10795000" cy="524313"/>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solidFill>
                  <a:srgbClr val="FFFF00"/>
                </a:solidFill>
                <a:latin typeface="Arial" panose="020B0604020202020204" pitchFamily="34" charset="0"/>
                <a:cs typeface="Arial" panose="020B0604020202020204" pitchFamily="34" charset="0"/>
              </a:rPr>
              <a:t>Chap. 10 – Utiliser une messagerie  professionnelles : Outlook</a:t>
            </a:r>
            <a:endParaRPr lang="fr-FR" sz="32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3762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04103D-DB03-B771-5DBA-75A75A20CC9A}"/>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30CCAABC-956E-BDD5-4F2C-BC2FD5FED7F7}"/>
              </a:ext>
            </a:extLst>
          </p:cNvPr>
          <p:cNvSpPr txBox="1"/>
          <p:nvPr/>
        </p:nvSpPr>
        <p:spPr>
          <a:xfrm>
            <a:off x="70338" y="238895"/>
            <a:ext cx="6220264" cy="523220"/>
          </a:xfrm>
          <a:prstGeom prst="rect">
            <a:avLst/>
          </a:prstGeom>
          <a:noFill/>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1.2. La messagerie instantanée</a:t>
            </a:r>
          </a:p>
        </p:txBody>
      </p:sp>
      <p:sp>
        <p:nvSpPr>
          <p:cNvPr id="4" name="ZoneTexte 3">
            <a:extLst>
              <a:ext uri="{FF2B5EF4-FFF2-40B4-BE49-F238E27FC236}">
                <a16:creationId xmlns:a16="http://schemas.microsoft.com/office/drawing/2014/main" id="{825DBE9B-4C45-8078-FBD3-E4E12EE1093B}"/>
              </a:ext>
            </a:extLst>
          </p:cNvPr>
          <p:cNvSpPr txBox="1"/>
          <p:nvPr/>
        </p:nvSpPr>
        <p:spPr>
          <a:xfrm>
            <a:off x="426720" y="1028683"/>
            <a:ext cx="9762978" cy="4716676"/>
          </a:xfrm>
          <a:prstGeom prst="rect">
            <a:avLst/>
          </a:prstGeom>
          <a:noFill/>
        </p:spPr>
        <p:txBody>
          <a:bodyPr wrap="square">
            <a:spAutoFit/>
          </a:bodyPr>
          <a:lstStyle/>
          <a:p>
            <a:pPr algn="ctr" fontAlgn="ctr">
              <a:spcBef>
                <a:spcPts val="1800"/>
              </a:spcBef>
              <a:spcAft>
                <a:spcPts val="300"/>
              </a:spcAft>
              <a:buNone/>
              <a:tabLst>
                <a:tab pos="4231005" algn="l"/>
              </a:tabLst>
            </a:pPr>
            <a:r>
              <a:rPr lang="fr-FR" sz="2400" b="1" dirty="0">
                <a:effectLst/>
                <a:latin typeface="Arial" panose="020B0604020202020204" pitchFamily="34" charset="0"/>
                <a:ea typeface="Calibri" panose="020F0502020204030204" pitchFamily="34" charset="0"/>
                <a:cs typeface="Times New Roman" panose="02020603050405020304" pitchFamily="18" charset="0"/>
              </a:rPr>
              <a:t>Elle permet des échanges en temps réel entre deux personnes ou plus. </a:t>
            </a:r>
          </a:p>
          <a:p>
            <a:pPr marL="342900" indent="-342900" algn="just" fontAlgn="ctr">
              <a:spcBef>
                <a:spcPts val="1800"/>
              </a:spcBef>
              <a:spcAft>
                <a:spcPts val="300"/>
              </a:spcAft>
              <a:buFont typeface="Wingdings" panose="05000000000000000000" pitchFamily="2" charset="2"/>
              <a:buChar char="q"/>
              <a:tabLst>
                <a:tab pos="4231005" algn="l"/>
              </a:tabLst>
            </a:pPr>
            <a:r>
              <a:rPr lang="fr-FR" sz="2000" b="1" dirty="0">
                <a:effectLst/>
                <a:latin typeface="Arial" panose="020B0604020202020204" pitchFamily="34" charset="0"/>
                <a:ea typeface="Calibri" panose="020F0502020204030204" pitchFamily="34" charset="0"/>
                <a:cs typeface="Times New Roman" panose="02020603050405020304" pitchFamily="18" charset="0"/>
              </a:rPr>
              <a:t>WhatsApp, Messenger </a:t>
            </a:r>
            <a:r>
              <a:rPr lang="fr-FR" sz="2000" dirty="0">
                <a:effectLst/>
                <a:latin typeface="Arial" panose="020B0604020202020204" pitchFamily="34" charset="0"/>
                <a:ea typeface="Calibri" panose="020F0502020204030204" pitchFamily="34" charset="0"/>
                <a:cs typeface="Times New Roman" panose="02020603050405020304" pitchFamily="18" charset="0"/>
              </a:rPr>
              <a:t>ou</a:t>
            </a:r>
            <a:r>
              <a:rPr lang="fr-FR" sz="2000" b="1" dirty="0">
                <a:effectLst/>
                <a:latin typeface="Arial" panose="020B0604020202020204" pitchFamily="34" charset="0"/>
                <a:ea typeface="Calibri" panose="020F0502020204030204" pitchFamily="34" charset="0"/>
                <a:cs typeface="Times New Roman" panose="02020603050405020304" pitchFamily="18" charset="0"/>
              </a:rPr>
              <a:t> Signal</a:t>
            </a:r>
            <a:r>
              <a:rPr lang="fr-FR" sz="2000" dirty="0">
                <a:effectLst/>
                <a:latin typeface="Arial" panose="020B0604020202020204" pitchFamily="34" charset="0"/>
                <a:ea typeface="Calibri" panose="020F0502020204030204" pitchFamily="34" charset="0"/>
                <a:cs typeface="Times New Roman" panose="02020603050405020304" pitchFamily="18" charset="0"/>
              </a:rPr>
              <a:t> offrent une interface conviviale, avec la possibilité d’envoyer du texte, des images, des vidéos, des messages vocaux ou de passer des appels audios ou vidéos.</a:t>
            </a:r>
          </a:p>
          <a:p>
            <a:pPr marL="342900" indent="-342900" algn="just" fontAlgn="ctr">
              <a:spcBef>
                <a:spcPts val="1800"/>
              </a:spcBef>
              <a:spcAft>
                <a:spcPts val="300"/>
              </a:spcAft>
              <a:buFont typeface="Wingdings" panose="05000000000000000000" pitchFamily="2" charset="2"/>
              <a:buChar char="q"/>
              <a:tabLst>
                <a:tab pos="4231005" algn="l"/>
              </a:tabLst>
            </a:pPr>
            <a:r>
              <a:rPr lang="fr-FR" sz="2000" b="1" dirty="0">
                <a:effectLst/>
                <a:latin typeface="Arial" panose="020B0604020202020204" pitchFamily="34" charset="0"/>
                <a:ea typeface="Calibri" panose="020F0502020204030204" pitchFamily="34" charset="0"/>
                <a:cs typeface="Times New Roman" panose="02020603050405020304" pitchFamily="18" charset="0"/>
              </a:rPr>
              <a:t>Son principal avantage est la rapidité des échanges </a:t>
            </a:r>
            <a:r>
              <a:rPr lang="fr-FR" sz="2000" dirty="0">
                <a:effectLst/>
                <a:latin typeface="Arial" panose="020B0604020202020204" pitchFamily="34" charset="0"/>
                <a:ea typeface="Calibri" panose="020F0502020204030204" pitchFamily="34" charset="0"/>
                <a:cs typeface="Times New Roman" panose="02020603050405020304" pitchFamily="18" charset="0"/>
              </a:rPr>
              <a:t>: les messages sont envoyés et lus presque immédiatement. Elle est très utilisée dans la vie quotidienne, mais aussi de plus en plus dans un cadre professionnel, notamment pour des échanges rapides entre collègues. </a:t>
            </a:r>
          </a:p>
          <a:p>
            <a:pPr marL="342900" indent="-342900" algn="just" fontAlgn="ctr">
              <a:spcBef>
                <a:spcPts val="1800"/>
              </a:spcBef>
              <a:spcAft>
                <a:spcPts val="300"/>
              </a:spcAft>
              <a:buFont typeface="Wingdings" panose="05000000000000000000" pitchFamily="2" charset="2"/>
              <a:buChar char="q"/>
              <a:tabLst>
                <a:tab pos="4231005" algn="l"/>
              </a:tabLst>
            </a:pPr>
            <a:r>
              <a:rPr lang="fr-FR" sz="2000" b="1" dirty="0">
                <a:effectLst/>
                <a:latin typeface="Arial" panose="020B0604020202020204" pitchFamily="34" charset="0"/>
                <a:ea typeface="Calibri" panose="020F0502020204030204" pitchFamily="34" charset="0"/>
                <a:cs typeface="Times New Roman" panose="02020603050405020304" pitchFamily="18" charset="0"/>
              </a:rPr>
              <a:t>Inconvénients</a:t>
            </a:r>
            <a:r>
              <a:rPr lang="fr-FR" sz="2000" dirty="0">
                <a:effectLst/>
                <a:latin typeface="Arial" panose="020B0604020202020204" pitchFamily="34" charset="0"/>
                <a:ea typeface="Calibri" panose="020F0502020204030204" pitchFamily="34" charset="0"/>
                <a:cs typeface="Times New Roman" panose="02020603050405020304" pitchFamily="18" charset="0"/>
              </a:rPr>
              <a:t> : les messages sont parfois moins structurés, ce qui peut rendre difficile la recherche d'informations, et les notifications fréquentes peuvent être sources de distractions.</a:t>
            </a:r>
          </a:p>
        </p:txBody>
      </p:sp>
      <p:pic>
        <p:nvPicPr>
          <p:cNvPr id="5" name="Image 4" descr="Application de messagerie instantanée au logo vert">
            <a:extLst>
              <a:ext uri="{FF2B5EF4-FFF2-40B4-BE49-F238E27FC236}">
                <a16:creationId xmlns:a16="http://schemas.microsoft.com/office/drawing/2014/main" id="{9565A741-1011-F8D6-FE2F-69CF8E8DC3F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1044" y="1753016"/>
            <a:ext cx="1328981" cy="1328981"/>
          </a:xfrm>
          <a:prstGeom prst="rect">
            <a:avLst/>
          </a:prstGeom>
          <a:noFill/>
          <a:ln>
            <a:noFill/>
          </a:ln>
        </p:spPr>
      </p:pic>
      <p:pic>
        <p:nvPicPr>
          <p:cNvPr id="7" name="Image 6" descr="Téléchargez et exécutez Messenger sur PC et Mac (émulateur)">
            <a:extLst>
              <a:ext uri="{FF2B5EF4-FFF2-40B4-BE49-F238E27FC236}">
                <a16:creationId xmlns:a16="http://schemas.microsoft.com/office/drawing/2014/main" id="{9F04B55B-C652-67AE-3E5A-B245FC3BAFA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6474" b="10802"/>
          <a:stretch/>
        </p:blipFill>
        <p:spPr bwMode="auto">
          <a:xfrm>
            <a:off x="10693205" y="3960712"/>
            <a:ext cx="1124658" cy="1246313"/>
          </a:xfrm>
          <a:prstGeom prst="rect">
            <a:avLst/>
          </a:prstGeom>
          <a:noFill/>
          <a:ln>
            <a:noFill/>
          </a:ln>
          <a:extLst>
            <a:ext uri="{53640926-AAD7-44D8-BBD7-CCE9431645EC}">
              <a14:shadowObscured xmlns:a14="http://schemas.microsoft.com/office/drawing/2010/main"/>
            </a:ext>
          </a:extLst>
        </p:spPr>
      </p:pic>
      <p:pic>
        <p:nvPicPr>
          <p:cNvPr id="8" name="Image 7" descr="fiches_pedagogiques:communiquer-de-maniere-securisee-avec-signal  [Nothing2Hide]">
            <a:extLst>
              <a:ext uri="{FF2B5EF4-FFF2-40B4-BE49-F238E27FC236}">
                <a16:creationId xmlns:a16="http://schemas.microsoft.com/office/drawing/2014/main" id="{7CEDB7FF-DD2E-8177-F799-06070408927F}"/>
              </a:ext>
            </a:extLst>
          </p:cNvPr>
          <p:cNvPicPr>
            <a:picLocks noChangeAspect="1"/>
          </p:cNvPicPr>
          <p:nvPr/>
        </p:nvPicPr>
        <p:blipFill rotWithShape="1">
          <a:blip r:embed="rId4">
            <a:extLst>
              <a:ext uri="{28A0092B-C50C-407E-A947-70E740481C1C}">
                <a14:useLocalDpi xmlns:a14="http://schemas.microsoft.com/office/drawing/2010/main" val="0"/>
              </a:ext>
            </a:extLst>
          </a:blip>
          <a:srcRect l="15877" t="26985" r="18685" b="29102"/>
          <a:stretch/>
        </p:blipFill>
        <p:spPr bwMode="auto">
          <a:xfrm>
            <a:off x="10058839" y="5915004"/>
            <a:ext cx="2037927" cy="71877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9232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EEEFEB-120F-ACA2-B4CC-3D5F7E28051A}"/>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CD7B2C01-5D8F-7EFA-3FB2-99A8F4437812}"/>
              </a:ext>
            </a:extLst>
          </p:cNvPr>
          <p:cNvSpPr txBox="1"/>
          <p:nvPr/>
        </p:nvSpPr>
        <p:spPr>
          <a:xfrm>
            <a:off x="70338" y="238895"/>
            <a:ext cx="6220264" cy="523220"/>
          </a:xfrm>
          <a:prstGeom prst="rect">
            <a:avLst/>
          </a:prstGeom>
          <a:noFill/>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1.</a:t>
            </a:r>
            <a:r>
              <a:rPr lang="fr-FR" sz="2800" b="1" dirty="0">
                <a:solidFill>
                  <a:srgbClr val="FFFF00"/>
                </a:solidFill>
                <a:latin typeface="Arial" panose="020B0604020202020204" pitchFamily="34" charset="0"/>
                <a:ea typeface="Calibri" panose="020F0502020204030204" pitchFamily="34" charset="0"/>
                <a:cs typeface="Arial" panose="020B0604020202020204" pitchFamily="34" charset="0"/>
              </a:rPr>
              <a:t>3</a:t>
            </a:r>
            <a:r>
              <a:rPr kumimoji="0" lang="fr-FR" sz="28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 La messagerie collaborative</a:t>
            </a:r>
          </a:p>
        </p:txBody>
      </p:sp>
      <p:sp>
        <p:nvSpPr>
          <p:cNvPr id="3" name="ZoneTexte 2">
            <a:extLst>
              <a:ext uri="{FF2B5EF4-FFF2-40B4-BE49-F238E27FC236}">
                <a16:creationId xmlns:a16="http://schemas.microsoft.com/office/drawing/2014/main" id="{193EEF43-9C6B-CFF1-6440-96182D132DF1}"/>
              </a:ext>
            </a:extLst>
          </p:cNvPr>
          <p:cNvSpPr txBox="1"/>
          <p:nvPr/>
        </p:nvSpPr>
        <p:spPr>
          <a:xfrm>
            <a:off x="538090" y="1036354"/>
            <a:ext cx="9712568" cy="5132174"/>
          </a:xfrm>
          <a:prstGeom prst="rect">
            <a:avLst/>
          </a:prstGeom>
          <a:noFill/>
        </p:spPr>
        <p:txBody>
          <a:bodyPr wrap="square">
            <a:spAutoFit/>
          </a:bodyPr>
          <a:lstStyle/>
          <a:p>
            <a:pPr algn="ctr" fontAlgn="ctr">
              <a:spcBef>
                <a:spcPts val="1200"/>
              </a:spcBef>
              <a:spcAft>
                <a:spcPts val="300"/>
              </a:spcAft>
              <a:buNone/>
              <a:tabLst>
                <a:tab pos="4231005" algn="l"/>
              </a:tabLst>
            </a:pPr>
            <a:r>
              <a:rPr lang="fr-FR" sz="2400" b="1" dirty="0">
                <a:effectLst/>
                <a:latin typeface="Arial" panose="020B0604020202020204" pitchFamily="34" charset="0"/>
                <a:ea typeface="Calibri" panose="020F0502020204030204" pitchFamily="34" charset="0"/>
                <a:cs typeface="Times New Roman" panose="02020603050405020304" pitchFamily="18" charset="0"/>
              </a:rPr>
              <a:t>La messagerie collaborative facilite le travail d’équipe et de la gestion de projets. </a:t>
            </a:r>
          </a:p>
          <a:p>
            <a:pPr algn="ctr" fontAlgn="ctr">
              <a:spcBef>
                <a:spcPts val="1200"/>
              </a:spcBef>
              <a:spcAft>
                <a:spcPts val="300"/>
              </a:spcAft>
              <a:buNone/>
              <a:tabLst>
                <a:tab pos="4231005" algn="l"/>
              </a:tabLst>
            </a:pPr>
            <a:r>
              <a:rPr lang="fr-FR" sz="2200" b="1" dirty="0">
                <a:effectLst/>
                <a:latin typeface="Arial" panose="020B0604020202020204" pitchFamily="34" charset="0"/>
                <a:ea typeface="Calibri" panose="020F0502020204030204" pitchFamily="34" charset="0"/>
                <a:cs typeface="Times New Roman" panose="02020603050405020304" pitchFamily="18" charset="0"/>
              </a:rPr>
              <a:t>Microsoft Teams</a:t>
            </a:r>
            <a:r>
              <a:rPr lang="fr-FR" sz="2200" dirty="0">
                <a:effectLst/>
                <a:latin typeface="Arial" panose="020B0604020202020204" pitchFamily="34" charset="0"/>
                <a:ea typeface="Calibri" panose="020F0502020204030204" pitchFamily="34" charset="0"/>
                <a:cs typeface="Times New Roman" panose="02020603050405020304" pitchFamily="18" charset="0"/>
              </a:rPr>
              <a:t>, </a:t>
            </a:r>
            <a:r>
              <a:rPr lang="fr-FR" sz="2200" b="1" dirty="0">
                <a:effectLst/>
                <a:latin typeface="Arial" panose="020B0604020202020204" pitchFamily="34" charset="0"/>
                <a:ea typeface="Calibri" panose="020F0502020204030204" pitchFamily="34" charset="0"/>
                <a:cs typeface="Times New Roman" panose="02020603050405020304" pitchFamily="18" charset="0"/>
              </a:rPr>
              <a:t>Slack, Google Workspace</a:t>
            </a:r>
            <a:r>
              <a:rPr lang="fr-FR" sz="2200" dirty="0">
                <a:effectLst/>
                <a:latin typeface="Arial" panose="020B0604020202020204" pitchFamily="34" charset="0"/>
                <a:ea typeface="Calibri" panose="020F0502020204030204" pitchFamily="34" charset="0"/>
                <a:cs typeface="Times New Roman" panose="02020603050405020304" pitchFamily="18" charset="0"/>
              </a:rPr>
              <a:t> permettent d’échanger des messages, de partager des fichiers, de créer des canaux de discussion thématiques, et même d’organiser des réunions en visioconférence.   </a:t>
            </a:r>
          </a:p>
          <a:p>
            <a:pPr marL="342900" indent="-342900" algn="just" fontAlgn="ctr">
              <a:spcBef>
                <a:spcPts val="1200"/>
              </a:spcBef>
              <a:spcAft>
                <a:spcPts val="300"/>
              </a:spcAft>
              <a:buFont typeface="Wingdings" panose="05000000000000000000" pitchFamily="2" charset="2"/>
              <a:buChar char="q"/>
              <a:tabLst>
                <a:tab pos="4231005" algn="l"/>
              </a:tabLst>
            </a:pPr>
            <a:r>
              <a:rPr lang="fr-FR" sz="2200" dirty="0">
                <a:effectLst/>
                <a:latin typeface="Arial" panose="020B0604020202020204" pitchFamily="34" charset="0"/>
                <a:ea typeface="Calibri" panose="020F0502020204030204" pitchFamily="34" charset="0"/>
                <a:cs typeface="Times New Roman" panose="02020603050405020304" pitchFamily="18" charset="0"/>
              </a:rPr>
              <a:t>Cette messagerie favorise la communication fluide et centralisée au sein des équipes. Elle permet de regrouper tous les outils nécessaires à un projet sur une seule interface. C’est un véritable gain de temps et d’efficacité. </a:t>
            </a:r>
          </a:p>
          <a:p>
            <a:pPr marL="342900" indent="-342900" algn="just" fontAlgn="ctr">
              <a:spcBef>
                <a:spcPts val="1200"/>
              </a:spcBef>
              <a:spcAft>
                <a:spcPts val="300"/>
              </a:spcAft>
              <a:buFont typeface="Wingdings" panose="05000000000000000000" pitchFamily="2" charset="2"/>
              <a:buChar char="q"/>
              <a:tabLst>
                <a:tab pos="4231005" algn="l"/>
              </a:tabLst>
            </a:pPr>
            <a:r>
              <a:rPr lang="fr-FR" sz="2200" dirty="0">
                <a:effectLst/>
                <a:latin typeface="Arial" panose="020B0604020202020204" pitchFamily="34" charset="0"/>
                <a:ea typeface="Calibri" panose="020F0502020204030204" pitchFamily="34" charset="0"/>
                <a:cs typeface="Times New Roman" panose="02020603050405020304" pitchFamily="18" charset="0"/>
              </a:rPr>
              <a:t>Cependant, elle peut être complexe à utiliser pour les débutants, nécessite une bonne connexion Internet, et peut devenir envahissante si les notifications ne sont pas bien paramétrées. Il est donc important d’apprendre à bien l’utiliser pour en tirer le meilleur parti.</a:t>
            </a:r>
          </a:p>
        </p:txBody>
      </p:sp>
      <p:pic>
        <p:nvPicPr>
          <p:cNvPr id="9" name="Image 8" descr="Microsoft Teams — Wikipédia">
            <a:extLst>
              <a:ext uri="{FF2B5EF4-FFF2-40B4-BE49-F238E27FC236}">
                <a16:creationId xmlns:a16="http://schemas.microsoft.com/office/drawing/2014/main" id="{27E4CFAB-D32C-D9A3-1897-150D0087FE8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1726" y="1569476"/>
            <a:ext cx="959426" cy="894202"/>
          </a:xfrm>
          <a:prstGeom prst="rect">
            <a:avLst/>
          </a:prstGeom>
          <a:noFill/>
          <a:ln>
            <a:noFill/>
          </a:ln>
        </p:spPr>
      </p:pic>
      <p:pic>
        <p:nvPicPr>
          <p:cNvPr id="10" name="Image 9" descr="G-suite est une suite d'outils publiée par google, incluant: gmail,  hangouts..">
            <a:extLst>
              <a:ext uri="{FF2B5EF4-FFF2-40B4-BE49-F238E27FC236}">
                <a16:creationId xmlns:a16="http://schemas.microsoft.com/office/drawing/2014/main" id="{6CC73DE4-788F-29F6-EB39-9913418D618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5439" y="2829438"/>
            <a:ext cx="1412001" cy="664039"/>
          </a:xfrm>
          <a:prstGeom prst="rect">
            <a:avLst/>
          </a:prstGeom>
          <a:noFill/>
          <a:ln>
            <a:solidFill>
              <a:schemeClr val="accent1"/>
            </a:solidFill>
          </a:ln>
        </p:spPr>
      </p:pic>
      <p:pic>
        <p:nvPicPr>
          <p:cNvPr id="11" name="Image 10" descr="Slack lance un bot IA pour les échanges professionnelles !">
            <a:extLst>
              <a:ext uri="{FF2B5EF4-FFF2-40B4-BE49-F238E27FC236}">
                <a16:creationId xmlns:a16="http://schemas.microsoft.com/office/drawing/2014/main" id="{C1A63532-CABB-1F7C-2FFF-7DE7CECF5D8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33717" y="4029685"/>
            <a:ext cx="1420518" cy="795533"/>
          </a:xfrm>
          <a:prstGeom prst="rect">
            <a:avLst/>
          </a:prstGeom>
          <a:noFill/>
          <a:ln>
            <a:solidFill>
              <a:schemeClr val="accent1"/>
            </a:solidFill>
          </a:ln>
        </p:spPr>
      </p:pic>
    </p:spTree>
    <p:extLst>
      <p:ext uri="{BB962C8B-B14F-4D97-AF65-F5344CB8AC3E}">
        <p14:creationId xmlns:p14="http://schemas.microsoft.com/office/powerpoint/2010/main" val="3145138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C65B7-E1AB-34CA-A307-F804B2B9991E}"/>
            </a:ext>
          </a:extLst>
        </p:cNvPr>
        <p:cNvGrpSpPr/>
        <p:nvPr/>
      </p:nvGrpSpPr>
      <p:grpSpPr>
        <a:xfrm>
          <a:off x="0" y="0"/>
          <a:ext cx="0" cy="0"/>
          <a:chOff x="0" y="0"/>
          <a:chExt cx="0" cy="0"/>
        </a:xfrm>
      </p:grpSpPr>
      <p:sp>
        <p:nvSpPr>
          <p:cNvPr id="6" name="ZoneTexte 5">
            <a:extLst>
              <a:ext uri="{FF2B5EF4-FFF2-40B4-BE49-F238E27FC236}">
                <a16:creationId xmlns:a16="http://schemas.microsoft.com/office/drawing/2014/main" id="{D751E0F1-9EC7-C79A-7519-F23C5FC6634C}"/>
              </a:ext>
            </a:extLst>
          </p:cNvPr>
          <p:cNvSpPr txBox="1"/>
          <p:nvPr/>
        </p:nvSpPr>
        <p:spPr>
          <a:xfrm>
            <a:off x="70338" y="238895"/>
            <a:ext cx="6220264" cy="523220"/>
          </a:xfrm>
          <a:prstGeom prst="rect">
            <a:avLst/>
          </a:prstGeom>
          <a:noFill/>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1.4. La messagerie SMS</a:t>
            </a:r>
          </a:p>
        </p:txBody>
      </p:sp>
      <p:sp>
        <p:nvSpPr>
          <p:cNvPr id="3" name="ZoneTexte 2">
            <a:extLst>
              <a:ext uri="{FF2B5EF4-FFF2-40B4-BE49-F238E27FC236}">
                <a16:creationId xmlns:a16="http://schemas.microsoft.com/office/drawing/2014/main" id="{95B67FB8-29FA-E93B-B42A-0934E8ED11CB}"/>
              </a:ext>
            </a:extLst>
          </p:cNvPr>
          <p:cNvSpPr txBox="1"/>
          <p:nvPr/>
        </p:nvSpPr>
        <p:spPr>
          <a:xfrm>
            <a:off x="375138" y="1375317"/>
            <a:ext cx="11169748" cy="4455066"/>
          </a:xfrm>
          <a:prstGeom prst="rect">
            <a:avLst/>
          </a:prstGeom>
          <a:noFill/>
        </p:spPr>
        <p:txBody>
          <a:bodyPr wrap="square">
            <a:spAutoFit/>
          </a:bodyPr>
          <a:lstStyle/>
          <a:p>
            <a:pPr algn="ctr" fontAlgn="ctr">
              <a:spcBef>
                <a:spcPts val="1200"/>
              </a:spcBef>
              <a:spcAft>
                <a:spcPts val="300"/>
              </a:spcAft>
              <a:buNone/>
              <a:tabLst>
                <a:tab pos="4231005" algn="l"/>
              </a:tabLst>
            </a:pPr>
            <a:r>
              <a:rPr lang="fr-FR" sz="2400" b="1" dirty="0">
                <a:effectLst/>
                <a:latin typeface="Arial" panose="020B0604020202020204" pitchFamily="34" charset="0"/>
                <a:ea typeface="Calibri" panose="020F0502020204030204" pitchFamily="34" charset="0"/>
                <a:cs typeface="Times New Roman" panose="02020603050405020304" pitchFamily="18" charset="0"/>
              </a:rPr>
              <a:t>La messagerie SMS (Short Message Service) est l’un des moyens de communication les plus anciens sur téléphone portable. </a:t>
            </a:r>
          </a:p>
          <a:p>
            <a:pPr marL="342900" indent="-342900" algn="just" fontAlgn="ctr">
              <a:spcBef>
                <a:spcPts val="1200"/>
              </a:spcBef>
              <a:spcAft>
                <a:spcPts val="300"/>
              </a:spcAft>
              <a:buFont typeface="Wingdings" panose="05000000000000000000" pitchFamily="2" charset="2"/>
              <a:buChar char="q"/>
              <a:tabLst>
                <a:tab pos="4231005" algn="l"/>
              </a:tabLst>
            </a:pPr>
            <a:r>
              <a:rPr lang="fr-FR" sz="2200" dirty="0">
                <a:effectLst/>
                <a:latin typeface="Arial" panose="020B0604020202020204" pitchFamily="34" charset="0"/>
                <a:ea typeface="Calibri" panose="020F0502020204030204" pitchFamily="34" charset="0"/>
                <a:cs typeface="Times New Roman" panose="02020603050405020304" pitchFamily="18" charset="0"/>
              </a:rPr>
              <a:t>Elle permet l’envoi de messages courts sans connexion Internet, via le réseau mobile. Utilisée principalement pour des échanges simples et rapides, elle reste très pratique en cas de mauvaise couverture Internet ou dans des contextes urgents.</a:t>
            </a:r>
          </a:p>
          <a:p>
            <a:pPr marL="342900" indent="-342900" algn="just" fontAlgn="ctr">
              <a:spcBef>
                <a:spcPts val="1200"/>
              </a:spcBef>
              <a:spcAft>
                <a:spcPts val="300"/>
              </a:spcAft>
              <a:buFont typeface="Wingdings" panose="05000000000000000000" pitchFamily="2" charset="2"/>
              <a:buChar char="q"/>
              <a:tabLst>
                <a:tab pos="4231005" algn="l"/>
              </a:tabLst>
            </a:pPr>
            <a:r>
              <a:rPr lang="fr-FR" sz="2200" dirty="0">
                <a:effectLst/>
                <a:latin typeface="Arial" panose="020B0604020202020204" pitchFamily="34" charset="0"/>
                <a:ea typeface="Calibri" panose="020F0502020204030204" pitchFamily="34" charset="0"/>
                <a:cs typeface="Times New Roman" panose="02020603050405020304" pitchFamily="18" charset="0"/>
              </a:rPr>
              <a:t>Son principal avantage est sa fiabilité : les SMS sont presque toujours reçus, même avec un faible signal réseau. Elle est aussi très accessible, car disponible sur tous les téléphones. </a:t>
            </a:r>
          </a:p>
          <a:p>
            <a:pPr marL="342900" indent="-342900" algn="just" fontAlgn="ctr">
              <a:spcBef>
                <a:spcPts val="1200"/>
              </a:spcBef>
              <a:spcAft>
                <a:spcPts val="300"/>
              </a:spcAft>
              <a:buFont typeface="Wingdings" panose="05000000000000000000" pitchFamily="2" charset="2"/>
              <a:buChar char="q"/>
              <a:tabLst>
                <a:tab pos="4231005" algn="l"/>
              </a:tabLst>
            </a:pPr>
            <a:r>
              <a:rPr lang="fr-FR" sz="2200" dirty="0">
                <a:effectLst/>
                <a:latin typeface="Arial" panose="020B0604020202020204" pitchFamily="34" charset="0"/>
                <a:ea typeface="Calibri" panose="020F0502020204030204" pitchFamily="34" charset="0"/>
                <a:cs typeface="Times New Roman" panose="02020603050405020304" pitchFamily="18" charset="0"/>
              </a:rPr>
              <a:t>En revanche, elle propose peu de fonctionnalités : pas d’envoi de fichiers volumineux, pas de groupes interactifs, pas de réaction ou de réponse directe à un message. Elle est donc moins adaptée aux échanges modernes et collaboratifs.</a:t>
            </a:r>
          </a:p>
        </p:txBody>
      </p:sp>
    </p:spTree>
    <p:extLst>
      <p:ext uri="{BB962C8B-B14F-4D97-AF65-F5344CB8AC3E}">
        <p14:creationId xmlns:p14="http://schemas.microsoft.com/office/powerpoint/2010/main" val="16449806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185</TotalTime>
  <Words>945</Words>
  <Application>Microsoft Office PowerPoint</Application>
  <PresentationFormat>Grand écran</PresentationFormat>
  <Paragraphs>56</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Arial</vt:lpstr>
      <vt:lpstr>Arial Narrow</vt:lpstr>
      <vt:lpstr>Century Gothic</vt:lpstr>
      <vt:lpstr>Symbol</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22</cp:revision>
  <dcterms:created xsi:type="dcterms:W3CDTF">2014-01-16T23:14:09Z</dcterms:created>
  <dcterms:modified xsi:type="dcterms:W3CDTF">2025-05-04T20:27:46Z</dcterms:modified>
</cp:coreProperties>
</file>