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
  </p:notes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2" d="100"/>
          <a:sy n="102" d="100"/>
        </p:scale>
        <p:origin x="816"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974C34-6BF3-E14B-B6A8-384F1130569A}" type="datetimeFigureOut">
              <a:rPr lang="fr-FR" smtClean="0"/>
              <a:t>17/04/2025</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E30E7B-D615-E14C-9FEC-E2855CACE401}" type="slidenum">
              <a:rPr lang="fr-FR" smtClean="0"/>
              <a:t>‹N°›</a:t>
            </a:fld>
            <a:endParaRPr lang="fr-FR"/>
          </a:p>
        </p:txBody>
      </p:sp>
    </p:spTree>
    <p:extLst>
      <p:ext uri="{BB962C8B-B14F-4D97-AF65-F5344CB8AC3E}">
        <p14:creationId xmlns:p14="http://schemas.microsoft.com/office/powerpoint/2010/main" val="26825241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17/04/2025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17/04/2025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17/04/2025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17/04/2025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17/04/2025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17/04/2025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17/04/2025</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17/04/2025</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17/04/2025</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17/04/2025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17/04/2025</a:t>
            </a:fld>
            <a:endParaRPr lang="fr-FR"/>
          </a:p>
        </p:txBody>
      </p:sp>
      <p:sp>
        <p:nvSpPr>
          <p:cNvPr id="5" name="Footer Placeholder 4"/>
          <p:cNvSpPr>
            <a:spLocks noGrp="1"/>
          </p:cNvSpPr>
          <p:nvPr>
            <p:ph type="ftr" sz="quarter" idx="3"/>
          </p:nvPr>
        </p:nvSpPr>
        <p:spPr>
          <a:xfrm rot="5400000">
            <a:off x="-1777497" y="63367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1844867" cy="626533"/>
          </a:xfrm>
        </p:spPr>
        <p:txBody>
          <a:bodyPr>
            <a:normAutofit/>
          </a:bodyPr>
          <a:lstStyle/>
          <a:p>
            <a:r>
              <a:rPr lang="fr-FR" sz="3200" b="1" dirty="0">
                <a:solidFill>
                  <a:srgbClr val="FFFF00"/>
                </a:solidFill>
              </a:rPr>
              <a:t>Chap. 9 – Les formulaires</a:t>
            </a:r>
          </a:p>
        </p:txBody>
      </p:sp>
      <p:sp>
        <p:nvSpPr>
          <p:cNvPr id="5" name="Rectangle 4"/>
          <p:cNvSpPr/>
          <p:nvPr/>
        </p:nvSpPr>
        <p:spPr>
          <a:xfrm>
            <a:off x="112266" y="626533"/>
            <a:ext cx="7787609"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3</a:t>
            </a:r>
            <a:r>
              <a:rPr lang="fr-FR" sz="2800" b="1">
                <a:solidFill>
                  <a:srgbClr val="FFFF00"/>
                </a:solidFill>
                <a:latin typeface="Arial" panose="020B0604020202020204" pitchFamily="34" charset="0"/>
              </a:rPr>
              <a:t> </a:t>
            </a:r>
            <a:r>
              <a:rPr lang="fr-FR" sz="2800" b="1" dirty="0">
                <a:solidFill>
                  <a:srgbClr val="FFFF00"/>
                </a:solidFill>
                <a:latin typeface="Arial" panose="020B0604020202020204" pitchFamily="34" charset="0"/>
              </a:rPr>
              <a:t>– Formulaire sur SGBDR (Access ou Base)</a:t>
            </a:r>
          </a:p>
        </p:txBody>
      </p:sp>
      <p:sp>
        <p:nvSpPr>
          <p:cNvPr id="3" name="Rectangle 2"/>
          <p:cNvSpPr>
            <a:spLocks noChangeArrowheads="1"/>
          </p:cNvSpPr>
          <p:nvPr/>
        </p:nvSpPr>
        <p:spPr bwMode="auto">
          <a:xfrm>
            <a:off x="225083" y="1699402"/>
            <a:ext cx="5744307" cy="29238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152352"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ts val="1800"/>
              </a:spcBef>
              <a:spcAft>
                <a:spcPct val="0"/>
              </a:spcAft>
              <a:buClrTx/>
              <a:buSzTx/>
              <a:buFontTx/>
              <a:buNone/>
              <a:tabLst/>
            </a:pPr>
            <a:r>
              <a:rPr kumimoji="0" lang="fr-FR" altLang="fr-FR"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Ces formulaires sont conçus à partir des tables qui enregistrent les données saisies dans les formulaires. </a:t>
            </a:r>
          </a:p>
          <a:p>
            <a:pPr marL="0" marR="0" lvl="0" indent="0" algn="l" defTabSz="914400" rtl="0" eaLnBrk="0" fontAlgn="base" latinLnBrk="0" hangingPunct="0">
              <a:lnSpc>
                <a:spcPct val="100000"/>
              </a:lnSpc>
              <a:spcBef>
                <a:spcPts val="1800"/>
              </a:spcBef>
              <a:spcAft>
                <a:spcPct val="0"/>
              </a:spcAft>
              <a:buClrTx/>
              <a:buSzTx/>
              <a:buFontTx/>
              <a:buNone/>
              <a:tabLst/>
            </a:pPr>
            <a:r>
              <a:rPr kumimoji="0" lang="fr-FR" altLang="fr-FR"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La collecte et l’enregistrement des données est directe lorsque l’opérateur saisit les données en ligne. Mais cette saisie est impossible lorsque le formulaire est envoyé à un client extérieur à l’entreprise non connecté à la base de données.</a:t>
            </a:r>
            <a:endParaRPr kumimoji="0" lang="fr-FR" altLang="fr-FR"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 name="Rectangle 3"/>
          <p:cNvSpPr>
            <a:spLocks noChangeArrowheads="1"/>
          </p:cNvSpPr>
          <p:nvPr/>
        </p:nvSpPr>
        <p:spPr bwMode="auto">
          <a:xfrm>
            <a:off x="411852" y="5279982"/>
            <a:ext cx="11207931" cy="10156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Microsoft Access permet de mettre en ligne une base de données dans un espace en SharePoint en Cloud. Dans ce cas, les données du formulaire partagé avec des personnes qui disposent des droits d’accès sont incorporées directement à la base de données.</a:t>
            </a:r>
            <a:endParaRPr kumimoji="0" lang="fr-FR" altLang="fr-FR" sz="4400" b="0" i="0" u="none" strike="noStrike" cap="none" normalizeH="0" baseline="0" dirty="0">
              <a:ln>
                <a:noFill/>
              </a:ln>
              <a:solidFill>
                <a:schemeClr val="tx1"/>
              </a:solidFill>
              <a:effectLst/>
              <a:latin typeface="Arial" panose="020B0604020202020204" pitchFamily="34" charset="0"/>
            </a:endParaRPr>
          </a:p>
        </p:txBody>
      </p:sp>
      <p:pic>
        <p:nvPicPr>
          <p:cNvPr id="10" name="Image 9"/>
          <p:cNvPicPr/>
          <p:nvPr/>
        </p:nvPicPr>
        <p:blipFill>
          <a:blip r:embed="rId2" cstate="print">
            <a:extLst>
              <a:ext uri="{28A0092B-C50C-407E-A947-70E740481C1C}">
                <a14:useLocalDpi xmlns:a14="http://schemas.microsoft.com/office/drawing/2010/main" val="0"/>
              </a:ext>
            </a:extLst>
          </a:blip>
          <a:stretch>
            <a:fillRect/>
          </a:stretch>
        </p:blipFill>
        <p:spPr>
          <a:xfrm>
            <a:off x="6286786" y="1292803"/>
            <a:ext cx="5561362" cy="3757499"/>
          </a:xfrm>
          <a:prstGeom prst="rect">
            <a:avLst/>
          </a:prstGeom>
        </p:spPr>
      </p:pic>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217</TotalTime>
  <Words>118</Words>
  <Application>Microsoft Office PowerPoint</Application>
  <PresentationFormat>Grand écran</PresentationFormat>
  <Paragraphs>5</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Century Gothic</vt:lpstr>
      <vt:lpstr>Wingdings 3</vt:lpstr>
      <vt:lpstr>Ion</vt:lpstr>
      <vt:lpstr>Chap. 9 – Les formulaires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35</cp:revision>
  <dcterms:created xsi:type="dcterms:W3CDTF">2014-01-14T07:42:30Z</dcterms:created>
  <dcterms:modified xsi:type="dcterms:W3CDTF">2025-04-17T18:03:59Z</dcterms:modified>
</cp:coreProperties>
</file>