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0"/>
  </p:notesMasterIdLst>
  <p:sldIdLst>
    <p:sldId id="261" r:id="rId2"/>
    <p:sldId id="262" r:id="rId3"/>
    <p:sldId id="257" r:id="rId4"/>
    <p:sldId id="263" r:id="rId5"/>
    <p:sldId id="266" r:id="rId6"/>
    <p:sldId id="265" r:id="rId7"/>
    <p:sldId id="268" r:id="rId8"/>
    <p:sldId id="258"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2" d="100"/>
          <a:sy n="102" d="100"/>
        </p:scale>
        <p:origin x="816"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71895B-000C-4E14-95D1-1A2FB683F70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04F647E7-22DC-46F9-B6FF-DC7ABA4A7E2C}">
      <dgm:prSet phldrT="[Texte]"/>
      <dgm:spPr/>
      <dgm:t>
        <a:bodyPr/>
        <a:lstStyle/>
        <a:p>
          <a:r>
            <a:rPr lang="fr-FR" b="1" dirty="0">
              <a:solidFill>
                <a:schemeClr val="bg1"/>
              </a:solidFill>
              <a:effectLst/>
              <a:latin typeface="Arial" panose="020B0604020202020204" pitchFamily="34" charset="0"/>
              <a:cs typeface="Arial" panose="020B0604020202020204" pitchFamily="34" charset="0"/>
            </a:rPr>
            <a:t>Trois formats d’images sont utilisés sur Internet</a:t>
          </a:r>
          <a:endParaRPr lang="fr-FR" b="1" dirty="0"/>
        </a:p>
      </dgm:t>
    </dgm:pt>
    <dgm:pt modelId="{4FD487D2-10F5-4F6E-B340-631405323656}" type="parTrans" cxnId="{EE0CC2DB-67B8-4327-A9F7-10CD1EEEC36C}">
      <dgm:prSet/>
      <dgm:spPr/>
      <dgm:t>
        <a:bodyPr/>
        <a:lstStyle/>
        <a:p>
          <a:endParaRPr lang="fr-FR"/>
        </a:p>
      </dgm:t>
    </dgm:pt>
    <dgm:pt modelId="{D6C59CD6-DF70-460B-A231-D2ACE39B6402}" type="sibTrans" cxnId="{EE0CC2DB-67B8-4327-A9F7-10CD1EEEC36C}">
      <dgm:prSet/>
      <dgm:spPr/>
      <dgm:t>
        <a:bodyPr/>
        <a:lstStyle/>
        <a:p>
          <a:endParaRPr lang="fr-FR"/>
        </a:p>
      </dgm:t>
    </dgm:pt>
    <dgm:pt modelId="{3AF9A834-D2C3-4A6A-B928-E61F5379AE3C}">
      <dgm:prSet/>
      <dgm:spPr/>
      <dgm:t>
        <a:bodyPr/>
        <a:lstStyle/>
        <a:p>
          <a:r>
            <a:rPr lang="fr-FR" b="1" dirty="0" err="1">
              <a:solidFill>
                <a:srgbClr val="FF0000"/>
              </a:solidFill>
              <a:effectLst/>
              <a:latin typeface="Arial" panose="020B0604020202020204" pitchFamily="34" charset="0"/>
              <a:cs typeface="Arial" panose="020B0604020202020204" pitchFamily="34" charset="0"/>
            </a:rPr>
            <a:t>Gif</a:t>
          </a:r>
          <a:r>
            <a:rPr lang="fr-FR" b="1" dirty="0">
              <a:solidFill>
                <a:srgbClr val="FF0000"/>
              </a:solidFill>
              <a:effectLst/>
              <a:latin typeface="Arial" panose="020B0604020202020204" pitchFamily="34" charset="0"/>
              <a:cs typeface="Arial" panose="020B0604020202020204" pitchFamily="34" charset="0"/>
            </a:rPr>
            <a:t> </a:t>
          </a:r>
          <a:r>
            <a:rPr lang="fr-FR" dirty="0">
              <a:solidFill>
                <a:schemeClr val="bg1"/>
              </a:solidFill>
              <a:effectLst/>
              <a:latin typeface="Arial" panose="020B0604020202020204" pitchFamily="34" charset="0"/>
              <a:cs typeface="Arial" panose="020B0604020202020204" pitchFamily="34" charset="0"/>
            </a:rPr>
            <a:t>: génère des fichiers plus petits que le format jpeg, mais plus destructeur de couleurs.</a:t>
          </a:r>
        </a:p>
      </dgm:t>
    </dgm:pt>
    <dgm:pt modelId="{D43A1CFA-5582-43A0-B44A-F1C8DF794A40}" type="parTrans" cxnId="{22153F81-3224-4943-B73D-BDB86F6EF951}">
      <dgm:prSet/>
      <dgm:spPr/>
      <dgm:t>
        <a:bodyPr/>
        <a:lstStyle/>
        <a:p>
          <a:endParaRPr lang="fr-FR"/>
        </a:p>
      </dgm:t>
    </dgm:pt>
    <dgm:pt modelId="{567AF0D7-A1E0-417D-8977-A42C4427834B}" type="sibTrans" cxnId="{22153F81-3224-4943-B73D-BDB86F6EF951}">
      <dgm:prSet/>
      <dgm:spPr/>
      <dgm:t>
        <a:bodyPr/>
        <a:lstStyle/>
        <a:p>
          <a:endParaRPr lang="fr-FR"/>
        </a:p>
      </dgm:t>
    </dgm:pt>
    <dgm:pt modelId="{59F334A2-B08C-4907-A602-4F4C151EEE1D}">
      <dgm:prSet/>
      <dgm:spPr/>
      <dgm:t>
        <a:bodyPr/>
        <a:lstStyle/>
        <a:p>
          <a:r>
            <a:rPr lang="fr-FR" b="1" dirty="0">
              <a:solidFill>
                <a:srgbClr val="FF0000"/>
              </a:solidFill>
              <a:effectLst/>
              <a:latin typeface="Arial" panose="020B0604020202020204" pitchFamily="34" charset="0"/>
              <a:cs typeface="Arial" panose="020B0604020202020204" pitchFamily="34" charset="0"/>
            </a:rPr>
            <a:t>Jpeg</a:t>
          </a:r>
          <a:r>
            <a:rPr lang="fr-FR" dirty="0">
              <a:solidFill>
                <a:schemeClr val="bg1"/>
              </a:solidFill>
              <a:effectLst/>
              <a:latin typeface="Arial" panose="020B0604020202020204" pitchFamily="34" charset="0"/>
              <a:cs typeface="Arial" panose="020B0604020202020204" pitchFamily="34" charset="0"/>
            </a:rPr>
            <a:t> : crée des fichiers plus lourds que le format </a:t>
          </a:r>
          <a:r>
            <a:rPr lang="fr-FR" dirty="0" err="1">
              <a:solidFill>
                <a:schemeClr val="bg1"/>
              </a:solidFill>
              <a:effectLst/>
              <a:latin typeface="Arial" panose="020B0604020202020204" pitchFamily="34" charset="0"/>
              <a:cs typeface="Arial" panose="020B0604020202020204" pitchFamily="34" charset="0"/>
            </a:rPr>
            <a:t>gif</a:t>
          </a:r>
          <a:r>
            <a:rPr lang="fr-FR" dirty="0">
              <a:solidFill>
                <a:schemeClr val="bg1"/>
              </a:solidFill>
              <a:effectLst/>
              <a:latin typeface="Arial" panose="020B0604020202020204" pitchFamily="34" charset="0"/>
              <a:cs typeface="Arial" panose="020B0604020202020204" pitchFamily="34" charset="0"/>
            </a:rPr>
            <a:t>. Il offre un meilleur rendu des couleurs. </a:t>
          </a:r>
        </a:p>
      </dgm:t>
    </dgm:pt>
    <dgm:pt modelId="{90543F87-B4A8-4F80-B9BA-2EA8B3FCF2DD}" type="parTrans" cxnId="{BF1B969D-376A-46C9-8ECC-ABE5CBEC5BC9}">
      <dgm:prSet/>
      <dgm:spPr/>
      <dgm:t>
        <a:bodyPr/>
        <a:lstStyle/>
        <a:p>
          <a:endParaRPr lang="fr-FR"/>
        </a:p>
      </dgm:t>
    </dgm:pt>
    <dgm:pt modelId="{74AF45BE-6E22-49A6-B3E6-5F0DCDCC1B8F}" type="sibTrans" cxnId="{BF1B969D-376A-46C9-8ECC-ABE5CBEC5BC9}">
      <dgm:prSet/>
      <dgm:spPr/>
      <dgm:t>
        <a:bodyPr/>
        <a:lstStyle/>
        <a:p>
          <a:endParaRPr lang="fr-FR"/>
        </a:p>
      </dgm:t>
    </dgm:pt>
    <dgm:pt modelId="{B70037F7-3DFB-4CF0-A33A-5A0AC78354E7}">
      <dgm:prSet/>
      <dgm:spPr/>
      <dgm:t>
        <a:bodyPr/>
        <a:lstStyle/>
        <a:p>
          <a:r>
            <a:rPr lang="fr-FR" b="1" dirty="0">
              <a:solidFill>
                <a:srgbClr val="FF0000"/>
              </a:solidFill>
              <a:effectLst/>
              <a:latin typeface="Arial" panose="020B0604020202020204" pitchFamily="34" charset="0"/>
              <a:cs typeface="Arial" panose="020B0604020202020204" pitchFamily="34" charset="0"/>
            </a:rPr>
            <a:t>Png</a:t>
          </a:r>
          <a:r>
            <a:rPr lang="fr-FR" dirty="0">
              <a:solidFill>
                <a:schemeClr val="bg1"/>
              </a:solidFill>
              <a:effectLst/>
              <a:latin typeface="Arial" panose="020B0604020202020204" pitchFamily="34" charset="0"/>
              <a:cs typeface="Arial" panose="020B0604020202020204" pitchFamily="34" charset="0"/>
            </a:rPr>
            <a:t> : ce nouveau format tend à remplacer les deux formats précédents. </a:t>
          </a:r>
          <a:endParaRPr lang="fr-FR"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dgm:t>
    </dgm:pt>
    <dgm:pt modelId="{58DA69F4-AC50-4859-8B13-C82C3DD1225E}" type="parTrans" cxnId="{CC564F95-98FD-4002-A307-06BD1614C291}">
      <dgm:prSet/>
      <dgm:spPr/>
      <dgm:t>
        <a:bodyPr/>
        <a:lstStyle/>
        <a:p>
          <a:endParaRPr lang="fr-FR"/>
        </a:p>
      </dgm:t>
    </dgm:pt>
    <dgm:pt modelId="{CEF1AFB9-BB43-47A9-8B71-DAD006D7D4FD}" type="sibTrans" cxnId="{CC564F95-98FD-4002-A307-06BD1614C291}">
      <dgm:prSet/>
      <dgm:spPr/>
      <dgm:t>
        <a:bodyPr/>
        <a:lstStyle/>
        <a:p>
          <a:endParaRPr lang="fr-FR"/>
        </a:p>
      </dgm:t>
    </dgm:pt>
    <dgm:pt modelId="{2F0648BE-1CC6-4892-A008-179D9CFC0B3A}" type="pres">
      <dgm:prSet presAssocID="{1A71895B-000C-4E14-95D1-1A2FB683F700}" presName="hierChild1" presStyleCnt="0">
        <dgm:presLayoutVars>
          <dgm:chPref val="1"/>
          <dgm:dir/>
          <dgm:animOne val="branch"/>
          <dgm:animLvl val="lvl"/>
          <dgm:resizeHandles/>
        </dgm:presLayoutVars>
      </dgm:prSet>
      <dgm:spPr/>
    </dgm:pt>
    <dgm:pt modelId="{1C84CB50-6331-499C-989E-28BBE88D24B1}" type="pres">
      <dgm:prSet presAssocID="{04F647E7-22DC-46F9-B6FF-DC7ABA4A7E2C}" presName="hierRoot1" presStyleCnt="0"/>
      <dgm:spPr/>
    </dgm:pt>
    <dgm:pt modelId="{08AD2EAB-B719-4D76-A93B-C5135D3DE50B}" type="pres">
      <dgm:prSet presAssocID="{04F647E7-22DC-46F9-B6FF-DC7ABA4A7E2C}" presName="composite" presStyleCnt="0"/>
      <dgm:spPr/>
    </dgm:pt>
    <dgm:pt modelId="{F0B0C122-2420-4495-B752-7060AD8A2AEF}" type="pres">
      <dgm:prSet presAssocID="{04F647E7-22DC-46F9-B6FF-DC7ABA4A7E2C}" presName="background" presStyleLbl="node0" presStyleIdx="0" presStyleCnt="1"/>
      <dgm:spPr/>
    </dgm:pt>
    <dgm:pt modelId="{97134753-A271-4987-89C8-CEE42284AAF1}" type="pres">
      <dgm:prSet presAssocID="{04F647E7-22DC-46F9-B6FF-DC7ABA4A7E2C}" presName="text" presStyleLbl="fgAcc0" presStyleIdx="0" presStyleCnt="1" custScaleY="68604">
        <dgm:presLayoutVars>
          <dgm:chPref val="3"/>
        </dgm:presLayoutVars>
      </dgm:prSet>
      <dgm:spPr/>
    </dgm:pt>
    <dgm:pt modelId="{E889015E-A7B7-4E15-A4FD-46E39A1BA88F}" type="pres">
      <dgm:prSet presAssocID="{04F647E7-22DC-46F9-B6FF-DC7ABA4A7E2C}" presName="hierChild2" presStyleCnt="0"/>
      <dgm:spPr/>
    </dgm:pt>
    <dgm:pt modelId="{BDCCC2A9-EF8E-418B-BD31-493C745A7E04}" type="pres">
      <dgm:prSet presAssocID="{D43A1CFA-5582-43A0-B44A-F1C8DF794A40}" presName="Name10" presStyleLbl="parChTrans1D2" presStyleIdx="0" presStyleCnt="3"/>
      <dgm:spPr/>
    </dgm:pt>
    <dgm:pt modelId="{7933945B-E9E5-4817-B21B-184C2CADFAE8}" type="pres">
      <dgm:prSet presAssocID="{3AF9A834-D2C3-4A6A-B928-E61F5379AE3C}" presName="hierRoot2" presStyleCnt="0"/>
      <dgm:spPr/>
    </dgm:pt>
    <dgm:pt modelId="{1D26E85C-79BD-48C8-919C-1BA698A11A1E}" type="pres">
      <dgm:prSet presAssocID="{3AF9A834-D2C3-4A6A-B928-E61F5379AE3C}" presName="composite2" presStyleCnt="0"/>
      <dgm:spPr/>
    </dgm:pt>
    <dgm:pt modelId="{D64E7DF5-2D06-4318-AC60-9559F4BD9E0E}" type="pres">
      <dgm:prSet presAssocID="{3AF9A834-D2C3-4A6A-B928-E61F5379AE3C}" presName="background2" presStyleLbl="node2" presStyleIdx="0" presStyleCnt="3"/>
      <dgm:spPr/>
    </dgm:pt>
    <dgm:pt modelId="{67CECF0D-0BB6-4136-8618-15AAA1BAD295}" type="pres">
      <dgm:prSet presAssocID="{3AF9A834-D2C3-4A6A-B928-E61F5379AE3C}" presName="text2" presStyleLbl="fgAcc2" presStyleIdx="0" presStyleCnt="3" custScaleY="77574">
        <dgm:presLayoutVars>
          <dgm:chPref val="3"/>
        </dgm:presLayoutVars>
      </dgm:prSet>
      <dgm:spPr/>
    </dgm:pt>
    <dgm:pt modelId="{7A6FEF95-970C-4D86-BD66-3D01259ACA26}" type="pres">
      <dgm:prSet presAssocID="{3AF9A834-D2C3-4A6A-B928-E61F5379AE3C}" presName="hierChild3" presStyleCnt="0"/>
      <dgm:spPr/>
    </dgm:pt>
    <dgm:pt modelId="{2036FC45-DFE3-4658-81AB-AA1F372DB3C4}" type="pres">
      <dgm:prSet presAssocID="{90543F87-B4A8-4F80-B9BA-2EA8B3FCF2DD}" presName="Name10" presStyleLbl="parChTrans1D2" presStyleIdx="1" presStyleCnt="3"/>
      <dgm:spPr/>
    </dgm:pt>
    <dgm:pt modelId="{7107E179-7CFB-4D9C-A209-87F7375AC4D6}" type="pres">
      <dgm:prSet presAssocID="{59F334A2-B08C-4907-A602-4F4C151EEE1D}" presName="hierRoot2" presStyleCnt="0"/>
      <dgm:spPr/>
    </dgm:pt>
    <dgm:pt modelId="{3EE3B83B-36F9-4C9A-894F-75A186756CE7}" type="pres">
      <dgm:prSet presAssocID="{59F334A2-B08C-4907-A602-4F4C151EEE1D}" presName="composite2" presStyleCnt="0"/>
      <dgm:spPr/>
    </dgm:pt>
    <dgm:pt modelId="{AC1773B4-F272-48C2-8933-8F6B180CC231}" type="pres">
      <dgm:prSet presAssocID="{59F334A2-B08C-4907-A602-4F4C151EEE1D}" presName="background2" presStyleLbl="node2" presStyleIdx="1" presStyleCnt="3"/>
      <dgm:spPr/>
    </dgm:pt>
    <dgm:pt modelId="{8FFF4CB7-4725-4552-9CB8-C45B9DD124EC}" type="pres">
      <dgm:prSet presAssocID="{59F334A2-B08C-4907-A602-4F4C151EEE1D}" presName="text2" presStyleLbl="fgAcc2" presStyleIdx="1" presStyleCnt="3" custScaleY="77574">
        <dgm:presLayoutVars>
          <dgm:chPref val="3"/>
        </dgm:presLayoutVars>
      </dgm:prSet>
      <dgm:spPr/>
    </dgm:pt>
    <dgm:pt modelId="{E88D1A3F-6C8B-47DF-AFEB-34F1ADA22BB1}" type="pres">
      <dgm:prSet presAssocID="{59F334A2-B08C-4907-A602-4F4C151EEE1D}" presName="hierChild3" presStyleCnt="0"/>
      <dgm:spPr/>
    </dgm:pt>
    <dgm:pt modelId="{998A402F-B431-4A8E-AF58-FB0EA09A947C}" type="pres">
      <dgm:prSet presAssocID="{58DA69F4-AC50-4859-8B13-C82C3DD1225E}" presName="Name10" presStyleLbl="parChTrans1D2" presStyleIdx="2" presStyleCnt="3"/>
      <dgm:spPr/>
    </dgm:pt>
    <dgm:pt modelId="{EE13E58F-DE6B-4813-B987-1C45D2A31F0C}" type="pres">
      <dgm:prSet presAssocID="{B70037F7-3DFB-4CF0-A33A-5A0AC78354E7}" presName="hierRoot2" presStyleCnt="0"/>
      <dgm:spPr/>
    </dgm:pt>
    <dgm:pt modelId="{2911B104-EB9F-4002-BF86-8F4185EFD954}" type="pres">
      <dgm:prSet presAssocID="{B70037F7-3DFB-4CF0-A33A-5A0AC78354E7}" presName="composite2" presStyleCnt="0"/>
      <dgm:spPr/>
    </dgm:pt>
    <dgm:pt modelId="{824F284A-6937-41FE-82ED-FC498957A975}" type="pres">
      <dgm:prSet presAssocID="{B70037F7-3DFB-4CF0-A33A-5A0AC78354E7}" presName="background2" presStyleLbl="node2" presStyleIdx="2" presStyleCnt="3"/>
      <dgm:spPr/>
    </dgm:pt>
    <dgm:pt modelId="{BDF3745D-9978-48D9-BC14-109FD247247C}" type="pres">
      <dgm:prSet presAssocID="{B70037F7-3DFB-4CF0-A33A-5A0AC78354E7}" presName="text2" presStyleLbl="fgAcc2" presStyleIdx="2" presStyleCnt="3" custScaleY="77574">
        <dgm:presLayoutVars>
          <dgm:chPref val="3"/>
        </dgm:presLayoutVars>
      </dgm:prSet>
      <dgm:spPr/>
    </dgm:pt>
    <dgm:pt modelId="{B6069F36-E6ED-49A7-AEF9-8AE8F87AA7F5}" type="pres">
      <dgm:prSet presAssocID="{B70037F7-3DFB-4CF0-A33A-5A0AC78354E7}" presName="hierChild3" presStyleCnt="0"/>
      <dgm:spPr/>
    </dgm:pt>
  </dgm:ptLst>
  <dgm:cxnLst>
    <dgm:cxn modelId="{E1679C07-187B-4A63-B48F-FADF1DE793E2}" type="presOf" srcId="{B70037F7-3DFB-4CF0-A33A-5A0AC78354E7}" destId="{BDF3745D-9978-48D9-BC14-109FD247247C}" srcOrd="0" destOrd="0" presId="urn:microsoft.com/office/officeart/2005/8/layout/hierarchy1"/>
    <dgm:cxn modelId="{2C20F827-E189-49B9-A020-C22B5FC879E4}" type="presOf" srcId="{58DA69F4-AC50-4859-8B13-C82C3DD1225E}" destId="{998A402F-B431-4A8E-AF58-FB0EA09A947C}" srcOrd="0" destOrd="0" presId="urn:microsoft.com/office/officeart/2005/8/layout/hierarchy1"/>
    <dgm:cxn modelId="{454BAA69-A587-469A-B9D2-F7859CC62225}" type="presOf" srcId="{90543F87-B4A8-4F80-B9BA-2EA8B3FCF2DD}" destId="{2036FC45-DFE3-4658-81AB-AA1F372DB3C4}" srcOrd="0" destOrd="0" presId="urn:microsoft.com/office/officeart/2005/8/layout/hierarchy1"/>
    <dgm:cxn modelId="{22153F81-3224-4943-B73D-BDB86F6EF951}" srcId="{04F647E7-22DC-46F9-B6FF-DC7ABA4A7E2C}" destId="{3AF9A834-D2C3-4A6A-B928-E61F5379AE3C}" srcOrd="0" destOrd="0" parTransId="{D43A1CFA-5582-43A0-B44A-F1C8DF794A40}" sibTransId="{567AF0D7-A1E0-417D-8977-A42C4427834B}"/>
    <dgm:cxn modelId="{66C98188-77C0-495F-AC6A-9E8C5D48454A}" type="presOf" srcId="{D43A1CFA-5582-43A0-B44A-F1C8DF794A40}" destId="{BDCCC2A9-EF8E-418B-BD31-493C745A7E04}" srcOrd="0" destOrd="0" presId="urn:microsoft.com/office/officeart/2005/8/layout/hierarchy1"/>
    <dgm:cxn modelId="{CC564F95-98FD-4002-A307-06BD1614C291}" srcId="{04F647E7-22DC-46F9-B6FF-DC7ABA4A7E2C}" destId="{B70037F7-3DFB-4CF0-A33A-5A0AC78354E7}" srcOrd="2" destOrd="0" parTransId="{58DA69F4-AC50-4859-8B13-C82C3DD1225E}" sibTransId="{CEF1AFB9-BB43-47A9-8B71-DAD006D7D4FD}"/>
    <dgm:cxn modelId="{BF1B969D-376A-46C9-8ECC-ABE5CBEC5BC9}" srcId="{04F647E7-22DC-46F9-B6FF-DC7ABA4A7E2C}" destId="{59F334A2-B08C-4907-A602-4F4C151EEE1D}" srcOrd="1" destOrd="0" parTransId="{90543F87-B4A8-4F80-B9BA-2EA8B3FCF2DD}" sibTransId="{74AF45BE-6E22-49A6-B3E6-5F0DCDCC1B8F}"/>
    <dgm:cxn modelId="{186041C3-34CA-4704-95BF-4DF87A774C2D}" type="presOf" srcId="{59F334A2-B08C-4907-A602-4F4C151EEE1D}" destId="{8FFF4CB7-4725-4552-9CB8-C45B9DD124EC}" srcOrd="0" destOrd="0" presId="urn:microsoft.com/office/officeart/2005/8/layout/hierarchy1"/>
    <dgm:cxn modelId="{AA8BF1CF-4400-465E-900D-DE0DC3CAF3B8}" type="presOf" srcId="{3AF9A834-D2C3-4A6A-B928-E61F5379AE3C}" destId="{67CECF0D-0BB6-4136-8618-15AAA1BAD295}" srcOrd="0" destOrd="0" presId="urn:microsoft.com/office/officeart/2005/8/layout/hierarchy1"/>
    <dgm:cxn modelId="{71E4B8D4-0875-4394-999E-D395F58EC203}" type="presOf" srcId="{04F647E7-22DC-46F9-B6FF-DC7ABA4A7E2C}" destId="{97134753-A271-4987-89C8-CEE42284AAF1}" srcOrd="0" destOrd="0" presId="urn:microsoft.com/office/officeart/2005/8/layout/hierarchy1"/>
    <dgm:cxn modelId="{EE0CC2DB-67B8-4327-A9F7-10CD1EEEC36C}" srcId="{1A71895B-000C-4E14-95D1-1A2FB683F700}" destId="{04F647E7-22DC-46F9-B6FF-DC7ABA4A7E2C}" srcOrd="0" destOrd="0" parTransId="{4FD487D2-10F5-4F6E-B340-631405323656}" sibTransId="{D6C59CD6-DF70-460B-A231-D2ACE39B6402}"/>
    <dgm:cxn modelId="{94E04BDE-0EC2-492C-BF25-55F98E8C97B2}" type="presOf" srcId="{1A71895B-000C-4E14-95D1-1A2FB683F700}" destId="{2F0648BE-1CC6-4892-A008-179D9CFC0B3A}" srcOrd="0" destOrd="0" presId="urn:microsoft.com/office/officeart/2005/8/layout/hierarchy1"/>
    <dgm:cxn modelId="{8CC954B5-44DC-4BE4-870F-3CEDD1343690}" type="presParOf" srcId="{2F0648BE-1CC6-4892-A008-179D9CFC0B3A}" destId="{1C84CB50-6331-499C-989E-28BBE88D24B1}" srcOrd="0" destOrd="0" presId="urn:microsoft.com/office/officeart/2005/8/layout/hierarchy1"/>
    <dgm:cxn modelId="{AC262D91-E8AF-4839-A978-B70AB4A6E71E}" type="presParOf" srcId="{1C84CB50-6331-499C-989E-28BBE88D24B1}" destId="{08AD2EAB-B719-4D76-A93B-C5135D3DE50B}" srcOrd="0" destOrd="0" presId="urn:microsoft.com/office/officeart/2005/8/layout/hierarchy1"/>
    <dgm:cxn modelId="{EDB885B1-58EF-4A83-BFEC-241E86F3A761}" type="presParOf" srcId="{08AD2EAB-B719-4D76-A93B-C5135D3DE50B}" destId="{F0B0C122-2420-4495-B752-7060AD8A2AEF}" srcOrd="0" destOrd="0" presId="urn:microsoft.com/office/officeart/2005/8/layout/hierarchy1"/>
    <dgm:cxn modelId="{70947F2F-4C68-4AFE-A298-053F100A33CE}" type="presParOf" srcId="{08AD2EAB-B719-4D76-A93B-C5135D3DE50B}" destId="{97134753-A271-4987-89C8-CEE42284AAF1}" srcOrd="1" destOrd="0" presId="urn:microsoft.com/office/officeart/2005/8/layout/hierarchy1"/>
    <dgm:cxn modelId="{CAC34A15-BC30-46F5-8F89-46106169FE00}" type="presParOf" srcId="{1C84CB50-6331-499C-989E-28BBE88D24B1}" destId="{E889015E-A7B7-4E15-A4FD-46E39A1BA88F}" srcOrd="1" destOrd="0" presId="urn:microsoft.com/office/officeart/2005/8/layout/hierarchy1"/>
    <dgm:cxn modelId="{52CE87BF-12C8-45FB-BC0A-3ABD9571BC79}" type="presParOf" srcId="{E889015E-A7B7-4E15-A4FD-46E39A1BA88F}" destId="{BDCCC2A9-EF8E-418B-BD31-493C745A7E04}" srcOrd="0" destOrd="0" presId="urn:microsoft.com/office/officeart/2005/8/layout/hierarchy1"/>
    <dgm:cxn modelId="{DFD08D48-83EB-4D11-8A4A-9456954557F8}" type="presParOf" srcId="{E889015E-A7B7-4E15-A4FD-46E39A1BA88F}" destId="{7933945B-E9E5-4817-B21B-184C2CADFAE8}" srcOrd="1" destOrd="0" presId="urn:microsoft.com/office/officeart/2005/8/layout/hierarchy1"/>
    <dgm:cxn modelId="{A2B24882-D7AD-4BDC-AC04-FE34FEBC0721}" type="presParOf" srcId="{7933945B-E9E5-4817-B21B-184C2CADFAE8}" destId="{1D26E85C-79BD-48C8-919C-1BA698A11A1E}" srcOrd="0" destOrd="0" presId="urn:microsoft.com/office/officeart/2005/8/layout/hierarchy1"/>
    <dgm:cxn modelId="{52964237-AB2A-475F-BE33-7314BA4927E4}" type="presParOf" srcId="{1D26E85C-79BD-48C8-919C-1BA698A11A1E}" destId="{D64E7DF5-2D06-4318-AC60-9559F4BD9E0E}" srcOrd="0" destOrd="0" presId="urn:microsoft.com/office/officeart/2005/8/layout/hierarchy1"/>
    <dgm:cxn modelId="{3963168D-B3F9-4D49-BB07-64810C58ADFA}" type="presParOf" srcId="{1D26E85C-79BD-48C8-919C-1BA698A11A1E}" destId="{67CECF0D-0BB6-4136-8618-15AAA1BAD295}" srcOrd="1" destOrd="0" presId="urn:microsoft.com/office/officeart/2005/8/layout/hierarchy1"/>
    <dgm:cxn modelId="{7B51E0E6-0245-426E-A801-2BFAFF8DCB5E}" type="presParOf" srcId="{7933945B-E9E5-4817-B21B-184C2CADFAE8}" destId="{7A6FEF95-970C-4D86-BD66-3D01259ACA26}" srcOrd="1" destOrd="0" presId="urn:microsoft.com/office/officeart/2005/8/layout/hierarchy1"/>
    <dgm:cxn modelId="{7F2D801C-5E79-4331-ACC4-B589B138C19D}" type="presParOf" srcId="{E889015E-A7B7-4E15-A4FD-46E39A1BA88F}" destId="{2036FC45-DFE3-4658-81AB-AA1F372DB3C4}" srcOrd="2" destOrd="0" presId="urn:microsoft.com/office/officeart/2005/8/layout/hierarchy1"/>
    <dgm:cxn modelId="{CAB0D46C-63A9-4E54-8401-DA00316B5024}" type="presParOf" srcId="{E889015E-A7B7-4E15-A4FD-46E39A1BA88F}" destId="{7107E179-7CFB-4D9C-A209-87F7375AC4D6}" srcOrd="3" destOrd="0" presId="urn:microsoft.com/office/officeart/2005/8/layout/hierarchy1"/>
    <dgm:cxn modelId="{C631965C-586B-4EBA-BC9C-C568659CAE05}" type="presParOf" srcId="{7107E179-7CFB-4D9C-A209-87F7375AC4D6}" destId="{3EE3B83B-36F9-4C9A-894F-75A186756CE7}" srcOrd="0" destOrd="0" presId="urn:microsoft.com/office/officeart/2005/8/layout/hierarchy1"/>
    <dgm:cxn modelId="{733ED563-BC2D-4AF1-8E2A-0B6EC6254CDD}" type="presParOf" srcId="{3EE3B83B-36F9-4C9A-894F-75A186756CE7}" destId="{AC1773B4-F272-48C2-8933-8F6B180CC231}" srcOrd="0" destOrd="0" presId="urn:microsoft.com/office/officeart/2005/8/layout/hierarchy1"/>
    <dgm:cxn modelId="{1E202C6F-B304-4080-BF81-48567CCB85E7}" type="presParOf" srcId="{3EE3B83B-36F9-4C9A-894F-75A186756CE7}" destId="{8FFF4CB7-4725-4552-9CB8-C45B9DD124EC}" srcOrd="1" destOrd="0" presId="urn:microsoft.com/office/officeart/2005/8/layout/hierarchy1"/>
    <dgm:cxn modelId="{063ABA5D-524A-428D-BBA9-9A10F8B84587}" type="presParOf" srcId="{7107E179-7CFB-4D9C-A209-87F7375AC4D6}" destId="{E88D1A3F-6C8B-47DF-AFEB-34F1ADA22BB1}" srcOrd="1" destOrd="0" presId="urn:microsoft.com/office/officeart/2005/8/layout/hierarchy1"/>
    <dgm:cxn modelId="{91C1D3E9-8DB4-451E-97A4-F6972380C22A}" type="presParOf" srcId="{E889015E-A7B7-4E15-A4FD-46E39A1BA88F}" destId="{998A402F-B431-4A8E-AF58-FB0EA09A947C}" srcOrd="4" destOrd="0" presId="urn:microsoft.com/office/officeart/2005/8/layout/hierarchy1"/>
    <dgm:cxn modelId="{46255044-59EA-459F-8AB3-96DA14FD1A48}" type="presParOf" srcId="{E889015E-A7B7-4E15-A4FD-46E39A1BA88F}" destId="{EE13E58F-DE6B-4813-B987-1C45D2A31F0C}" srcOrd="5" destOrd="0" presId="urn:microsoft.com/office/officeart/2005/8/layout/hierarchy1"/>
    <dgm:cxn modelId="{9CD0CF5D-1E4A-42CC-A9D5-97DF0078AC58}" type="presParOf" srcId="{EE13E58F-DE6B-4813-B987-1C45D2A31F0C}" destId="{2911B104-EB9F-4002-BF86-8F4185EFD954}" srcOrd="0" destOrd="0" presId="urn:microsoft.com/office/officeart/2005/8/layout/hierarchy1"/>
    <dgm:cxn modelId="{27B6A5D3-E02D-453F-A1F6-13A16D3AC83C}" type="presParOf" srcId="{2911B104-EB9F-4002-BF86-8F4185EFD954}" destId="{824F284A-6937-41FE-82ED-FC498957A975}" srcOrd="0" destOrd="0" presId="urn:microsoft.com/office/officeart/2005/8/layout/hierarchy1"/>
    <dgm:cxn modelId="{E5C86C19-3711-4E05-A121-F2BF872A8A1B}" type="presParOf" srcId="{2911B104-EB9F-4002-BF86-8F4185EFD954}" destId="{BDF3745D-9978-48D9-BC14-109FD247247C}" srcOrd="1" destOrd="0" presId="urn:microsoft.com/office/officeart/2005/8/layout/hierarchy1"/>
    <dgm:cxn modelId="{3D51DD10-A4DE-443B-BF2F-199E13F3EF95}" type="presParOf" srcId="{EE13E58F-DE6B-4813-B987-1C45D2A31F0C}" destId="{B6069F36-E6ED-49A7-AEF9-8AE8F87AA7F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8A402F-B431-4A8E-AF58-FB0EA09A947C}">
      <dsp:nvSpPr>
        <dsp:cNvPr id="0" name=""/>
        <dsp:cNvSpPr/>
      </dsp:nvSpPr>
      <dsp:spPr>
        <a:xfrm>
          <a:off x="5437981" y="1671867"/>
          <a:ext cx="3859212" cy="918317"/>
        </a:xfrm>
        <a:custGeom>
          <a:avLst/>
          <a:gdLst/>
          <a:ahLst/>
          <a:cxnLst/>
          <a:rect l="0" t="0" r="0" b="0"/>
          <a:pathLst>
            <a:path>
              <a:moveTo>
                <a:pt x="0" y="0"/>
              </a:moveTo>
              <a:lnTo>
                <a:pt x="0" y="625806"/>
              </a:lnTo>
              <a:lnTo>
                <a:pt x="3859212" y="625806"/>
              </a:lnTo>
              <a:lnTo>
                <a:pt x="3859212" y="91831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36FC45-DFE3-4658-81AB-AA1F372DB3C4}">
      <dsp:nvSpPr>
        <dsp:cNvPr id="0" name=""/>
        <dsp:cNvSpPr/>
      </dsp:nvSpPr>
      <dsp:spPr>
        <a:xfrm>
          <a:off x="5392261" y="1671867"/>
          <a:ext cx="91440" cy="918317"/>
        </a:xfrm>
        <a:custGeom>
          <a:avLst/>
          <a:gdLst/>
          <a:ahLst/>
          <a:cxnLst/>
          <a:rect l="0" t="0" r="0" b="0"/>
          <a:pathLst>
            <a:path>
              <a:moveTo>
                <a:pt x="45720" y="0"/>
              </a:moveTo>
              <a:lnTo>
                <a:pt x="45720" y="91831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CCC2A9-EF8E-418B-BD31-493C745A7E04}">
      <dsp:nvSpPr>
        <dsp:cNvPr id="0" name=""/>
        <dsp:cNvSpPr/>
      </dsp:nvSpPr>
      <dsp:spPr>
        <a:xfrm>
          <a:off x="1578768" y="1671867"/>
          <a:ext cx="3859212" cy="918317"/>
        </a:xfrm>
        <a:custGeom>
          <a:avLst/>
          <a:gdLst/>
          <a:ahLst/>
          <a:cxnLst/>
          <a:rect l="0" t="0" r="0" b="0"/>
          <a:pathLst>
            <a:path>
              <a:moveTo>
                <a:pt x="3859212" y="0"/>
              </a:moveTo>
              <a:lnTo>
                <a:pt x="3859212" y="625806"/>
              </a:lnTo>
              <a:lnTo>
                <a:pt x="0" y="625806"/>
              </a:lnTo>
              <a:lnTo>
                <a:pt x="0" y="91831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B0C122-2420-4495-B752-7060AD8A2AEF}">
      <dsp:nvSpPr>
        <dsp:cNvPr id="0" name=""/>
        <dsp:cNvSpPr/>
      </dsp:nvSpPr>
      <dsp:spPr>
        <a:xfrm>
          <a:off x="3859212" y="296332"/>
          <a:ext cx="3157537" cy="137553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134753-A271-4987-89C8-CEE42284AAF1}">
      <dsp:nvSpPr>
        <dsp:cNvPr id="0" name=""/>
        <dsp:cNvSpPr/>
      </dsp:nvSpPr>
      <dsp:spPr>
        <a:xfrm>
          <a:off x="4210050" y="629628"/>
          <a:ext cx="3157537" cy="137553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effectLst/>
              <a:latin typeface="Arial" panose="020B0604020202020204" pitchFamily="34" charset="0"/>
              <a:cs typeface="Arial" panose="020B0604020202020204" pitchFamily="34" charset="0"/>
            </a:rPr>
            <a:t>Trois formats d’images sont utilisés sur Internet</a:t>
          </a:r>
          <a:endParaRPr lang="fr-FR" sz="2000" b="1" kern="1200" dirty="0"/>
        </a:p>
      </dsp:txBody>
      <dsp:txXfrm>
        <a:off x="4250338" y="669916"/>
        <a:ext cx="3076961" cy="1294959"/>
      </dsp:txXfrm>
    </dsp:sp>
    <dsp:sp modelId="{D64E7DF5-2D06-4318-AC60-9559F4BD9E0E}">
      <dsp:nvSpPr>
        <dsp:cNvPr id="0" name=""/>
        <dsp:cNvSpPr/>
      </dsp:nvSpPr>
      <dsp:spPr>
        <a:xfrm>
          <a:off x="0" y="2590184"/>
          <a:ext cx="3157537" cy="155538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CECF0D-0BB6-4136-8618-15AAA1BAD295}">
      <dsp:nvSpPr>
        <dsp:cNvPr id="0" name=""/>
        <dsp:cNvSpPr/>
      </dsp:nvSpPr>
      <dsp:spPr>
        <a:xfrm>
          <a:off x="350837" y="2923480"/>
          <a:ext cx="3157537" cy="155538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err="1">
              <a:solidFill>
                <a:srgbClr val="FF0000"/>
              </a:solidFill>
              <a:effectLst/>
              <a:latin typeface="Arial" panose="020B0604020202020204" pitchFamily="34" charset="0"/>
              <a:cs typeface="Arial" panose="020B0604020202020204" pitchFamily="34" charset="0"/>
            </a:rPr>
            <a:t>Gif</a:t>
          </a:r>
          <a:r>
            <a:rPr lang="fr-FR" sz="2000" b="1" kern="1200" dirty="0">
              <a:solidFill>
                <a:srgbClr val="FF0000"/>
              </a:solidFill>
              <a:effectLst/>
              <a:latin typeface="Arial" panose="020B0604020202020204" pitchFamily="34" charset="0"/>
              <a:cs typeface="Arial" panose="020B0604020202020204" pitchFamily="34" charset="0"/>
            </a:rPr>
            <a:t> </a:t>
          </a:r>
          <a:r>
            <a:rPr lang="fr-FR" sz="2000" kern="1200" dirty="0">
              <a:solidFill>
                <a:schemeClr val="bg1"/>
              </a:solidFill>
              <a:effectLst/>
              <a:latin typeface="Arial" panose="020B0604020202020204" pitchFamily="34" charset="0"/>
              <a:cs typeface="Arial" panose="020B0604020202020204" pitchFamily="34" charset="0"/>
            </a:rPr>
            <a:t>: génère des fichiers plus petits que le format jpeg, mais plus destructeur de couleurs.</a:t>
          </a:r>
        </a:p>
      </dsp:txBody>
      <dsp:txXfrm>
        <a:off x="396393" y="2969036"/>
        <a:ext cx="3066425" cy="1464275"/>
      </dsp:txXfrm>
    </dsp:sp>
    <dsp:sp modelId="{AC1773B4-F272-48C2-8933-8F6B180CC231}">
      <dsp:nvSpPr>
        <dsp:cNvPr id="0" name=""/>
        <dsp:cNvSpPr/>
      </dsp:nvSpPr>
      <dsp:spPr>
        <a:xfrm>
          <a:off x="3859212" y="2590184"/>
          <a:ext cx="3157537" cy="155538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FF4CB7-4725-4552-9CB8-C45B9DD124EC}">
      <dsp:nvSpPr>
        <dsp:cNvPr id="0" name=""/>
        <dsp:cNvSpPr/>
      </dsp:nvSpPr>
      <dsp:spPr>
        <a:xfrm>
          <a:off x="4210050" y="2923480"/>
          <a:ext cx="3157537" cy="155538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rgbClr val="FF0000"/>
              </a:solidFill>
              <a:effectLst/>
              <a:latin typeface="Arial" panose="020B0604020202020204" pitchFamily="34" charset="0"/>
              <a:cs typeface="Arial" panose="020B0604020202020204" pitchFamily="34" charset="0"/>
            </a:rPr>
            <a:t>Jpeg</a:t>
          </a:r>
          <a:r>
            <a:rPr lang="fr-FR" sz="2000" kern="1200" dirty="0">
              <a:solidFill>
                <a:schemeClr val="bg1"/>
              </a:solidFill>
              <a:effectLst/>
              <a:latin typeface="Arial" panose="020B0604020202020204" pitchFamily="34" charset="0"/>
              <a:cs typeface="Arial" panose="020B0604020202020204" pitchFamily="34" charset="0"/>
            </a:rPr>
            <a:t> : crée des fichiers plus lourds que le format </a:t>
          </a:r>
          <a:r>
            <a:rPr lang="fr-FR" sz="2000" kern="1200" dirty="0" err="1">
              <a:solidFill>
                <a:schemeClr val="bg1"/>
              </a:solidFill>
              <a:effectLst/>
              <a:latin typeface="Arial" panose="020B0604020202020204" pitchFamily="34" charset="0"/>
              <a:cs typeface="Arial" panose="020B0604020202020204" pitchFamily="34" charset="0"/>
            </a:rPr>
            <a:t>gif</a:t>
          </a:r>
          <a:r>
            <a:rPr lang="fr-FR" sz="2000" kern="1200" dirty="0">
              <a:solidFill>
                <a:schemeClr val="bg1"/>
              </a:solidFill>
              <a:effectLst/>
              <a:latin typeface="Arial" panose="020B0604020202020204" pitchFamily="34" charset="0"/>
              <a:cs typeface="Arial" panose="020B0604020202020204" pitchFamily="34" charset="0"/>
            </a:rPr>
            <a:t>. Il offre un meilleur rendu des couleurs. </a:t>
          </a:r>
        </a:p>
      </dsp:txBody>
      <dsp:txXfrm>
        <a:off x="4255606" y="2969036"/>
        <a:ext cx="3066425" cy="1464275"/>
      </dsp:txXfrm>
    </dsp:sp>
    <dsp:sp modelId="{824F284A-6937-41FE-82ED-FC498957A975}">
      <dsp:nvSpPr>
        <dsp:cNvPr id="0" name=""/>
        <dsp:cNvSpPr/>
      </dsp:nvSpPr>
      <dsp:spPr>
        <a:xfrm>
          <a:off x="7718425" y="2590184"/>
          <a:ext cx="3157537" cy="155538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F3745D-9978-48D9-BC14-109FD247247C}">
      <dsp:nvSpPr>
        <dsp:cNvPr id="0" name=""/>
        <dsp:cNvSpPr/>
      </dsp:nvSpPr>
      <dsp:spPr>
        <a:xfrm>
          <a:off x="8069263" y="2923480"/>
          <a:ext cx="3157537" cy="155538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rgbClr val="FF0000"/>
              </a:solidFill>
              <a:effectLst/>
              <a:latin typeface="Arial" panose="020B0604020202020204" pitchFamily="34" charset="0"/>
              <a:cs typeface="Arial" panose="020B0604020202020204" pitchFamily="34" charset="0"/>
            </a:rPr>
            <a:t>Png</a:t>
          </a:r>
          <a:r>
            <a:rPr lang="fr-FR" sz="2000" kern="1200" dirty="0">
              <a:solidFill>
                <a:schemeClr val="bg1"/>
              </a:solidFill>
              <a:effectLst/>
              <a:latin typeface="Arial" panose="020B0604020202020204" pitchFamily="34" charset="0"/>
              <a:cs typeface="Arial" panose="020B0604020202020204" pitchFamily="34" charset="0"/>
            </a:rPr>
            <a:t> : ce nouveau format tend à remplacer les deux formats précédents. </a:t>
          </a:r>
          <a:endParaRPr lang="fr-FR" sz="2000" kern="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dsp:txBody>
      <dsp:txXfrm>
        <a:off x="8114819" y="2969036"/>
        <a:ext cx="3066425" cy="146427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BF2A7F-96CD-CB4B-A86F-7CA126495728}" type="datetimeFigureOut">
              <a:rPr lang="fr-FR" smtClean="0"/>
              <a:t>07/04/2025</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C169C4-9F57-A245-A073-B169B85E84A6}" type="slidenum">
              <a:rPr lang="fr-FR" smtClean="0"/>
              <a:t>‹N°›</a:t>
            </a:fld>
            <a:endParaRPr lang="fr-FR"/>
          </a:p>
        </p:txBody>
      </p:sp>
    </p:spTree>
    <p:extLst>
      <p:ext uri="{BB962C8B-B14F-4D97-AF65-F5344CB8AC3E}">
        <p14:creationId xmlns:p14="http://schemas.microsoft.com/office/powerpoint/2010/main" val="2336774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07/04/2025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07/04/2025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07/04/2025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07/04/2025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07/04/2025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07/04/2025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07/04/2025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07/04/2025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07/04/2025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07/04/2025</a:t>
            </a:fld>
            <a:endParaRPr lang="fr-FR"/>
          </a:p>
        </p:txBody>
      </p:sp>
      <p:sp>
        <p:nvSpPr>
          <p:cNvPr id="5" name="Footer Placeholder 4"/>
          <p:cNvSpPr>
            <a:spLocks noGrp="1"/>
          </p:cNvSpPr>
          <p:nvPr>
            <p:ph type="ftr" sz="quarter" idx="3"/>
          </p:nvPr>
        </p:nvSpPr>
        <p:spPr>
          <a:xfrm rot="5400000">
            <a:off x="9586573" y="17774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8" y="270934"/>
            <a:ext cx="11844867" cy="626533"/>
          </a:xfrm>
        </p:spPr>
        <p:txBody>
          <a:bodyPr>
            <a:noAutofit/>
          </a:bodyPr>
          <a:lstStyle/>
          <a:p>
            <a:r>
              <a:rPr lang="fr-FR" sz="2000" b="1" dirty="0">
                <a:solidFill>
                  <a:srgbClr val="FFFF00"/>
                </a:solidFill>
                <a:latin typeface="Arial" panose="020B0604020202020204" pitchFamily="34" charset="0"/>
                <a:cs typeface="Arial" panose="020B0604020202020204" pitchFamily="34" charset="0"/>
              </a:rPr>
              <a:t>Chap. 8 – Modélisation et formats de documents, interface homme/machine</a:t>
            </a:r>
            <a:br>
              <a:rPr lang="fr-FR" sz="2000" b="1" dirty="0">
                <a:solidFill>
                  <a:srgbClr val="FFFF00"/>
                </a:solidFill>
                <a:latin typeface="Arial" panose="020B0604020202020204" pitchFamily="34" charset="0"/>
                <a:cs typeface="Arial" panose="020B0604020202020204" pitchFamily="34" charset="0"/>
              </a:rPr>
            </a:br>
            <a:r>
              <a:rPr lang="fr-FR" sz="2000" b="1" dirty="0">
                <a:solidFill>
                  <a:schemeClr val="tx1"/>
                </a:solidFill>
                <a:latin typeface="Arial" panose="020B0604020202020204" pitchFamily="34" charset="0"/>
                <a:cs typeface="Arial" panose="020B0604020202020204" pitchFamily="34" charset="0"/>
              </a:rPr>
              <a:t>6. Construire un site Web, un </a:t>
            </a:r>
            <a:r>
              <a:rPr lang="fr-FR" sz="2000" b="1">
                <a:solidFill>
                  <a:schemeClr val="tx1"/>
                </a:solidFill>
                <a:latin typeface="Arial" panose="020B0604020202020204" pitchFamily="34" charset="0"/>
                <a:cs typeface="Arial" panose="020B0604020202020204" pitchFamily="34" charset="0"/>
              </a:rPr>
              <a:t>diaporama interactif</a:t>
            </a:r>
            <a:endParaRPr lang="fr-FR" sz="2000" b="1" dirty="0">
              <a:solidFill>
                <a:schemeClr val="tx1"/>
              </a:solidFill>
              <a:latin typeface="Arial" panose="020B0604020202020204" pitchFamily="34" charset="0"/>
              <a:cs typeface="Arial" panose="020B0604020202020204"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716091757"/>
              </p:ext>
            </p:extLst>
          </p:nvPr>
        </p:nvGraphicFramePr>
        <p:xfrm>
          <a:off x="561657" y="1600359"/>
          <a:ext cx="10969943" cy="3869108"/>
        </p:xfrm>
        <a:graphic>
          <a:graphicData uri="http://schemas.openxmlformats.org/drawingml/2006/table">
            <a:tbl>
              <a:tblPr firstRow="1" firstCol="1" bandRow="1">
                <a:tableStyleId>{5C22544A-7EE6-4342-B048-85BDC9FD1C3A}</a:tableStyleId>
              </a:tblPr>
              <a:tblGrid>
                <a:gridCol w="2302275">
                  <a:extLst>
                    <a:ext uri="{9D8B030D-6E8A-4147-A177-3AD203B41FA5}">
                      <a16:colId xmlns:a16="http://schemas.microsoft.com/office/drawing/2014/main" val="20000"/>
                    </a:ext>
                  </a:extLst>
                </a:gridCol>
                <a:gridCol w="8667668">
                  <a:extLst>
                    <a:ext uri="{9D8B030D-6E8A-4147-A177-3AD203B41FA5}">
                      <a16:colId xmlns:a16="http://schemas.microsoft.com/office/drawing/2014/main" val="20001"/>
                    </a:ext>
                  </a:extLst>
                </a:gridCol>
              </a:tblGrid>
              <a:tr h="3869108">
                <a:tc>
                  <a:txBody>
                    <a:bodyPr/>
                    <a:lstStyle/>
                    <a:p>
                      <a:pPr>
                        <a:lnSpc>
                          <a:spcPct val="100000"/>
                        </a:lnSpc>
                        <a:spcAft>
                          <a:spcPts val="0"/>
                        </a:spcAft>
                      </a:pPr>
                      <a:r>
                        <a:rPr lang="fr-FR" sz="2400" dirty="0">
                          <a:solidFill>
                            <a:srgbClr val="FF0000"/>
                          </a:solidFill>
                          <a:effectLst/>
                          <a:latin typeface="Arial" panose="020B0604020202020204" pitchFamily="34" charset="0"/>
                          <a:cs typeface="Arial" panose="020B0604020202020204" pitchFamily="34" charset="0"/>
                        </a:rPr>
                        <a:t>Définir les objectifs et l'organisation du site</a:t>
                      </a:r>
                      <a:endParaRPr lang="fr-FR" sz="2800" dirty="0">
                        <a:solidFill>
                          <a:srgbClr val="FF0000"/>
                        </a:solidFill>
                        <a:effectLst/>
                        <a:latin typeface="Arial" panose="020B0604020202020204" pitchFamily="34" charset="0"/>
                        <a:cs typeface="Arial" panose="020B0604020202020204" pitchFamily="34" charset="0"/>
                      </a:endParaRPr>
                    </a:p>
                    <a:p>
                      <a:pPr>
                        <a:lnSpc>
                          <a:spcPct val="100000"/>
                        </a:lnSpc>
                        <a:spcBef>
                          <a:spcPts val="600"/>
                        </a:spcBef>
                        <a:spcAft>
                          <a:spcPts val="600"/>
                        </a:spcAft>
                      </a:pPr>
                      <a:r>
                        <a:rPr lang="fr-FR" sz="2400" dirty="0">
                          <a:solidFill>
                            <a:schemeClr val="bg1"/>
                          </a:solidFill>
                          <a:effectLst/>
                          <a:latin typeface="Arial" panose="020B0604020202020204" pitchFamily="34" charset="0"/>
                          <a:cs typeface="Arial" panose="020B0604020202020204" pitchFamily="34" charset="0"/>
                        </a:rPr>
                        <a:t> </a:t>
                      </a:r>
                      <a:endParaRPr lang="fr-FR" sz="3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42900" indent="-342900" algn="just">
                        <a:lnSpc>
                          <a:spcPct val="100000"/>
                        </a:lnSpc>
                        <a:spcBef>
                          <a:spcPts val="600"/>
                        </a:spcBef>
                        <a:spcAft>
                          <a:spcPts val="300"/>
                        </a:spcAft>
                        <a:buFont typeface="Arial" panose="020B0604020202020204" pitchFamily="34" charset="0"/>
                        <a:buChar char="•"/>
                      </a:pPr>
                      <a:r>
                        <a:rPr lang="fr-FR" sz="2400" dirty="0">
                          <a:solidFill>
                            <a:schemeClr val="bg1"/>
                          </a:solidFill>
                          <a:effectLst/>
                          <a:latin typeface="Arial" panose="020B0604020202020204" pitchFamily="34" charset="0"/>
                          <a:cs typeface="Arial" panose="020B0604020202020204" pitchFamily="34" charset="0"/>
                        </a:rPr>
                        <a:t>Définir l'objectif du site et lister les informations qui en découlent. </a:t>
                      </a:r>
                    </a:p>
                    <a:p>
                      <a:pPr marL="342900" indent="-342900" algn="just">
                        <a:lnSpc>
                          <a:spcPct val="100000"/>
                        </a:lnSpc>
                        <a:spcBef>
                          <a:spcPts val="600"/>
                        </a:spcBef>
                        <a:spcAft>
                          <a:spcPts val="300"/>
                        </a:spcAft>
                        <a:buFont typeface="Arial" panose="020B0604020202020204" pitchFamily="34" charset="0"/>
                        <a:buChar char="•"/>
                      </a:pPr>
                      <a:r>
                        <a:rPr lang="fr-FR" sz="2400" dirty="0">
                          <a:solidFill>
                            <a:schemeClr val="bg1"/>
                          </a:solidFill>
                          <a:effectLst/>
                          <a:latin typeface="Arial" panose="020B0604020202020204" pitchFamily="34" charset="0"/>
                          <a:cs typeface="Arial" panose="020B0604020202020204" pitchFamily="34" charset="0"/>
                        </a:rPr>
                        <a:t>Regrouper les informations par thème, chapitre ou sujet, afin de pouvoir répartir les informations par page. </a:t>
                      </a:r>
                    </a:p>
                    <a:p>
                      <a:pPr marL="342900" indent="-342900" algn="just">
                        <a:lnSpc>
                          <a:spcPct val="100000"/>
                        </a:lnSpc>
                        <a:spcBef>
                          <a:spcPts val="600"/>
                        </a:spcBef>
                        <a:spcAft>
                          <a:spcPts val="300"/>
                        </a:spcAft>
                        <a:buFont typeface="Arial" panose="020B0604020202020204" pitchFamily="34" charset="0"/>
                        <a:buChar char="•"/>
                      </a:pPr>
                      <a:r>
                        <a:rPr lang="fr-FR" sz="2400" dirty="0">
                          <a:solidFill>
                            <a:schemeClr val="bg1"/>
                          </a:solidFill>
                          <a:effectLst/>
                          <a:latin typeface="Arial" panose="020B0604020202020204" pitchFamily="34" charset="0"/>
                          <a:cs typeface="Arial" panose="020B0604020202020204" pitchFamily="34" charset="0"/>
                        </a:rPr>
                        <a:t>Pour qu'elles soient lisibles et agréables, il est important de trouver le bon compromis entre le nombre d'informations et la taille d'une page. </a:t>
                      </a:r>
                      <a:endParaRPr lang="fr-FR" sz="2800" dirty="0">
                        <a:solidFill>
                          <a:schemeClr val="bg1"/>
                        </a:solidFill>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0"/>
                  </a:ext>
                </a:extLst>
              </a:tr>
            </a:tbl>
          </a:graphicData>
        </a:graphic>
      </p:graphicFrame>
      <p:sp>
        <p:nvSpPr>
          <p:cNvPr id="4" name="Espace réservé du pied de page 3"/>
          <p:cNvSpPr>
            <a:spLocks noGrp="1"/>
          </p:cNvSpPr>
          <p:nvPr>
            <p:ph type="ftr" sz="quarter" idx="11"/>
          </p:nvPr>
        </p:nvSpPr>
        <p:spPr/>
        <p:txBody>
          <a:bodyPr/>
          <a:lstStyle/>
          <a:p>
            <a:r>
              <a:rPr lang="fr-FR"/>
              <a:t>© Delagrave 2015</a:t>
            </a:r>
          </a:p>
        </p:txBody>
      </p:sp>
    </p:spTree>
    <p:extLst>
      <p:ext uri="{BB962C8B-B14F-4D97-AF65-F5344CB8AC3E}">
        <p14:creationId xmlns:p14="http://schemas.microsoft.com/office/powerpoint/2010/main" val="40537321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8" y="270934"/>
            <a:ext cx="11844867" cy="626533"/>
          </a:xfrm>
        </p:spPr>
        <p:txBody>
          <a:bodyPr>
            <a:normAutofit fontScale="90000"/>
          </a:bodyPr>
          <a:lstStyle/>
          <a:p>
            <a:r>
              <a:rPr lang="fr-FR" sz="2800" b="1" dirty="0">
                <a:solidFill>
                  <a:srgbClr val="FFFF00"/>
                </a:solidFill>
                <a:latin typeface="Arial" panose="020B0604020202020204" pitchFamily="34" charset="0"/>
                <a:cs typeface="Arial" panose="020B0604020202020204" pitchFamily="34" charset="0"/>
              </a:rPr>
              <a:t>Chap. 8 – Interface homme-machine : Normes XML et HTML</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4. Construire un site Web</a:t>
            </a:r>
          </a:p>
        </p:txBody>
      </p:sp>
      <p:graphicFrame>
        <p:nvGraphicFramePr>
          <p:cNvPr id="3" name="Tableau 2"/>
          <p:cNvGraphicFramePr>
            <a:graphicFrameLocks noGrp="1"/>
          </p:cNvGraphicFramePr>
          <p:nvPr>
            <p:extLst>
              <p:ext uri="{D42A27DB-BD31-4B8C-83A1-F6EECF244321}">
                <p14:modId xmlns:p14="http://schemas.microsoft.com/office/powerpoint/2010/main" val="2050739413"/>
              </p:ext>
            </p:extLst>
          </p:nvPr>
        </p:nvGraphicFramePr>
        <p:xfrm>
          <a:off x="180657" y="1481826"/>
          <a:ext cx="11190728" cy="5031516"/>
        </p:xfrm>
        <a:graphic>
          <a:graphicData uri="http://schemas.openxmlformats.org/drawingml/2006/table">
            <a:tbl>
              <a:tblPr firstRow="1" firstCol="1" bandRow="1">
                <a:tableStyleId>{5C22544A-7EE6-4342-B048-85BDC9FD1C3A}</a:tableStyleId>
              </a:tblPr>
              <a:tblGrid>
                <a:gridCol w="1826334">
                  <a:extLst>
                    <a:ext uri="{9D8B030D-6E8A-4147-A177-3AD203B41FA5}">
                      <a16:colId xmlns:a16="http://schemas.microsoft.com/office/drawing/2014/main" val="20000"/>
                    </a:ext>
                  </a:extLst>
                </a:gridCol>
                <a:gridCol w="9364394">
                  <a:extLst>
                    <a:ext uri="{9D8B030D-6E8A-4147-A177-3AD203B41FA5}">
                      <a16:colId xmlns:a16="http://schemas.microsoft.com/office/drawing/2014/main" val="20001"/>
                    </a:ext>
                  </a:extLst>
                </a:gridCol>
              </a:tblGrid>
              <a:tr h="5031516">
                <a:tc>
                  <a:txBody>
                    <a:bodyPr/>
                    <a:lstStyle/>
                    <a:p>
                      <a:pPr>
                        <a:lnSpc>
                          <a:spcPct val="100000"/>
                        </a:lnSpc>
                        <a:spcAft>
                          <a:spcPts val="0"/>
                        </a:spcAft>
                      </a:pPr>
                      <a:r>
                        <a:rPr lang="fr-FR" sz="2000" dirty="0">
                          <a:solidFill>
                            <a:schemeClr val="bg1"/>
                          </a:solidFill>
                          <a:effectLst/>
                          <a:latin typeface="Arial" panose="020B0604020202020204" pitchFamily="34" charset="0"/>
                          <a:cs typeface="Arial" panose="020B0604020202020204" pitchFamily="34" charset="0"/>
                        </a:rPr>
                        <a:t>Définir les objectifs et l'organisation du site</a:t>
                      </a:r>
                      <a:endParaRPr lang="fr-FR" sz="2400" dirty="0">
                        <a:solidFill>
                          <a:schemeClr val="bg1"/>
                        </a:solidFill>
                        <a:effectLst/>
                        <a:latin typeface="Arial" panose="020B0604020202020204" pitchFamily="34" charset="0"/>
                        <a:cs typeface="Arial" panose="020B0604020202020204" pitchFamily="34" charset="0"/>
                      </a:endParaRPr>
                    </a:p>
                    <a:p>
                      <a:pPr>
                        <a:lnSpc>
                          <a:spcPct val="100000"/>
                        </a:lnSpc>
                        <a:spcBef>
                          <a:spcPts val="600"/>
                        </a:spcBef>
                        <a:spcAft>
                          <a:spcPts val="600"/>
                        </a:spcAft>
                      </a:pPr>
                      <a:r>
                        <a:rPr lang="fr-FR" sz="2000" dirty="0">
                          <a:solidFill>
                            <a:schemeClr val="bg1"/>
                          </a:solidFill>
                          <a:effectLst/>
                          <a:latin typeface="Arial" panose="020B0604020202020204" pitchFamily="34" charset="0"/>
                          <a:cs typeface="Arial" panose="020B0604020202020204" pitchFamily="34" charset="0"/>
                        </a:rPr>
                        <a:t> </a:t>
                      </a:r>
                      <a:endParaRPr lang="fr-FR" sz="3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lnSpc>
                          <a:spcPct val="100000"/>
                        </a:lnSpc>
                        <a:spcBef>
                          <a:spcPts val="1200"/>
                        </a:spcBef>
                        <a:spcAft>
                          <a:spcPts val="0"/>
                        </a:spcAft>
                      </a:pPr>
                      <a:r>
                        <a:rPr lang="fr-FR" sz="2000" dirty="0">
                          <a:solidFill>
                            <a:schemeClr val="bg1"/>
                          </a:solidFill>
                          <a:effectLst/>
                          <a:latin typeface="Arial" panose="020B0604020202020204" pitchFamily="34" charset="0"/>
                          <a:cs typeface="Arial" panose="020B0604020202020204" pitchFamily="34" charset="0"/>
                        </a:rPr>
                        <a:t>Globalement, les points suivants doivent être pris en compte :</a:t>
                      </a:r>
                      <a:endParaRPr lang="fr-FR" sz="2400" dirty="0">
                        <a:solidFill>
                          <a:schemeClr val="bg1"/>
                        </a:solidFill>
                        <a:effectLst/>
                        <a:latin typeface="Arial" panose="020B0604020202020204" pitchFamily="34" charset="0"/>
                        <a:cs typeface="Arial" panose="020B0604020202020204" pitchFamily="34" charset="0"/>
                      </a:endParaRPr>
                    </a:p>
                    <a:p>
                      <a:pPr marL="342900" lvl="0" indent="-342900" algn="just">
                        <a:lnSpc>
                          <a:spcPct val="100000"/>
                        </a:lnSpc>
                        <a:spcBef>
                          <a:spcPts val="1200"/>
                        </a:spcBef>
                        <a:spcAft>
                          <a:spcPts val="0"/>
                        </a:spcAft>
                        <a:buFont typeface="Wingdings" panose="05000000000000000000" pitchFamily="2" charset="2"/>
                        <a:buChar char="q"/>
                      </a:pPr>
                      <a:r>
                        <a:rPr lang="fr-FR" sz="2000" b="1" dirty="0">
                          <a:solidFill>
                            <a:srgbClr val="FF0000"/>
                          </a:solidFill>
                          <a:effectLst/>
                          <a:latin typeface="Arial" panose="020B0604020202020204" pitchFamily="34" charset="0"/>
                          <a:cs typeface="Arial" panose="020B0604020202020204" pitchFamily="34" charset="0"/>
                        </a:rPr>
                        <a:t>Information</a:t>
                      </a:r>
                      <a:r>
                        <a:rPr lang="fr-FR" sz="2000" dirty="0">
                          <a:solidFill>
                            <a:srgbClr val="FF0000"/>
                          </a:solidFill>
                          <a:effectLst/>
                          <a:latin typeface="Arial" panose="020B0604020202020204" pitchFamily="34" charset="0"/>
                          <a:cs typeface="Arial" panose="020B0604020202020204" pitchFamily="34" charset="0"/>
                        </a:rPr>
                        <a:t> </a:t>
                      </a:r>
                      <a:r>
                        <a:rPr lang="fr-FR" sz="2000" dirty="0">
                          <a:solidFill>
                            <a:schemeClr val="bg1"/>
                          </a:solidFill>
                          <a:effectLst/>
                          <a:latin typeface="Arial" panose="020B0604020202020204" pitchFamily="34" charset="0"/>
                          <a:cs typeface="Arial" panose="020B0604020202020204" pitchFamily="34" charset="0"/>
                        </a:rPr>
                        <a:t>: « trop d'informations tue l'information ! » Évitez les pages trop denses.</a:t>
                      </a:r>
                      <a:endParaRPr lang="fr-FR" sz="2400" dirty="0">
                        <a:solidFill>
                          <a:schemeClr val="bg1"/>
                        </a:solidFill>
                        <a:effectLst/>
                        <a:latin typeface="Arial" panose="020B0604020202020204" pitchFamily="34" charset="0"/>
                        <a:cs typeface="Arial" panose="020B0604020202020204" pitchFamily="34" charset="0"/>
                      </a:endParaRPr>
                    </a:p>
                    <a:p>
                      <a:pPr marL="342900" lvl="0" indent="-342900" algn="just">
                        <a:lnSpc>
                          <a:spcPct val="100000"/>
                        </a:lnSpc>
                        <a:spcBef>
                          <a:spcPts val="1200"/>
                        </a:spcBef>
                        <a:spcAft>
                          <a:spcPts val="0"/>
                        </a:spcAft>
                        <a:buFont typeface="Wingdings" panose="05000000000000000000" pitchFamily="2" charset="2"/>
                        <a:buChar char="q"/>
                      </a:pPr>
                      <a:r>
                        <a:rPr lang="fr-FR" sz="2000" dirty="0">
                          <a:solidFill>
                            <a:srgbClr val="FF0000"/>
                          </a:solidFill>
                          <a:effectLst/>
                          <a:latin typeface="Arial" panose="020B0604020202020204" pitchFamily="34" charset="0"/>
                          <a:cs typeface="Arial" panose="020B0604020202020204" pitchFamily="34" charset="0"/>
                        </a:rPr>
                        <a:t>Taille écran </a:t>
                      </a:r>
                      <a:r>
                        <a:rPr lang="fr-FR" sz="2000" dirty="0">
                          <a:solidFill>
                            <a:schemeClr val="bg1"/>
                          </a:solidFill>
                          <a:effectLst/>
                          <a:latin typeface="Arial" panose="020B0604020202020204" pitchFamily="34" charset="0"/>
                          <a:cs typeface="Arial" panose="020B0604020202020204" pitchFamily="34" charset="0"/>
                        </a:rPr>
                        <a:t>: attention aux pages trop longues qui obligent à faire défiler le contenu des écrans,</a:t>
                      </a:r>
                      <a:endParaRPr lang="fr-FR" sz="2400" dirty="0">
                        <a:solidFill>
                          <a:schemeClr val="bg1"/>
                        </a:solidFill>
                        <a:effectLst/>
                        <a:latin typeface="Arial" panose="020B0604020202020204" pitchFamily="34" charset="0"/>
                        <a:cs typeface="Arial" panose="020B0604020202020204" pitchFamily="34" charset="0"/>
                      </a:endParaRPr>
                    </a:p>
                    <a:p>
                      <a:pPr marL="342900" lvl="0" indent="-342900" algn="just">
                        <a:lnSpc>
                          <a:spcPct val="100000"/>
                        </a:lnSpc>
                        <a:spcBef>
                          <a:spcPts val="1200"/>
                        </a:spcBef>
                        <a:spcAft>
                          <a:spcPts val="0"/>
                        </a:spcAft>
                        <a:buFont typeface="Wingdings" panose="05000000000000000000" pitchFamily="2" charset="2"/>
                        <a:buChar char="q"/>
                      </a:pPr>
                      <a:r>
                        <a:rPr lang="fr-FR" sz="2000" dirty="0">
                          <a:solidFill>
                            <a:srgbClr val="FF0000"/>
                          </a:solidFill>
                          <a:effectLst/>
                          <a:latin typeface="Arial" panose="020B0604020202020204" pitchFamily="34" charset="0"/>
                          <a:cs typeface="Arial" panose="020B0604020202020204" pitchFamily="34" charset="0"/>
                        </a:rPr>
                        <a:t>Lisibilité</a:t>
                      </a:r>
                      <a:r>
                        <a:rPr lang="fr-FR" sz="2000" dirty="0">
                          <a:solidFill>
                            <a:schemeClr val="bg1"/>
                          </a:solidFill>
                          <a:effectLst/>
                          <a:latin typeface="Arial" panose="020B0604020202020204" pitchFamily="34" charset="0"/>
                          <a:cs typeface="Arial" panose="020B0604020202020204" pitchFamily="34" charset="0"/>
                        </a:rPr>
                        <a:t> : la lecture écran est fatigante, éviter les paragraphes et les phrases trop longues.</a:t>
                      </a:r>
                      <a:endParaRPr lang="fr-FR" sz="2400" dirty="0">
                        <a:solidFill>
                          <a:schemeClr val="bg1"/>
                        </a:solidFill>
                        <a:effectLst/>
                        <a:latin typeface="Arial" panose="020B0604020202020204" pitchFamily="34" charset="0"/>
                        <a:cs typeface="Arial" panose="020B0604020202020204" pitchFamily="34" charset="0"/>
                      </a:endParaRPr>
                    </a:p>
                    <a:p>
                      <a:pPr marL="342900" lvl="0" indent="-342900" algn="just">
                        <a:lnSpc>
                          <a:spcPct val="100000"/>
                        </a:lnSpc>
                        <a:spcBef>
                          <a:spcPts val="1200"/>
                        </a:spcBef>
                        <a:spcAft>
                          <a:spcPts val="300"/>
                        </a:spcAft>
                        <a:buFont typeface="Wingdings" panose="05000000000000000000" pitchFamily="2" charset="2"/>
                        <a:buChar char="q"/>
                      </a:pPr>
                      <a:r>
                        <a:rPr lang="fr-FR" sz="2000" dirty="0">
                          <a:solidFill>
                            <a:srgbClr val="FF0000"/>
                          </a:solidFill>
                          <a:effectLst/>
                          <a:latin typeface="Arial" panose="020B0604020202020204" pitchFamily="34" charset="0"/>
                          <a:cs typeface="Arial" panose="020B0604020202020204" pitchFamily="34" charset="0"/>
                        </a:rPr>
                        <a:t>Temps de chargement </a:t>
                      </a:r>
                      <a:r>
                        <a:rPr lang="fr-FR" sz="2000" dirty="0">
                          <a:solidFill>
                            <a:schemeClr val="bg1"/>
                          </a:solidFill>
                          <a:effectLst/>
                          <a:latin typeface="Arial" panose="020B0604020202020204" pitchFamily="34" charset="0"/>
                          <a:cs typeface="Arial" panose="020B0604020202020204" pitchFamily="34" charset="0"/>
                        </a:rPr>
                        <a:t>: les pages de texte sont rapidement chargées mais tristes. Les images et vidéos sont agréables, mais ralentissent le chargement. Il faut donc trouver le bon compromis entre le texte, les images et le temps de chargement. </a:t>
                      </a:r>
                      <a:endParaRPr lang="fr-FR" sz="2400" dirty="0">
                        <a:solidFill>
                          <a:schemeClr val="bg1"/>
                        </a:solidFill>
                        <a:effectLst/>
                        <a:latin typeface="Arial" panose="020B0604020202020204" pitchFamily="34" charset="0"/>
                        <a:cs typeface="Arial" panose="020B0604020202020204" pitchFamily="34" charset="0"/>
                      </a:endParaRPr>
                    </a:p>
                    <a:p>
                      <a:pPr marL="201295" marR="1097915" algn="l">
                        <a:lnSpc>
                          <a:spcPct val="100000"/>
                        </a:lnSpc>
                        <a:spcBef>
                          <a:spcPts val="1200"/>
                        </a:spcBef>
                        <a:spcAft>
                          <a:spcPts val="300"/>
                        </a:spcAft>
                      </a:pPr>
                      <a:r>
                        <a:rPr lang="fr-FR" sz="2000" dirty="0">
                          <a:solidFill>
                            <a:schemeClr val="bg1"/>
                          </a:solidFill>
                          <a:effectLst/>
                          <a:latin typeface="Arial" panose="020B0604020202020204" pitchFamily="34" charset="0"/>
                          <a:cs typeface="Arial" panose="020B0604020202020204" pitchFamily="34" charset="0"/>
                        </a:rPr>
                        <a:t>Pour mieux visualiser un site, ces pages et leur organisation, utilisez un organigramme ou une arborescence.</a:t>
                      </a:r>
                      <a:endParaRPr lang="fr-FR"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368359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8" y="270934"/>
            <a:ext cx="11844867" cy="626533"/>
          </a:xfrm>
        </p:spPr>
        <p:txBody>
          <a:bodyPr>
            <a:normAutofit fontScale="90000"/>
          </a:bodyPr>
          <a:lstStyle/>
          <a:p>
            <a:r>
              <a:rPr lang="fr-FR" sz="2800" b="1" dirty="0">
                <a:solidFill>
                  <a:srgbClr val="FFFF00"/>
                </a:solidFill>
                <a:latin typeface="Arial" panose="020B0604020202020204" pitchFamily="34" charset="0"/>
                <a:cs typeface="Arial" panose="020B0604020202020204" pitchFamily="34" charset="0"/>
              </a:rPr>
              <a:t>Chap. 8 – Interface homme-machine : Normes XML et HTML</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4. Construire un site Web</a:t>
            </a:r>
          </a:p>
        </p:txBody>
      </p:sp>
      <p:graphicFrame>
        <p:nvGraphicFramePr>
          <p:cNvPr id="3" name="Tableau 2"/>
          <p:cNvGraphicFramePr>
            <a:graphicFrameLocks noGrp="1"/>
          </p:cNvGraphicFramePr>
          <p:nvPr>
            <p:extLst>
              <p:ext uri="{D42A27DB-BD31-4B8C-83A1-F6EECF244321}">
                <p14:modId xmlns:p14="http://schemas.microsoft.com/office/powerpoint/2010/main" val="3175519271"/>
              </p:ext>
            </p:extLst>
          </p:nvPr>
        </p:nvGraphicFramePr>
        <p:xfrm>
          <a:off x="349607" y="1697629"/>
          <a:ext cx="11243733" cy="4253006"/>
        </p:xfrm>
        <a:graphic>
          <a:graphicData uri="http://schemas.openxmlformats.org/drawingml/2006/table">
            <a:tbl>
              <a:tblPr firstRow="1" firstCol="1" bandRow="1">
                <a:tableStyleId>{5C22544A-7EE6-4342-B048-85BDC9FD1C3A}</a:tableStyleId>
              </a:tblPr>
              <a:tblGrid>
                <a:gridCol w="2048934">
                  <a:extLst>
                    <a:ext uri="{9D8B030D-6E8A-4147-A177-3AD203B41FA5}">
                      <a16:colId xmlns:a16="http://schemas.microsoft.com/office/drawing/2014/main" val="20000"/>
                    </a:ext>
                  </a:extLst>
                </a:gridCol>
                <a:gridCol w="9194799">
                  <a:extLst>
                    <a:ext uri="{9D8B030D-6E8A-4147-A177-3AD203B41FA5}">
                      <a16:colId xmlns:a16="http://schemas.microsoft.com/office/drawing/2014/main" val="20001"/>
                    </a:ext>
                  </a:extLst>
                </a:gridCol>
              </a:tblGrid>
              <a:tr h="4253006">
                <a:tc>
                  <a:txBody>
                    <a:bodyPr/>
                    <a:lstStyle/>
                    <a:p>
                      <a:pPr>
                        <a:spcAft>
                          <a:spcPts val="0"/>
                        </a:spcAft>
                      </a:pPr>
                      <a:r>
                        <a:rPr lang="fr-FR" sz="2400" dirty="0">
                          <a:solidFill>
                            <a:srgbClr val="FF0000"/>
                          </a:solidFill>
                          <a:effectLst/>
                          <a:latin typeface="Arial" panose="020B0604020202020204" pitchFamily="34" charset="0"/>
                          <a:cs typeface="Arial" panose="020B0604020202020204" pitchFamily="34" charset="0"/>
                        </a:rPr>
                        <a:t>Contraintes (astuces </a:t>
                      </a:r>
                    </a:p>
                    <a:p>
                      <a:pPr>
                        <a:spcAft>
                          <a:spcPts val="0"/>
                        </a:spcAft>
                      </a:pPr>
                      <a:r>
                        <a:rPr lang="fr-FR" sz="2400" dirty="0">
                          <a:solidFill>
                            <a:srgbClr val="FF0000"/>
                          </a:solidFill>
                          <a:effectLst/>
                          <a:latin typeface="Arial" panose="020B0604020202020204" pitchFamily="34" charset="0"/>
                          <a:cs typeface="Arial" panose="020B0604020202020204" pitchFamily="34" charset="0"/>
                        </a:rPr>
                        <a:t>du Web)</a:t>
                      </a:r>
                    </a:p>
                    <a:p>
                      <a:pPr>
                        <a:spcBef>
                          <a:spcPts val="600"/>
                        </a:spcBef>
                        <a:spcAft>
                          <a:spcPts val="600"/>
                        </a:spcAft>
                      </a:pPr>
                      <a:r>
                        <a:rPr lang="fr-FR" sz="2400" dirty="0">
                          <a:solidFill>
                            <a:srgbClr val="FF0000"/>
                          </a:solidFill>
                          <a:effectLst/>
                          <a:latin typeface="Arial" panose="020B0604020202020204" pitchFamily="34" charset="0"/>
                          <a:cs typeface="Arial" panose="020B0604020202020204" pitchFamily="34" charset="0"/>
                        </a:rPr>
                        <a:t> </a:t>
                      </a:r>
                      <a:endParaRPr lang="fr-FR" sz="24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0808" marR="60808" marT="0" marB="0" anchor="ctr"/>
                </a:tc>
                <a:tc>
                  <a:txBody>
                    <a:bodyPr/>
                    <a:lstStyle/>
                    <a:p>
                      <a:pPr marL="342900" lvl="0" indent="-342900">
                        <a:lnSpc>
                          <a:spcPct val="150000"/>
                        </a:lnSpc>
                        <a:spcBef>
                          <a:spcPts val="300"/>
                        </a:spcBef>
                        <a:spcAft>
                          <a:spcPts val="300"/>
                        </a:spcAft>
                        <a:buFont typeface="Wingdings" panose="05000000000000000000" pitchFamily="2" charset="2"/>
                        <a:buChar char=""/>
                      </a:pPr>
                      <a:r>
                        <a:rPr lang="fr-FR" sz="2400" dirty="0">
                          <a:solidFill>
                            <a:srgbClr val="FF0000"/>
                          </a:solidFill>
                          <a:effectLst/>
                          <a:latin typeface="Arial" panose="020B0604020202020204" pitchFamily="34" charset="0"/>
                          <a:cs typeface="Arial" panose="020B0604020202020204" pitchFamily="34" charset="0"/>
                        </a:rPr>
                        <a:t>Affichage et résolution d’écran :</a:t>
                      </a:r>
                      <a:endParaRPr lang="fr-FR" sz="3200" dirty="0">
                        <a:solidFill>
                          <a:srgbClr val="FF0000"/>
                        </a:solidFill>
                        <a:effectLst/>
                        <a:latin typeface="Arial" panose="020B0604020202020204" pitchFamily="34" charset="0"/>
                        <a:cs typeface="Arial" panose="020B0604020202020204" pitchFamily="34" charset="0"/>
                      </a:endParaRPr>
                    </a:p>
                    <a:p>
                      <a:pPr algn="l">
                        <a:lnSpc>
                          <a:spcPct val="100000"/>
                        </a:lnSpc>
                        <a:spcBef>
                          <a:spcPts val="0"/>
                        </a:spcBef>
                        <a:spcAft>
                          <a:spcPts val="0"/>
                        </a:spcAft>
                      </a:pPr>
                      <a:r>
                        <a:rPr lang="fr-FR" sz="2000" dirty="0">
                          <a:solidFill>
                            <a:schemeClr val="bg1"/>
                          </a:solidFill>
                          <a:effectLst/>
                          <a:latin typeface="Arial" panose="020B0604020202020204" pitchFamily="34" charset="0"/>
                          <a:cs typeface="Arial" panose="020B0604020202020204" pitchFamily="34" charset="0"/>
                        </a:rPr>
                        <a:t>Une page Web est affichée selon les caractéristiques techniques de l’appareil qui ouvre la page.</a:t>
                      </a:r>
                    </a:p>
                    <a:p>
                      <a:pPr algn="l">
                        <a:lnSpc>
                          <a:spcPct val="100000"/>
                        </a:lnSpc>
                        <a:spcBef>
                          <a:spcPts val="0"/>
                        </a:spcBef>
                        <a:spcAft>
                          <a:spcPts val="0"/>
                        </a:spcAft>
                      </a:pPr>
                      <a:r>
                        <a:rPr lang="fr-FR" sz="2000" dirty="0">
                          <a:solidFill>
                            <a:schemeClr val="bg1"/>
                          </a:solidFill>
                          <a:effectLst/>
                          <a:latin typeface="Arial" panose="020B0604020202020204" pitchFamily="34" charset="0"/>
                          <a:cs typeface="Arial" panose="020B0604020202020204" pitchFamily="34" charset="0"/>
                        </a:rPr>
                        <a:t> </a:t>
                      </a:r>
                    </a:p>
                    <a:p>
                      <a:pPr algn="just">
                        <a:lnSpc>
                          <a:spcPct val="100000"/>
                        </a:lnSpc>
                        <a:spcBef>
                          <a:spcPts val="0"/>
                        </a:spcBef>
                        <a:spcAft>
                          <a:spcPts val="0"/>
                        </a:spcAft>
                      </a:pPr>
                      <a:r>
                        <a:rPr lang="fr-FR" sz="2000" dirty="0">
                          <a:solidFill>
                            <a:schemeClr val="bg1"/>
                          </a:solidFill>
                          <a:effectLst/>
                          <a:latin typeface="Arial" panose="020B0604020202020204" pitchFamily="34" charset="0"/>
                          <a:cs typeface="Arial" panose="020B0604020202020204" pitchFamily="34" charset="0"/>
                        </a:rPr>
                        <a:t>La majorité des internautes utilisent des écrans dont la résolution est de  1024x768 pixels ou 1366x768 pixels ou 1920x1024 pixels.</a:t>
                      </a:r>
                      <a:endParaRPr lang="fr-FR" sz="2400" dirty="0">
                        <a:solidFill>
                          <a:schemeClr val="bg1"/>
                        </a:solidFill>
                        <a:effectLst/>
                        <a:latin typeface="Arial" panose="020B0604020202020204" pitchFamily="34" charset="0"/>
                        <a:cs typeface="Arial" panose="020B0604020202020204" pitchFamily="34" charset="0"/>
                      </a:endParaRPr>
                    </a:p>
                    <a:p>
                      <a:pPr marL="342900" indent="-342900" algn="just">
                        <a:lnSpc>
                          <a:spcPct val="100000"/>
                        </a:lnSpc>
                        <a:spcBef>
                          <a:spcPts val="0"/>
                        </a:spcBef>
                        <a:spcAft>
                          <a:spcPts val="0"/>
                        </a:spcAft>
                        <a:buFont typeface="Symbol" panose="05050102010706020507" pitchFamily="18" charset="2"/>
                        <a:buChar char="Þ"/>
                      </a:pPr>
                      <a:r>
                        <a:rPr lang="fr-FR" sz="2000" dirty="0">
                          <a:solidFill>
                            <a:schemeClr val="bg1"/>
                          </a:solidFill>
                          <a:effectLst/>
                          <a:latin typeface="Arial" panose="020B0604020202020204" pitchFamily="34" charset="0"/>
                          <a:cs typeface="Arial" panose="020B0604020202020204" pitchFamily="34" charset="0"/>
                        </a:rPr>
                        <a:t>une page en 1366x768 affichée sur un écran en 1024x768 excède donc la largeur de l’écran ce qui oblige à utiliser la barre de déplacement horizontale </a:t>
                      </a:r>
                    </a:p>
                    <a:p>
                      <a:pPr marL="342900" indent="-342900" algn="just">
                        <a:lnSpc>
                          <a:spcPct val="100000"/>
                        </a:lnSpc>
                        <a:spcBef>
                          <a:spcPts val="0"/>
                        </a:spcBef>
                        <a:spcAft>
                          <a:spcPts val="0"/>
                        </a:spcAft>
                        <a:buFont typeface="Symbol" panose="05050102010706020507" pitchFamily="18" charset="2"/>
                        <a:buChar char="Þ"/>
                      </a:pPr>
                      <a:r>
                        <a:rPr lang="fr-FR" sz="2000" dirty="0">
                          <a:solidFill>
                            <a:schemeClr val="bg1"/>
                          </a:solidFill>
                          <a:effectLst/>
                          <a:latin typeface="Arial" panose="020B0604020202020204" pitchFamily="34" charset="0"/>
                          <a:cs typeface="Arial" panose="020B0604020202020204" pitchFamily="34" charset="0"/>
                        </a:rPr>
                        <a:t>la mise en page doit être optimisée en fonction des écrans les plus utilisés. </a:t>
                      </a:r>
                      <a:endParaRPr lang="fr-FR" sz="2400" dirty="0">
                        <a:solidFill>
                          <a:schemeClr val="bg1"/>
                        </a:solidFill>
                        <a:effectLst/>
                        <a:latin typeface="Arial" panose="020B0604020202020204" pitchFamily="34" charset="0"/>
                        <a:cs typeface="Arial" panose="020B0604020202020204" pitchFamily="34" charset="0"/>
                      </a:endParaRPr>
                    </a:p>
                  </a:txBody>
                  <a:tcPr marL="60808" marR="60808" marT="0"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041033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8" y="270934"/>
            <a:ext cx="11844867" cy="626533"/>
          </a:xfrm>
        </p:spPr>
        <p:txBody>
          <a:bodyPr>
            <a:normAutofit fontScale="90000"/>
          </a:bodyPr>
          <a:lstStyle/>
          <a:p>
            <a:r>
              <a:rPr lang="fr-FR" sz="2800" b="1" dirty="0">
                <a:solidFill>
                  <a:srgbClr val="FFFF00"/>
                </a:solidFill>
                <a:latin typeface="Arial" panose="020B0604020202020204" pitchFamily="34" charset="0"/>
                <a:cs typeface="Arial" panose="020B0604020202020204" pitchFamily="34" charset="0"/>
              </a:rPr>
              <a:t>Chap. 8 – Interface homme-machine : Normes XML et HTML </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4. Construire un site Web</a:t>
            </a:r>
          </a:p>
        </p:txBody>
      </p:sp>
      <p:graphicFrame>
        <p:nvGraphicFramePr>
          <p:cNvPr id="3" name="Tableau 2"/>
          <p:cNvGraphicFramePr>
            <a:graphicFrameLocks noGrp="1"/>
          </p:cNvGraphicFramePr>
          <p:nvPr>
            <p:extLst>
              <p:ext uri="{D42A27DB-BD31-4B8C-83A1-F6EECF244321}">
                <p14:modId xmlns:p14="http://schemas.microsoft.com/office/powerpoint/2010/main" val="3348049533"/>
              </p:ext>
            </p:extLst>
          </p:nvPr>
        </p:nvGraphicFramePr>
        <p:xfrm>
          <a:off x="237066" y="1224016"/>
          <a:ext cx="11243733" cy="5007451"/>
        </p:xfrm>
        <a:graphic>
          <a:graphicData uri="http://schemas.openxmlformats.org/drawingml/2006/table">
            <a:tbl>
              <a:tblPr firstRow="1" firstCol="1" bandRow="1">
                <a:tableStyleId>{5C22544A-7EE6-4342-B048-85BDC9FD1C3A}</a:tableStyleId>
              </a:tblPr>
              <a:tblGrid>
                <a:gridCol w="1930401">
                  <a:extLst>
                    <a:ext uri="{9D8B030D-6E8A-4147-A177-3AD203B41FA5}">
                      <a16:colId xmlns:a16="http://schemas.microsoft.com/office/drawing/2014/main" val="20000"/>
                    </a:ext>
                  </a:extLst>
                </a:gridCol>
                <a:gridCol w="9313332">
                  <a:extLst>
                    <a:ext uri="{9D8B030D-6E8A-4147-A177-3AD203B41FA5}">
                      <a16:colId xmlns:a16="http://schemas.microsoft.com/office/drawing/2014/main" val="20001"/>
                    </a:ext>
                  </a:extLst>
                </a:gridCol>
              </a:tblGrid>
              <a:tr h="5007451">
                <a:tc>
                  <a:txBody>
                    <a:bodyPr/>
                    <a:lstStyle/>
                    <a:p>
                      <a:pPr>
                        <a:spcAft>
                          <a:spcPts val="0"/>
                        </a:spcAft>
                      </a:pPr>
                      <a:r>
                        <a:rPr lang="fr-FR" sz="2400" dirty="0">
                          <a:solidFill>
                            <a:srgbClr val="FF0000"/>
                          </a:solidFill>
                          <a:effectLst/>
                          <a:latin typeface="Arial" panose="020B0604020202020204" pitchFamily="34" charset="0"/>
                          <a:cs typeface="Arial" panose="020B0604020202020204" pitchFamily="34" charset="0"/>
                        </a:rPr>
                        <a:t>Contraintes (astuces </a:t>
                      </a:r>
                    </a:p>
                    <a:p>
                      <a:pPr>
                        <a:spcAft>
                          <a:spcPts val="0"/>
                        </a:spcAft>
                      </a:pPr>
                      <a:r>
                        <a:rPr lang="fr-FR" sz="2400" dirty="0">
                          <a:solidFill>
                            <a:srgbClr val="FF0000"/>
                          </a:solidFill>
                          <a:effectLst/>
                          <a:latin typeface="Arial" panose="020B0604020202020204" pitchFamily="34" charset="0"/>
                          <a:cs typeface="Arial" panose="020B0604020202020204" pitchFamily="34" charset="0"/>
                        </a:rPr>
                        <a:t>du Web)</a:t>
                      </a:r>
                    </a:p>
                    <a:p>
                      <a:pPr>
                        <a:lnSpc>
                          <a:spcPct val="100000"/>
                        </a:lnSpc>
                        <a:spcBef>
                          <a:spcPts val="600"/>
                        </a:spcBef>
                        <a:spcAft>
                          <a:spcPts val="600"/>
                        </a:spcAft>
                      </a:pPr>
                      <a:r>
                        <a:rPr lang="fr-FR" sz="2400" dirty="0">
                          <a:solidFill>
                            <a:srgbClr val="FF0000"/>
                          </a:solidFill>
                          <a:effectLst/>
                          <a:latin typeface="Arial" panose="020B0604020202020204" pitchFamily="34" charset="0"/>
                          <a:cs typeface="Arial" panose="020B0604020202020204" pitchFamily="34" charset="0"/>
                        </a:rPr>
                        <a:t> </a:t>
                      </a:r>
                      <a:endParaRPr lang="fr-FR" sz="24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0808" marR="60808" marT="0" marB="0" anchor="ctr"/>
                </a:tc>
                <a:tc>
                  <a:txBody>
                    <a:bodyPr/>
                    <a:lstStyle/>
                    <a:p>
                      <a:pPr marL="342900" lvl="0" indent="-342900">
                        <a:lnSpc>
                          <a:spcPct val="150000"/>
                        </a:lnSpc>
                        <a:spcBef>
                          <a:spcPts val="600"/>
                        </a:spcBef>
                        <a:spcAft>
                          <a:spcPts val="300"/>
                        </a:spcAft>
                        <a:buFont typeface="Wingdings" panose="05000000000000000000" pitchFamily="2" charset="2"/>
                        <a:buChar char=""/>
                      </a:pPr>
                      <a:r>
                        <a:rPr lang="fr-FR" sz="2400" dirty="0">
                          <a:solidFill>
                            <a:srgbClr val="FF0000"/>
                          </a:solidFill>
                          <a:effectLst/>
                          <a:latin typeface="Arial" panose="020B0604020202020204" pitchFamily="34" charset="0"/>
                          <a:cs typeface="Arial" panose="020B0604020202020204" pitchFamily="34" charset="0"/>
                        </a:rPr>
                        <a:t>Polices de caractères</a:t>
                      </a:r>
                    </a:p>
                    <a:p>
                      <a:pPr algn="ctr">
                        <a:lnSpc>
                          <a:spcPct val="100000"/>
                        </a:lnSpc>
                        <a:spcBef>
                          <a:spcPts val="1200"/>
                        </a:spcBef>
                        <a:spcAft>
                          <a:spcPts val="300"/>
                        </a:spcAft>
                      </a:pPr>
                      <a:r>
                        <a:rPr lang="fr-FR" sz="2000" dirty="0">
                          <a:solidFill>
                            <a:schemeClr val="bg1"/>
                          </a:solidFill>
                          <a:effectLst/>
                          <a:latin typeface="Arial" panose="020B0604020202020204" pitchFamily="34" charset="0"/>
                          <a:cs typeface="Arial" panose="020B0604020202020204" pitchFamily="34" charset="0"/>
                        </a:rPr>
                        <a:t>Les pages sont affichées à l'aide des polices disponibles sur le poste de destination. </a:t>
                      </a:r>
                    </a:p>
                    <a:p>
                      <a:pPr marL="342900" indent="-342900" algn="just">
                        <a:lnSpc>
                          <a:spcPct val="100000"/>
                        </a:lnSpc>
                        <a:spcBef>
                          <a:spcPts val="1200"/>
                        </a:spcBef>
                        <a:spcAft>
                          <a:spcPts val="300"/>
                        </a:spcAft>
                        <a:buFont typeface="Symbol" panose="05050102010706020507" pitchFamily="18" charset="2"/>
                        <a:buChar char="Þ"/>
                      </a:pPr>
                      <a:r>
                        <a:rPr lang="fr-FR" sz="2000" b="1" kern="1200" dirty="0">
                          <a:solidFill>
                            <a:schemeClr val="bg1"/>
                          </a:solidFill>
                          <a:effectLst/>
                          <a:latin typeface="Arial" panose="020B0604020202020204" pitchFamily="34" charset="0"/>
                          <a:ea typeface="+mn-ea"/>
                          <a:cs typeface="Arial" panose="020B0604020202020204" pitchFamily="34" charset="0"/>
                        </a:rPr>
                        <a:t>Si une page utilise une police inconnue sur un poste, elle est remplacée par une police de </a:t>
                      </a:r>
                      <a:r>
                        <a:rPr lang="fr-FR" sz="2000" dirty="0">
                          <a:solidFill>
                            <a:schemeClr val="bg1"/>
                          </a:solidFill>
                          <a:effectLst/>
                          <a:latin typeface="Arial" panose="020B0604020202020204" pitchFamily="34" charset="0"/>
                          <a:cs typeface="Arial" panose="020B0604020202020204" pitchFamily="34" charset="0"/>
                        </a:rPr>
                        <a:t>substitution, ce qui change la mise en page. </a:t>
                      </a:r>
                    </a:p>
                    <a:p>
                      <a:pPr marL="342900" indent="-342900" algn="just">
                        <a:lnSpc>
                          <a:spcPct val="100000"/>
                        </a:lnSpc>
                        <a:spcBef>
                          <a:spcPts val="1200"/>
                        </a:spcBef>
                        <a:spcAft>
                          <a:spcPts val="300"/>
                        </a:spcAft>
                        <a:buFont typeface="Symbol" panose="05050102010706020507" pitchFamily="18" charset="2"/>
                        <a:buChar char="Þ"/>
                      </a:pPr>
                      <a:r>
                        <a:rPr lang="fr-FR" sz="2000" dirty="0">
                          <a:solidFill>
                            <a:schemeClr val="bg1"/>
                          </a:solidFill>
                          <a:effectLst/>
                          <a:latin typeface="Arial" panose="020B0604020202020204" pitchFamily="34" charset="0"/>
                          <a:cs typeface="Arial" panose="020B0604020202020204" pitchFamily="34" charset="0"/>
                        </a:rPr>
                        <a:t>Utiliser des polices courantes (Arial, Times…). </a:t>
                      </a:r>
                    </a:p>
                    <a:p>
                      <a:pPr marL="342900" indent="-342900" algn="l">
                        <a:lnSpc>
                          <a:spcPct val="100000"/>
                        </a:lnSpc>
                        <a:spcBef>
                          <a:spcPts val="1200"/>
                        </a:spcBef>
                        <a:spcAft>
                          <a:spcPts val="300"/>
                        </a:spcAft>
                        <a:buFont typeface="Symbol" panose="05050102010706020507" pitchFamily="18" charset="2"/>
                        <a:buChar char="Þ"/>
                      </a:pPr>
                      <a:r>
                        <a:rPr lang="fr-FR" sz="2000" dirty="0">
                          <a:solidFill>
                            <a:schemeClr val="bg1"/>
                          </a:solidFill>
                          <a:effectLst/>
                          <a:latin typeface="Arial" panose="020B0604020202020204" pitchFamily="34" charset="0"/>
                          <a:cs typeface="Arial" panose="020B0604020202020204" pitchFamily="34" charset="0"/>
                        </a:rPr>
                        <a:t>Pour afficher un titre original, créer le  titre sur un logiciel de dessin (</a:t>
                      </a:r>
                      <a:r>
                        <a:rPr lang="fr-FR" sz="2000" dirty="0" err="1">
                          <a:solidFill>
                            <a:schemeClr val="bg1"/>
                          </a:solidFill>
                          <a:effectLst/>
                          <a:latin typeface="Arial" panose="020B0604020202020204" pitchFamily="34" charset="0"/>
                          <a:cs typeface="Arial" panose="020B0604020202020204" pitchFamily="34" charset="0"/>
                        </a:rPr>
                        <a:t>Paintshop</a:t>
                      </a:r>
                      <a:r>
                        <a:rPr lang="fr-FR" sz="2000" dirty="0">
                          <a:solidFill>
                            <a:schemeClr val="bg1"/>
                          </a:solidFill>
                          <a:effectLst/>
                          <a:latin typeface="Arial" panose="020B0604020202020204" pitchFamily="34" charset="0"/>
                          <a:cs typeface="Arial" panose="020B0604020202020204" pitchFamily="34" charset="0"/>
                        </a:rPr>
                        <a:t>, Photoshop, Gimp), au format Gif ou Jpeg, puis l'insérer dans la page web comme image. </a:t>
                      </a:r>
                    </a:p>
                  </a:txBody>
                  <a:tcPr marL="60808" marR="60808"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10385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8" y="270934"/>
            <a:ext cx="11844867" cy="626533"/>
          </a:xfrm>
        </p:spPr>
        <p:txBody>
          <a:bodyPr>
            <a:normAutofit fontScale="90000"/>
          </a:bodyPr>
          <a:lstStyle/>
          <a:p>
            <a:r>
              <a:rPr lang="fr-FR" sz="2800" b="1" dirty="0">
                <a:solidFill>
                  <a:srgbClr val="FFFF00"/>
                </a:solidFill>
                <a:latin typeface="Arial" panose="020B0604020202020204" pitchFamily="34" charset="0"/>
                <a:cs typeface="Arial" panose="020B0604020202020204" pitchFamily="34" charset="0"/>
              </a:rPr>
              <a:t>Chap. 8 – Interface homme-machine : Normes XML et HTML</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4. Construire un site Web</a:t>
            </a:r>
          </a:p>
        </p:txBody>
      </p:sp>
      <p:graphicFrame>
        <p:nvGraphicFramePr>
          <p:cNvPr id="3" name="Tableau 2"/>
          <p:cNvGraphicFramePr>
            <a:graphicFrameLocks noGrp="1"/>
          </p:cNvGraphicFramePr>
          <p:nvPr>
            <p:extLst>
              <p:ext uri="{D42A27DB-BD31-4B8C-83A1-F6EECF244321}">
                <p14:modId xmlns:p14="http://schemas.microsoft.com/office/powerpoint/2010/main" val="2060676343"/>
              </p:ext>
            </p:extLst>
          </p:nvPr>
        </p:nvGraphicFramePr>
        <p:xfrm>
          <a:off x="237066" y="1224016"/>
          <a:ext cx="11243733" cy="4195762"/>
        </p:xfrm>
        <a:graphic>
          <a:graphicData uri="http://schemas.openxmlformats.org/drawingml/2006/table">
            <a:tbl>
              <a:tblPr firstRow="1" firstCol="1" bandRow="1">
                <a:tableStyleId>{5C22544A-7EE6-4342-B048-85BDC9FD1C3A}</a:tableStyleId>
              </a:tblPr>
              <a:tblGrid>
                <a:gridCol w="1930401">
                  <a:extLst>
                    <a:ext uri="{9D8B030D-6E8A-4147-A177-3AD203B41FA5}">
                      <a16:colId xmlns:a16="http://schemas.microsoft.com/office/drawing/2014/main" val="20000"/>
                    </a:ext>
                  </a:extLst>
                </a:gridCol>
                <a:gridCol w="9313332">
                  <a:extLst>
                    <a:ext uri="{9D8B030D-6E8A-4147-A177-3AD203B41FA5}">
                      <a16:colId xmlns:a16="http://schemas.microsoft.com/office/drawing/2014/main" val="20001"/>
                    </a:ext>
                  </a:extLst>
                </a:gridCol>
              </a:tblGrid>
              <a:tr h="4195762">
                <a:tc>
                  <a:txBody>
                    <a:bodyPr/>
                    <a:lstStyle/>
                    <a:p>
                      <a:pPr>
                        <a:spcAft>
                          <a:spcPts val="0"/>
                        </a:spcAft>
                      </a:pPr>
                      <a:r>
                        <a:rPr lang="fr-FR" sz="2400" dirty="0">
                          <a:solidFill>
                            <a:srgbClr val="FF0000"/>
                          </a:solidFill>
                          <a:effectLst/>
                          <a:latin typeface="Arial" panose="020B0604020202020204" pitchFamily="34" charset="0"/>
                          <a:cs typeface="Arial" panose="020B0604020202020204" pitchFamily="34" charset="0"/>
                        </a:rPr>
                        <a:t>Contraintes (astuces </a:t>
                      </a:r>
                    </a:p>
                    <a:p>
                      <a:pPr>
                        <a:spcAft>
                          <a:spcPts val="0"/>
                        </a:spcAft>
                      </a:pPr>
                      <a:r>
                        <a:rPr lang="fr-FR" sz="2400" dirty="0">
                          <a:solidFill>
                            <a:srgbClr val="FF0000"/>
                          </a:solidFill>
                          <a:effectLst/>
                          <a:latin typeface="Arial" panose="020B0604020202020204" pitchFamily="34" charset="0"/>
                          <a:cs typeface="Arial" panose="020B0604020202020204" pitchFamily="34" charset="0"/>
                        </a:rPr>
                        <a:t>du Web)</a:t>
                      </a:r>
                    </a:p>
                    <a:p>
                      <a:pPr>
                        <a:lnSpc>
                          <a:spcPct val="100000"/>
                        </a:lnSpc>
                        <a:spcBef>
                          <a:spcPts val="600"/>
                        </a:spcBef>
                        <a:spcAft>
                          <a:spcPts val="600"/>
                        </a:spcAft>
                      </a:pPr>
                      <a:r>
                        <a:rPr lang="fr-FR" sz="2400" dirty="0">
                          <a:solidFill>
                            <a:srgbClr val="FF0000"/>
                          </a:solidFill>
                          <a:effectLst/>
                          <a:latin typeface="Arial" panose="020B0604020202020204" pitchFamily="34" charset="0"/>
                          <a:cs typeface="Arial" panose="020B0604020202020204" pitchFamily="34" charset="0"/>
                        </a:rPr>
                        <a:t> </a:t>
                      </a:r>
                      <a:endParaRPr lang="fr-FR" sz="24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0808" marR="60808" marT="0" marB="0" anchor="ctr"/>
                </a:tc>
                <a:tc>
                  <a:txBody>
                    <a:bodyPr/>
                    <a:lstStyle/>
                    <a:p>
                      <a:pPr marL="342900" lvl="0" indent="-342900">
                        <a:lnSpc>
                          <a:spcPct val="150000"/>
                        </a:lnSpc>
                        <a:spcBef>
                          <a:spcPts val="600"/>
                        </a:spcBef>
                        <a:spcAft>
                          <a:spcPts val="300"/>
                        </a:spcAft>
                        <a:buFont typeface="Wingdings" panose="05000000000000000000" pitchFamily="2" charset="2"/>
                        <a:buChar char=""/>
                      </a:pPr>
                      <a:r>
                        <a:rPr lang="fr-FR" sz="2800" dirty="0">
                          <a:solidFill>
                            <a:srgbClr val="FF0000"/>
                          </a:solidFill>
                          <a:effectLst/>
                          <a:latin typeface="Arial" panose="020B0604020202020204" pitchFamily="34" charset="0"/>
                          <a:cs typeface="Arial" panose="020B0604020202020204" pitchFamily="34" charset="0"/>
                        </a:rPr>
                        <a:t>Noms de fichiers </a:t>
                      </a:r>
                    </a:p>
                    <a:p>
                      <a:pPr marL="285750" lvl="0" indent="-285750">
                        <a:lnSpc>
                          <a:spcPct val="100000"/>
                        </a:lnSpc>
                        <a:buFont typeface="Arial" panose="020B0604020202020204" pitchFamily="34" charset="0"/>
                        <a:buChar char="•"/>
                      </a:pPr>
                      <a:r>
                        <a:rPr lang="fr-FR" sz="2000" b="1" kern="1200" dirty="0">
                          <a:solidFill>
                            <a:schemeClr val="bg1"/>
                          </a:solidFill>
                          <a:effectLst/>
                          <a:latin typeface="Arial" panose="020B0604020202020204" pitchFamily="34" charset="0"/>
                          <a:ea typeface="+mn-ea"/>
                          <a:cs typeface="Arial" panose="020B0604020202020204" pitchFamily="34" charset="0"/>
                        </a:rPr>
                        <a:t>pas d’espaces dans les noms. Remplacer l’espace par le trait de soulignement du 8 ou le tiret : </a:t>
                      </a:r>
                      <a:r>
                        <a:rPr lang="fr-FR" sz="2000" b="1" kern="1200" dirty="0" err="1">
                          <a:solidFill>
                            <a:schemeClr val="bg1"/>
                          </a:solidFill>
                          <a:effectLst/>
                          <a:latin typeface="Arial" panose="020B0604020202020204" pitchFamily="34" charset="0"/>
                          <a:ea typeface="+mn-ea"/>
                          <a:cs typeface="Arial" panose="020B0604020202020204" pitchFamily="34" charset="0"/>
                        </a:rPr>
                        <a:t>mot_invite</a:t>
                      </a:r>
                      <a:r>
                        <a:rPr lang="fr-FR" sz="2000" b="1" kern="1200" dirty="0">
                          <a:solidFill>
                            <a:schemeClr val="bg1"/>
                          </a:solidFill>
                          <a:effectLst/>
                          <a:latin typeface="Arial" panose="020B0604020202020204" pitchFamily="34" charset="0"/>
                          <a:ea typeface="+mn-ea"/>
                          <a:cs typeface="Arial" panose="020B0604020202020204" pitchFamily="34" charset="0"/>
                        </a:rPr>
                        <a:t> ou mot-invite</a:t>
                      </a:r>
                    </a:p>
                    <a:p>
                      <a:pPr marL="285750" lvl="0" indent="-285750">
                        <a:lnSpc>
                          <a:spcPct val="150000"/>
                        </a:lnSpc>
                        <a:buFont typeface="Arial" panose="020B0604020202020204" pitchFamily="34" charset="0"/>
                        <a:buChar char="•"/>
                      </a:pPr>
                      <a:r>
                        <a:rPr lang="fr-FR" sz="2000" b="1" kern="1200" dirty="0">
                          <a:solidFill>
                            <a:schemeClr val="bg1"/>
                          </a:solidFill>
                          <a:effectLst/>
                          <a:latin typeface="Arial" panose="020B0604020202020204" pitchFamily="34" charset="0"/>
                          <a:ea typeface="+mn-ea"/>
                          <a:cs typeface="Arial" panose="020B0604020202020204" pitchFamily="34" charset="0"/>
                        </a:rPr>
                        <a:t>pas de caractères accentués (é è ù ç à), </a:t>
                      </a:r>
                      <a:r>
                        <a:rPr lang="fr-FR" sz="2000" b="1" strike="sngStrike" kern="1200" dirty="0">
                          <a:solidFill>
                            <a:schemeClr val="bg1"/>
                          </a:solidFill>
                          <a:effectLst/>
                          <a:latin typeface="Arial" panose="020B0604020202020204" pitchFamily="34" charset="0"/>
                          <a:ea typeface="+mn-ea"/>
                          <a:cs typeface="Arial" panose="020B0604020202020204" pitchFamily="34" charset="0"/>
                        </a:rPr>
                        <a:t>côté jeune</a:t>
                      </a:r>
                      <a:r>
                        <a:rPr lang="fr-FR" sz="2000" b="1" kern="1200" dirty="0">
                          <a:solidFill>
                            <a:schemeClr val="bg1"/>
                          </a:solidFill>
                          <a:effectLst/>
                          <a:latin typeface="Arial" panose="020B0604020202020204" pitchFamily="34" charset="0"/>
                          <a:ea typeface="+mn-ea"/>
                          <a:cs typeface="Arial" panose="020B0604020202020204" pitchFamily="34" charset="0"/>
                        </a:rPr>
                        <a:t> = </a:t>
                      </a:r>
                      <a:r>
                        <a:rPr lang="fr-FR" sz="2000" b="1" kern="1200" dirty="0" err="1">
                          <a:solidFill>
                            <a:schemeClr val="bg1"/>
                          </a:solidFill>
                          <a:effectLst/>
                          <a:latin typeface="Arial" panose="020B0604020202020204" pitchFamily="34" charset="0"/>
                          <a:ea typeface="+mn-ea"/>
                          <a:cs typeface="Arial" panose="020B0604020202020204" pitchFamily="34" charset="0"/>
                        </a:rPr>
                        <a:t>cote_jeune</a:t>
                      </a:r>
                      <a:endParaRPr lang="fr-FR" sz="2000" b="1" kern="1200" dirty="0">
                        <a:solidFill>
                          <a:schemeClr val="bg1"/>
                        </a:solidFill>
                        <a:effectLst/>
                        <a:latin typeface="Arial" panose="020B0604020202020204" pitchFamily="34" charset="0"/>
                        <a:ea typeface="+mn-ea"/>
                        <a:cs typeface="Arial" panose="020B0604020202020204" pitchFamily="34" charset="0"/>
                      </a:endParaRPr>
                    </a:p>
                    <a:p>
                      <a:pPr marL="285750" lvl="0" indent="-285750">
                        <a:lnSpc>
                          <a:spcPct val="150000"/>
                        </a:lnSpc>
                        <a:buFont typeface="Arial" panose="020B0604020202020204" pitchFamily="34" charset="0"/>
                        <a:buChar char="•"/>
                      </a:pPr>
                      <a:r>
                        <a:rPr lang="fr-FR" sz="2000" b="1" kern="1200" dirty="0">
                          <a:solidFill>
                            <a:schemeClr val="bg1"/>
                          </a:solidFill>
                          <a:effectLst/>
                          <a:latin typeface="Arial" panose="020B0604020202020204" pitchFamily="34" charset="0"/>
                          <a:ea typeface="+mn-ea"/>
                          <a:cs typeface="Arial" panose="020B0604020202020204" pitchFamily="34" charset="0"/>
                        </a:rPr>
                        <a:t>pas de caractères spéciaux (&amp;, %, $, *, @, !, #, </a:t>
                      </a:r>
                      <a:r>
                        <a:rPr lang="fr-FR" sz="2000" b="1" kern="1200" dirty="0" err="1">
                          <a:solidFill>
                            <a:schemeClr val="bg1"/>
                          </a:solidFill>
                          <a:effectLst/>
                          <a:latin typeface="Arial" panose="020B0604020202020204" pitchFamily="34" charset="0"/>
                          <a:ea typeface="+mn-ea"/>
                          <a:cs typeface="Arial" panose="020B0604020202020204" pitchFamily="34" charset="0"/>
                        </a:rPr>
                        <a:t>etc</a:t>
                      </a:r>
                      <a:r>
                        <a:rPr lang="fr-FR" sz="2000" b="1" kern="1200" dirty="0">
                          <a:solidFill>
                            <a:schemeClr val="bg1"/>
                          </a:solidFill>
                          <a:effectLst/>
                          <a:latin typeface="Arial" panose="020B0604020202020204" pitchFamily="34" charset="0"/>
                          <a:ea typeface="+mn-ea"/>
                          <a:cs typeface="Arial" panose="020B0604020202020204" pitchFamily="34" charset="0"/>
                        </a:rPr>
                        <a:t>)</a:t>
                      </a:r>
                    </a:p>
                    <a:p>
                      <a:pPr marL="285750" lvl="0" indent="-285750">
                        <a:lnSpc>
                          <a:spcPct val="150000"/>
                        </a:lnSpc>
                        <a:buFont typeface="Arial" panose="020B0604020202020204" pitchFamily="34" charset="0"/>
                        <a:buChar char="•"/>
                      </a:pPr>
                      <a:r>
                        <a:rPr lang="fr-FR" sz="2000" b="1" kern="1200" dirty="0">
                          <a:solidFill>
                            <a:schemeClr val="bg1"/>
                          </a:solidFill>
                          <a:effectLst/>
                          <a:latin typeface="Arial" panose="020B0604020202020204" pitchFamily="34" charset="0"/>
                          <a:ea typeface="+mn-ea"/>
                          <a:cs typeface="Arial" panose="020B0604020202020204" pitchFamily="34" charset="0"/>
                        </a:rPr>
                        <a:t>pas de ponctuation non standard (virgule, point-virgule, guillemets, </a:t>
                      </a:r>
                      <a:r>
                        <a:rPr lang="fr-FR" sz="2000" b="1" kern="1200" dirty="0" err="1">
                          <a:solidFill>
                            <a:schemeClr val="bg1"/>
                          </a:solidFill>
                          <a:effectLst/>
                          <a:latin typeface="Arial" panose="020B0604020202020204" pitchFamily="34" charset="0"/>
                          <a:ea typeface="+mn-ea"/>
                          <a:cs typeface="Arial" panose="020B0604020202020204" pitchFamily="34" charset="0"/>
                        </a:rPr>
                        <a:t>etc</a:t>
                      </a:r>
                      <a:r>
                        <a:rPr lang="fr-FR" sz="2000" b="1" kern="1200" dirty="0">
                          <a:solidFill>
                            <a:schemeClr val="bg1"/>
                          </a:solidFill>
                          <a:effectLst/>
                          <a:latin typeface="Arial" panose="020B0604020202020204" pitchFamily="34" charset="0"/>
                          <a:ea typeface="+mn-ea"/>
                          <a:cs typeface="Arial" panose="020B0604020202020204" pitchFamily="34" charset="0"/>
                        </a:rPr>
                        <a:t>)</a:t>
                      </a:r>
                    </a:p>
                    <a:p>
                      <a:pPr marL="285750" lvl="0" indent="-285750">
                        <a:lnSpc>
                          <a:spcPct val="150000"/>
                        </a:lnSpc>
                        <a:buFont typeface="Arial" panose="020B0604020202020204" pitchFamily="34" charset="0"/>
                        <a:buChar char="•"/>
                      </a:pPr>
                      <a:r>
                        <a:rPr lang="fr-FR" sz="2000" b="1" kern="1200" dirty="0">
                          <a:solidFill>
                            <a:schemeClr val="bg1"/>
                          </a:solidFill>
                          <a:effectLst/>
                          <a:latin typeface="Arial" panose="020B0604020202020204" pitchFamily="34" charset="0"/>
                          <a:ea typeface="+mn-ea"/>
                          <a:cs typeface="Arial" panose="020B0604020202020204" pitchFamily="34" charset="0"/>
                        </a:rPr>
                        <a:t>pas de majuscules (possible mais déconseillé) : </a:t>
                      </a:r>
                      <a:r>
                        <a:rPr lang="fr-FR" sz="2000" b="1" strike="sngStrike" kern="1200" dirty="0">
                          <a:solidFill>
                            <a:schemeClr val="bg1"/>
                          </a:solidFill>
                          <a:effectLst/>
                          <a:latin typeface="Arial" panose="020B0604020202020204" pitchFamily="34" charset="0"/>
                          <a:ea typeface="+mn-ea"/>
                          <a:cs typeface="Arial" panose="020B0604020202020204" pitchFamily="34" charset="0"/>
                        </a:rPr>
                        <a:t>Accueil</a:t>
                      </a:r>
                      <a:r>
                        <a:rPr lang="fr-FR" sz="2000" b="1" kern="1200" dirty="0">
                          <a:solidFill>
                            <a:schemeClr val="bg1"/>
                          </a:solidFill>
                          <a:effectLst/>
                          <a:latin typeface="Arial" panose="020B0604020202020204" pitchFamily="34" charset="0"/>
                          <a:ea typeface="+mn-ea"/>
                          <a:cs typeface="Arial" panose="020B0604020202020204" pitchFamily="34" charset="0"/>
                        </a:rPr>
                        <a:t> =&gt; accueil</a:t>
                      </a:r>
                    </a:p>
                    <a:p>
                      <a:pPr marL="0" lvl="0" indent="0">
                        <a:lnSpc>
                          <a:spcPct val="150000"/>
                        </a:lnSpc>
                        <a:spcAft>
                          <a:spcPts val="0"/>
                        </a:spcAft>
                        <a:buFont typeface="Symbol" panose="05050102010706020507" pitchFamily="18" charset="2"/>
                        <a:buNone/>
                      </a:pPr>
                      <a:endParaRPr lang="fr-FR" sz="2400" dirty="0">
                        <a:solidFill>
                          <a:schemeClr val="bg1"/>
                        </a:solidFill>
                        <a:effectLst/>
                        <a:latin typeface="Arial" panose="020B0604020202020204" pitchFamily="34" charset="0"/>
                        <a:cs typeface="Arial" panose="020B0604020202020204" pitchFamily="34" charset="0"/>
                      </a:endParaRPr>
                    </a:p>
                  </a:txBody>
                  <a:tcPr marL="60808" marR="60808" marT="0"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532283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8" y="270934"/>
            <a:ext cx="11844867" cy="626533"/>
          </a:xfrm>
        </p:spPr>
        <p:txBody>
          <a:bodyPr>
            <a:normAutofit fontScale="90000"/>
          </a:bodyPr>
          <a:lstStyle/>
          <a:p>
            <a:r>
              <a:rPr lang="fr-FR" sz="2800" b="1" dirty="0">
                <a:solidFill>
                  <a:srgbClr val="FFFF00"/>
                </a:solidFill>
                <a:latin typeface="Arial" panose="020B0604020202020204" pitchFamily="34" charset="0"/>
                <a:cs typeface="Arial" panose="020B0604020202020204" pitchFamily="34" charset="0"/>
              </a:rPr>
              <a:t>Chap. 8 – Interface homme-machine : Normes XML et HTML</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4. Construire un site Web</a:t>
            </a:r>
          </a:p>
        </p:txBody>
      </p:sp>
      <p:graphicFrame>
        <p:nvGraphicFramePr>
          <p:cNvPr id="3" name="Tableau 2"/>
          <p:cNvGraphicFramePr>
            <a:graphicFrameLocks noGrp="1"/>
          </p:cNvGraphicFramePr>
          <p:nvPr>
            <p:extLst>
              <p:ext uri="{D42A27DB-BD31-4B8C-83A1-F6EECF244321}">
                <p14:modId xmlns:p14="http://schemas.microsoft.com/office/powerpoint/2010/main" val="1958104824"/>
              </p:ext>
            </p:extLst>
          </p:nvPr>
        </p:nvGraphicFramePr>
        <p:xfrm>
          <a:off x="406400" y="1323404"/>
          <a:ext cx="11499557" cy="4597400"/>
        </p:xfrm>
        <a:graphic>
          <a:graphicData uri="http://schemas.openxmlformats.org/drawingml/2006/table">
            <a:tbl>
              <a:tblPr firstRow="1" firstCol="1" bandRow="1">
                <a:tableStyleId>{5C22544A-7EE6-4342-B048-85BDC9FD1C3A}</a:tableStyleId>
              </a:tblPr>
              <a:tblGrid>
                <a:gridCol w="1886634">
                  <a:extLst>
                    <a:ext uri="{9D8B030D-6E8A-4147-A177-3AD203B41FA5}">
                      <a16:colId xmlns:a16="http://schemas.microsoft.com/office/drawing/2014/main" val="20000"/>
                    </a:ext>
                  </a:extLst>
                </a:gridCol>
                <a:gridCol w="9612923">
                  <a:extLst>
                    <a:ext uri="{9D8B030D-6E8A-4147-A177-3AD203B41FA5}">
                      <a16:colId xmlns:a16="http://schemas.microsoft.com/office/drawing/2014/main" val="20001"/>
                    </a:ext>
                  </a:extLst>
                </a:gridCol>
              </a:tblGrid>
              <a:tr h="4597400">
                <a:tc>
                  <a:txBody>
                    <a:bodyPr/>
                    <a:lstStyle/>
                    <a:p>
                      <a:pPr>
                        <a:spcAft>
                          <a:spcPts val="0"/>
                        </a:spcAft>
                      </a:pPr>
                      <a:r>
                        <a:rPr lang="fr-FR" sz="2400" dirty="0">
                          <a:solidFill>
                            <a:srgbClr val="FF0000"/>
                          </a:solidFill>
                          <a:effectLst/>
                          <a:latin typeface="Arial" panose="020B0604020202020204" pitchFamily="34" charset="0"/>
                          <a:cs typeface="Arial" panose="020B0604020202020204" pitchFamily="34" charset="0"/>
                        </a:rPr>
                        <a:t>Contraintes (astuces </a:t>
                      </a:r>
                    </a:p>
                    <a:p>
                      <a:pPr>
                        <a:spcAft>
                          <a:spcPts val="0"/>
                        </a:spcAft>
                      </a:pPr>
                      <a:r>
                        <a:rPr lang="fr-FR" sz="2400" dirty="0">
                          <a:solidFill>
                            <a:srgbClr val="FF0000"/>
                          </a:solidFill>
                          <a:effectLst/>
                          <a:latin typeface="Arial" panose="020B0604020202020204" pitchFamily="34" charset="0"/>
                          <a:cs typeface="Arial" panose="020B0604020202020204" pitchFamily="34" charset="0"/>
                        </a:rPr>
                        <a:t>du Web)</a:t>
                      </a:r>
                    </a:p>
                    <a:p>
                      <a:pPr>
                        <a:lnSpc>
                          <a:spcPct val="100000"/>
                        </a:lnSpc>
                        <a:spcBef>
                          <a:spcPts val="600"/>
                        </a:spcBef>
                        <a:spcAft>
                          <a:spcPts val="600"/>
                        </a:spcAft>
                      </a:pPr>
                      <a:r>
                        <a:rPr lang="fr-FR" sz="2400" dirty="0">
                          <a:solidFill>
                            <a:srgbClr val="FF0000"/>
                          </a:solidFill>
                          <a:effectLst/>
                          <a:latin typeface="Arial" panose="020B0604020202020204" pitchFamily="34" charset="0"/>
                          <a:cs typeface="Arial" panose="020B0604020202020204" pitchFamily="34" charset="0"/>
                        </a:rPr>
                        <a:t> </a:t>
                      </a:r>
                      <a:endParaRPr lang="fr-FR" sz="24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0808" marR="60808" marT="0" marB="0" anchor="ctr"/>
                </a:tc>
                <a:tc>
                  <a:txBody>
                    <a:bodyPr/>
                    <a:lstStyle/>
                    <a:p>
                      <a:pPr marL="342900" lvl="0" indent="-342900">
                        <a:lnSpc>
                          <a:spcPct val="100000"/>
                        </a:lnSpc>
                        <a:spcBef>
                          <a:spcPts val="0"/>
                        </a:spcBef>
                        <a:spcAft>
                          <a:spcPts val="0"/>
                        </a:spcAft>
                        <a:buFont typeface="Wingdings" panose="05000000000000000000" pitchFamily="2" charset="2"/>
                        <a:buChar char=""/>
                      </a:pPr>
                      <a:r>
                        <a:rPr lang="fr-FR" sz="2400" dirty="0">
                          <a:solidFill>
                            <a:srgbClr val="FF0000"/>
                          </a:solidFill>
                          <a:effectLst/>
                          <a:latin typeface="Arial" panose="020B0604020202020204" pitchFamily="34" charset="0"/>
                          <a:cs typeface="Arial" panose="020B0604020202020204" pitchFamily="34" charset="0"/>
                        </a:rPr>
                        <a:t>Images et photos</a:t>
                      </a:r>
                    </a:p>
                    <a:p>
                      <a:pPr marL="90170" indent="-90170">
                        <a:lnSpc>
                          <a:spcPct val="100000"/>
                        </a:lnSpc>
                        <a:spcBef>
                          <a:spcPts val="1800"/>
                        </a:spcBef>
                        <a:spcAft>
                          <a:spcPts val="0"/>
                        </a:spcAft>
                      </a:pPr>
                      <a:r>
                        <a:rPr lang="fr-FR" sz="2400" dirty="0">
                          <a:solidFill>
                            <a:schemeClr val="bg1"/>
                          </a:solidFill>
                          <a:effectLst/>
                          <a:latin typeface="Arial" panose="020B0604020202020204" pitchFamily="34" charset="0"/>
                          <a:cs typeface="Arial" panose="020B0604020202020204" pitchFamily="34" charset="0"/>
                        </a:rPr>
                        <a:t>- </a:t>
                      </a:r>
                      <a:r>
                        <a:rPr lang="fr-FR" sz="2400" dirty="0">
                          <a:solidFill>
                            <a:srgbClr val="FF0000"/>
                          </a:solidFill>
                          <a:effectLst/>
                          <a:latin typeface="Arial" panose="020B0604020202020204" pitchFamily="34" charset="0"/>
                          <a:cs typeface="Arial" panose="020B0604020202020204" pitchFamily="34" charset="0"/>
                        </a:rPr>
                        <a:t>Droit d’auteur</a:t>
                      </a:r>
                      <a:r>
                        <a:rPr lang="fr-FR" sz="2400" dirty="0">
                          <a:solidFill>
                            <a:schemeClr val="bg1"/>
                          </a:solidFill>
                          <a:effectLst/>
                          <a:latin typeface="Arial" panose="020B0604020202020204" pitchFamily="34" charset="0"/>
                          <a:cs typeface="Arial" panose="020B0604020202020204" pitchFamily="34" charset="0"/>
                        </a:rPr>
                        <a:t> : </a:t>
                      </a:r>
                      <a:r>
                        <a:rPr lang="fr-FR" sz="2400" b="1" kern="1200" dirty="0">
                          <a:solidFill>
                            <a:schemeClr val="bg1"/>
                          </a:solidFill>
                          <a:effectLst/>
                          <a:latin typeface="Arial" panose="020B0604020202020204" pitchFamily="34" charset="0"/>
                          <a:ea typeface="+mn-ea"/>
                          <a:cs typeface="Arial" panose="020B0604020202020204" pitchFamily="34" charset="0"/>
                        </a:rPr>
                        <a:t>les photos prises sur internet ne sont pas libres de droits et leur reproduction nécessite une autorisation ou le versement de droits d'auteur.</a:t>
                      </a:r>
                      <a:r>
                        <a:rPr lang="fr-FR" sz="2400" b="1" i="1" kern="1200" dirty="0">
                          <a:solidFill>
                            <a:schemeClr val="bg1"/>
                          </a:solidFill>
                          <a:effectLst/>
                          <a:latin typeface="Arial" panose="020B0604020202020204" pitchFamily="34" charset="0"/>
                          <a:ea typeface="+mn-ea"/>
                          <a:cs typeface="Arial" panose="020B0604020202020204" pitchFamily="34" charset="0"/>
                        </a:rPr>
                        <a:t> </a:t>
                      </a:r>
                      <a:endParaRPr lang="fr-FR" sz="2400" dirty="0">
                        <a:solidFill>
                          <a:schemeClr val="bg1"/>
                        </a:solidFill>
                        <a:effectLst/>
                        <a:latin typeface="Arial" panose="020B0604020202020204" pitchFamily="34" charset="0"/>
                        <a:cs typeface="Arial" panose="020B0604020202020204" pitchFamily="34" charset="0"/>
                      </a:endParaRPr>
                    </a:p>
                    <a:p>
                      <a:pPr marL="342900" indent="-342900">
                        <a:lnSpc>
                          <a:spcPct val="100000"/>
                        </a:lnSpc>
                        <a:spcBef>
                          <a:spcPts val="1800"/>
                        </a:spcBef>
                        <a:spcAft>
                          <a:spcPts val="0"/>
                        </a:spcAft>
                        <a:buFontTx/>
                        <a:buChar char="-"/>
                      </a:pPr>
                      <a:r>
                        <a:rPr lang="fr-FR" sz="2400" dirty="0">
                          <a:solidFill>
                            <a:srgbClr val="FF0000"/>
                          </a:solidFill>
                          <a:effectLst/>
                          <a:latin typeface="Arial" panose="020B0604020202020204" pitchFamily="34" charset="0"/>
                          <a:cs typeface="Arial" panose="020B0604020202020204" pitchFamily="34" charset="0"/>
                        </a:rPr>
                        <a:t>Format des images</a:t>
                      </a:r>
                      <a:r>
                        <a:rPr lang="fr-FR" sz="2400" dirty="0">
                          <a:solidFill>
                            <a:schemeClr val="bg1"/>
                          </a:solidFill>
                          <a:effectLst/>
                          <a:latin typeface="Arial" panose="020B0604020202020204" pitchFamily="34" charset="0"/>
                          <a:cs typeface="Arial" panose="020B0604020202020204" pitchFamily="34" charset="0"/>
                        </a:rPr>
                        <a:t> </a:t>
                      </a:r>
                      <a:r>
                        <a:rPr lang="fr-FR" sz="2200" dirty="0">
                          <a:solidFill>
                            <a:schemeClr val="bg1"/>
                          </a:solidFill>
                          <a:effectLst/>
                          <a:latin typeface="Arial" panose="020B0604020202020204" pitchFamily="34" charset="0"/>
                          <a:cs typeface="Arial" panose="020B0604020202020204" pitchFamily="34" charset="0"/>
                        </a:rPr>
                        <a:t>: </a:t>
                      </a:r>
                      <a:r>
                        <a:rPr lang="fr-FR" sz="2200" b="1" kern="1200" dirty="0">
                          <a:solidFill>
                            <a:schemeClr val="bg1"/>
                          </a:solidFill>
                          <a:effectLst/>
                          <a:latin typeface="Arial" panose="020B0604020202020204" pitchFamily="34" charset="0"/>
                          <a:ea typeface="+mn-ea"/>
                          <a:cs typeface="Arial" panose="020B0604020202020204" pitchFamily="34" charset="0"/>
                        </a:rPr>
                        <a:t>les écrans ont une résolution comprise entre 72 et 300 dpi (points par pouce) selon les technologies utilisées (HD, 4K, </a:t>
                      </a:r>
                      <a:r>
                        <a:rPr lang="fr-FR" sz="2200" b="1" kern="1200" dirty="0" err="1">
                          <a:solidFill>
                            <a:schemeClr val="bg1"/>
                          </a:solidFill>
                          <a:effectLst/>
                          <a:latin typeface="Arial" panose="020B0604020202020204" pitchFamily="34" charset="0"/>
                          <a:ea typeface="+mn-ea"/>
                          <a:cs typeface="Arial" panose="020B0604020202020204" pitchFamily="34" charset="0"/>
                        </a:rPr>
                        <a:t>Retina</a:t>
                      </a:r>
                      <a:r>
                        <a:rPr lang="fr-FR" sz="2200" b="1" kern="1200" dirty="0">
                          <a:solidFill>
                            <a:schemeClr val="bg1"/>
                          </a:solidFill>
                          <a:effectLst/>
                          <a:latin typeface="Arial" panose="020B0604020202020204" pitchFamily="34" charset="0"/>
                          <a:ea typeface="+mn-ea"/>
                          <a:cs typeface="Arial" panose="020B0604020202020204" pitchFamily="34" charset="0"/>
                        </a:rPr>
                        <a:t>). Les images sont donc affichées dans ces résolutions. </a:t>
                      </a:r>
                    </a:p>
                    <a:p>
                      <a:pPr marL="0" indent="0">
                        <a:lnSpc>
                          <a:spcPct val="100000"/>
                        </a:lnSpc>
                        <a:spcBef>
                          <a:spcPts val="1800"/>
                        </a:spcBef>
                        <a:spcAft>
                          <a:spcPts val="0"/>
                        </a:spcAft>
                        <a:buFontTx/>
                        <a:buNone/>
                      </a:pPr>
                      <a:r>
                        <a:rPr lang="fr-FR" sz="2200" b="1" kern="1200" dirty="0">
                          <a:solidFill>
                            <a:schemeClr val="bg1"/>
                          </a:solidFill>
                          <a:effectLst/>
                          <a:latin typeface="Arial" panose="020B0604020202020204" pitchFamily="34" charset="0"/>
                          <a:ea typeface="+mn-ea"/>
                          <a:cs typeface="Arial" panose="020B0604020202020204" pitchFamily="34" charset="0"/>
                          <a:sym typeface="Wingdings" panose="05000000000000000000" pitchFamily="2" charset="2"/>
                        </a:rPr>
                        <a:t></a:t>
                      </a:r>
                      <a:r>
                        <a:rPr lang="fr-FR" sz="2200" b="1" kern="1200" dirty="0">
                          <a:solidFill>
                            <a:schemeClr val="bg1"/>
                          </a:solidFill>
                          <a:effectLst/>
                          <a:latin typeface="Arial" panose="020B0604020202020204" pitchFamily="34" charset="0"/>
                          <a:ea typeface="+mn-ea"/>
                          <a:cs typeface="Arial" panose="020B0604020202020204" pitchFamily="34" charset="0"/>
                        </a:rPr>
                        <a:t> Il est inutile de scanner des images dans une résolution supérieure car cela ralentit le chargement et n’améliore pas la qualité visuelle de l’image affichée.</a:t>
                      </a:r>
                      <a:endParaRPr lang="fr-FR" sz="2200" dirty="0">
                        <a:solidFill>
                          <a:schemeClr val="bg1"/>
                        </a:solidFill>
                        <a:effectLst/>
                        <a:latin typeface="Arial" panose="020B0604020202020204" pitchFamily="34" charset="0"/>
                        <a:cs typeface="Arial" panose="020B0604020202020204" pitchFamily="34" charset="0"/>
                      </a:endParaRPr>
                    </a:p>
                  </a:txBody>
                  <a:tcPr marL="60808" marR="60808" marT="0"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540769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8" y="270934"/>
            <a:ext cx="11844867" cy="626533"/>
          </a:xfrm>
        </p:spPr>
        <p:txBody>
          <a:bodyPr>
            <a:normAutofit fontScale="90000"/>
          </a:bodyPr>
          <a:lstStyle/>
          <a:p>
            <a:r>
              <a:rPr lang="fr-FR" sz="2800" b="1" dirty="0">
                <a:solidFill>
                  <a:srgbClr val="FFFF00"/>
                </a:solidFill>
                <a:latin typeface="Arial" panose="020B0604020202020204" pitchFamily="34" charset="0"/>
                <a:cs typeface="Arial" panose="020B0604020202020204" pitchFamily="34" charset="0"/>
              </a:rPr>
              <a:t>Chap. 8 – Interface homme-machine : Normes XML et HTML</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4. Construire un site Web</a:t>
            </a:r>
          </a:p>
        </p:txBody>
      </p:sp>
      <p:graphicFrame>
        <p:nvGraphicFramePr>
          <p:cNvPr id="4" name="Diagramme 3"/>
          <p:cNvGraphicFramePr/>
          <p:nvPr>
            <p:extLst>
              <p:ext uri="{D42A27DB-BD31-4B8C-83A1-F6EECF244321}">
                <p14:modId xmlns:p14="http://schemas.microsoft.com/office/powerpoint/2010/main" val="2269341151"/>
              </p:ext>
            </p:extLst>
          </p:nvPr>
        </p:nvGraphicFramePr>
        <p:xfrm>
          <a:off x="262465" y="897467"/>
          <a:ext cx="11226801" cy="477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10207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598" y="270934"/>
            <a:ext cx="11844867" cy="626533"/>
          </a:xfrm>
        </p:spPr>
        <p:txBody>
          <a:bodyPr>
            <a:normAutofit fontScale="90000"/>
          </a:bodyPr>
          <a:lstStyle/>
          <a:p>
            <a:r>
              <a:rPr lang="fr-FR" sz="2800" b="1" dirty="0">
                <a:solidFill>
                  <a:srgbClr val="FFFF00"/>
                </a:solidFill>
                <a:latin typeface="Arial" panose="020B0604020202020204" pitchFamily="34" charset="0"/>
                <a:cs typeface="Arial" panose="020B0604020202020204" pitchFamily="34" charset="0"/>
              </a:rPr>
              <a:t>Chap. 8 – Interface homme-machine : Normes XML et HTML </a:t>
            </a:r>
            <a:br>
              <a:rPr lang="fr-FR" sz="2800" b="1" dirty="0">
                <a:solidFill>
                  <a:srgbClr val="FFFF00"/>
                </a:solidFill>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4. Construire un site Web</a:t>
            </a:r>
          </a:p>
        </p:txBody>
      </p:sp>
      <p:sp>
        <p:nvSpPr>
          <p:cNvPr id="4" name="Rectangle 3"/>
          <p:cNvSpPr/>
          <p:nvPr/>
        </p:nvSpPr>
        <p:spPr>
          <a:xfrm>
            <a:off x="415257" y="1620858"/>
            <a:ext cx="11438466" cy="3524042"/>
          </a:xfrm>
          <a:prstGeom prst="rect">
            <a:avLst/>
          </a:prstGeom>
        </p:spPr>
        <p:txBody>
          <a:bodyPr wrap="square">
            <a:spAutoFit/>
          </a:bodyPr>
          <a:lstStyle/>
          <a:p>
            <a:pPr algn="ctr">
              <a:lnSpc>
                <a:spcPct val="100000"/>
              </a:lnSpc>
              <a:spcBef>
                <a:spcPts val="600"/>
              </a:spcBef>
              <a:spcAft>
                <a:spcPts val="1800"/>
              </a:spcAft>
            </a:pPr>
            <a:r>
              <a:rPr lang="fr-FR" sz="2800" b="1" dirty="0">
                <a:solidFill>
                  <a:srgbClr val="FFFF00"/>
                </a:solidFill>
                <a:latin typeface="Arial" panose="020B0604020202020204" pitchFamily="34" charset="0"/>
                <a:cs typeface="Arial" panose="020B0604020202020204" pitchFamily="34" charset="0"/>
              </a:rPr>
              <a:t>Conclusion : </a:t>
            </a:r>
          </a:p>
          <a:p>
            <a:pPr algn="ctr">
              <a:lnSpc>
                <a:spcPct val="100000"/>
              </a:lnSpc>
              <a:spcBef>
                <a:spcPts val="600"/>
              </a:spcBef>
              <a:spcAft>
                <a:spcPts val="1800"/>
              </a:spcAft>
            </a:pPr>
            <a:r>
              <a:rPr lang="fr-FR" sz="2800" b="1" dirty="0">
                <a:solidFill>
                  <a:srgbClr val="FFFF00"/>
                </a:solidFill>
                <a:latin typeface="Arial" panose="020B0604020202020204" pitchFamily="34" charset="0"/>
                <a:cs typeface="Arial" panose="020B0604020202020204" pitchFamily="34" charset="0"/>
              </a:rPr>
              <a:t>Rigueur, Rigueur et Rigueur...</a:t>
            </a:r>
            <a:endParaRPr lang="fr-FR" sz="3200" b="1" dirty="0">
              <a:solidFill>
                <a:srgbClr val="FFFF00"/>
              </a:solidFill>
              <a:latin typeface="Arial" panose="020B0604020202020204" pitchFamily="34" charset="0"/>
              <a:cs typeface="Arial" panose="020B0604020202020204" pitchFamily="34" charset="0"/>
            </a:endParaRPr>
          </a:p>
          <a:p>
            <a:pPr marL="457200" lvl="0" indent="-457200">
              <a:lnSpc>
                <a:spcPct val="100000"/>
              </a:lnSpc>
              <a:spcBef>
                <a:spcPts val="1200"/>
              </a:spcBef>
              <a:spcAft>
                <a:spcPts val="0"/>
              </a:spcAft>
              <a:buFont typeface="Wingdings" panose="05000000000000000000" pitchFamily="2" charset="2"/>
              <a:buChar char="Ø"/>
            </a:pPr>
            <a:r>
              <a:rPr lang="fr-FR" sz="2800" b="1" dirty="0">
                <a:latin typeface="Arial" panose="020B0604020202020204" pitchFamily="34" charset="0"/>
                <a:cs typeface="Arial" panose="020B0604020202020204" pitchFamily="34" charset="0"/>
              </a:rPr>
              <a:t>Rangez tous les fichiers et images d'un site dans un même dossier avec un sous-dossier éventuel pour les images.</a:t>
            </a:r>
            <a:endParaRPr lang="fr-FR" sz="3200" b="1" dirty="0">
              <a:latin typeface="Arial" panose="020B0604020202020204" pitchFamily="34" charset="0"/>
              <a:cs typeface="Arial" panose="020B0604020202020204" pitchFamily="34" charset="0"/>
            </a:endParaRPr>
          </a:p>
          <a:p>
            <a:pPr marL="457200" lvl="0" indent="-457200">
              <a:lnSpc>
                <a:spcPct val="100000"/>
              </a:lnSpc>
              <a:spcBef>
                <a:spcPts val="1200"/>
              </a:spcBef>
              <a:spcAft>
                <a:spcPts val="0"/>
              </a:spcAft>
              <a:buFont typeface="Wingdings" panose="05000000000000000000" pitchFamily="2" charset="2"/>
              <a:buChar char="Ø"/>
            </a:pPr>
            <a:r>
              <a:rPr lang="fr-FR" sz="2800" b="1" dirty="0">
                <a:latin typeface="Arial" panose="020B0604020202020204" pitchFamily="34" charset="0"/>
                <a:cs typeface="Arial" panose="020B0604020202020204" pitchFamily="34" charset="0"/>
              </a:rPr>
              <a:t>Sauvegardez dans le dossier images la version définitive d'un fichier et supprimer les versions de travail.</a:t>
            </a:r>
            <a:endParaRPr lang="fr-FR" sz="3200" b="1"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77255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321</TotalTime>
  <Words>838</Words>
  <Application>Microsoft Office PowerPoint</Application>
  <PresentationFormat>Grand écran</PresentationFormat>
  <Paragraphs>63</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Arial</vt:lpstr>
      <vt:lpstr>Calibri</vt:lpstr>
      <vt:lpstr>Century Gothic</vt:lpstr>
      <vt:lpstr>Symbol</vt:lpstr>
      <vt:lpstr>Wingdings</vt:lpstr>
      <vt:lpstr>Wingdings 3</vt:lpstr>
      <vt:lpstr>Ion</vt:lpstr>
      <vt:lpstr>Chap. 8 – Modélisation et formats de documents, interface homme/machine 6. Construire un site Web, un diaporama interactif</vt:lpstr>
      <vt:lpstr>Chap. 8 – Interface homme-machine : Normes XML et HTML 4. Construire un site Web</vt:lpstr>
      <vt:lpstr>Chap. 8 – Interface homme-machine : Normes XML et HTML 4. Construire un site Web</vt:lpstr>
      <vt:lpstr>Chap. 8 – Interface homme-machine : Normes XML et HTML  4. Construire un site Web</vt:lpstr>
      <vt:lpstr>Chap. 8 – Interface homme-machine : Normes XML et HTML 4. Construire un site Web</vt:lpstr>
      <vt:lpstr>Chap. 8 – Interface homme-machine : Normes XML et HTML 4. Construire un site Web</vt:lpstr>
      <vt:lpstr>Chap. 8 – Interface homme-machine : Normes XML et HTML 4. Construire un site Web</vt:lpstr>
      <vt:lpstr>Chap. 8 – Interface homme-machine : Normes XML et HTML  4. Construire un site Web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44</cp:revision>
  <dcterms:created xsi:type="dcterms:W3CDTF">2014-01-14T07:42:30Z</dcterms:created>
  <dcterms:modified xsi:type="dcterms:W3CDTF">2025-04-07T20:38:57Z</dcterms:modified>
</cp:coreProperties>
</file>