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1"/>
  </p:notesMasterIdLst>
  <p:sldIdLst>
    <p:sldId id="262" r:id="rId2"/>
    <p:sldId id="263" r:id="rId3"/>
    <p:sldId id="257" r:id="rId4"/>
    <p:sldId id="258" r:id="rId5"/>
    <p:sldId id="259" r:id="rId6"/>
    <p:sldId id="260" r:id="rId7"/>
    <p:sldId id="261" r:id="rId8"/>
    <p:sldId id="264" r:id="rId9"/>
    <p:sldId id="265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16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21E024-2B7C-446F-BDB8-FAE7BD1DA083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8786A7F-49EE-437D-A2B5-A834FEAF6661}">
      <dgm:prSet phldrT="[Texte]"/>
      <dgm:spPr/>
      <dgm:t>
        <a:bodyPr/>
        <a:lstStyle/>
        <a:p>
          <a:r>
            <a:rPr lang="fr-FR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Pour faciliter l’utilisation des applications </a:t>
          </a:r>
          <a:endParaRPr lang="fr-FR" dirty="0">
            <a:solidFill>
              <a:schemeClr val="bg1"/>
            </a:solidFill>
          </a:endParaRPr>
        </a:p>
      </dgm:t>
    </dgm:pt>
    <dgm:pt modelId="{7ABD0425-2A1D-4402-B1CA-5A8B2D517B2E}" type="parTrans" cxnId="{56CD4367-ED65-4DC0-ABC8-2359436E2F50}">
      <dgm:prSet/>
      <dgm:spPr/>
      <dgm:t>
        <a:bodyPr/>
        <a:lstStyle/>
        <a:p>
          <a:endParaRPr lang="fr-FR">
            <a:solidFill>
              <a:schemeClr val="bg1"/>
            </a:solidFill>
          </a:endParaRPr>
        </a:p>
      </dgm:t>
    </dgm:pt>
    <dgm:pt modelId="{13601AAD-8CC1-4598-BF97-28154B533FD7}" type="sibTrans" cxnId="{56CD4367-ED65-4DC0-ABC8-2359436E2F50}">
      <dgm:prSet/>
      <dgm:spPr/>
      <dgm:t>
        <a:bodyPr/>
        <a:lstStyle/>
        <a:p>
          <a:endParaRPr lang="fr-FR">
            <a:solidFill>
              <a:schemeClr val="bg1"/>
            </a:solidFill>
          </a:endParaRPr>
        </a:p>
      </dgm:t>
    </dgm:pt>
    <dgm:pt modelId="{D87A3C86-3E3A-495F-93B9-E7EFBAE4899D}">
      <dgm:prSet/>
      <dgm:spPr/>
      <dgm:t>
        <a:bodyPr/>
        <a:lstStyle/>
        <a:p>
          <a:r>
            <a:rPr lang="fr-FR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les documents bureautiques sont affichés en mode </a:t>
          </a:r>
          <a:r>
            <a:rPr lang="fr-FR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WYSIWYG </a:t>
          </a:r>
        </a:p>
        <a:p>
          <a:r>
            <a:rPr lang="fr-FR" i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(</a:t>
          </a:r>
          <a:r>
            <a:rPr lang="fr-FR" i="1" dirty="0" err="1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What</a:t>
          </a:r>
          <a:r>
            <a:rPr lang="fr-FR" i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You </a:t>
          </a:r>
          <a:r>
            <a:rPr lang="fr-FR" i="1" dirty="0" err="1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See</a:t>
          </a:r>
          <a:r>
            <a:rPr lang="fr-FR" i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Is </a:t>
          </a:r>
          <a:r>
            <a:rPr lang="fr-FR" i="1" dirty="0" err="1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What</a:t>
          </a:r>
          <a:r>
            <a:rPr lang="fr-FR" i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You </a:t>
          </a:r>
          <a:r>
            <a:rPr lang="fr-FR" i="1" dirty="0" err="1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Get</a:t>
          </a:r>
          <a:r>
            <a:rPr lang="fr-FR" i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= Ce que vous voyez est ce que vous obtiendrez). </a:t>
          </a:r>
          <a:endParaRPr lang="fr-FR" dirty="0">
            <a:solidFill>
              <a:schemeClr val="bg1"/>
            </a:solidFill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659420B2-0AA3-4768-836A-9F126B6748C3}" type="parTrans" cxnId="{201D39BE-4E4B-4641-87B9-5E7526A0B16A}">
      <dgm:prSet/>
      <dgm:spPr/>
      <dgm:t>
        <a:bodyPr/>
        <a:lstStyle/>
        <a:p>
          <a:endParaRPr lang="fr-FR">
            <a:solidFill>
              <a:schemeClr val="bg1"/>
            </a:solidFill>
          </a:endParaRPr>
        </a:p>
      </dgm:t>
    </dgm:pt>
    <dgm:pt modelId="{CB6F20E0-72E7-44DE-B96C-11C32120F33C}" type="sibTrans" cxnId="{201D39BE-4E4B-4641-87B9-5E7526A0B16A}">
      <dgm:prSet/>
      <dgm:spPr/>
      <dgm:t>
        <a:bodyPr/>
        <a:lstStyle/>
        <a:p>
          <a:endParaRPr lang="fr-FR">
            <a:solidFill>
              <a:schemeClr val="bg1"/>
            </a:solidFill>
          </a:endParaRPr>
        </a:p>
      </dgm:t>
    </dgm:pt>
    <dgm:pt modelId="{6BFF8458-3201-4B0B-8AC9-932D4EDE096E}">
      <dgm:prSet/>
      <dgm:spPr/>
      <dgm:t>
        <a:bodyPr/>
        <a:lstStyle/>
        <a:p>
          <a:r>
            <a:rPr lang="fr-FR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Les interrogations de bases de données sont réalisées à l’aide d’assistants.</a:t>
          </a:r>
          <a:endParaRPr lang="fr-FR" dirty="0">
            <a:solidFill>
              <a:schemeClr val="bg1"/>
            </a:solidFill>
            <a:effectLst/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EDE3C575-5817-4DC7-884D-10CF92A674BA}" type="parTrans" cxnId="{121DD967-2D18-49D8-B703-162A9A1F62B5}">
      <dgm:prSet/>
      <dgm:spPr/>
      <dgm:t>
        <a:bodyPr/>
        <a:lstStyle/>
        <a:p>
          <a:endParaRPr lang="fr-FR">
            <a:solidFill>
              <a:schemeClr val="bg1"/>
            </a:solidFill>
          </a:endParaRPr>
        </a:p>
      </dgm:t>
    </dgm:pt>
    <dgm:pt modelId="{3C7D2E79-C4F1-42E5-8B63-24FBE097F1E6}" type="sibTrans" cxnId="{121DD967-2D18-49D8-B703-162A9A1F62B5}">
      <dgm:prSet/>
      <dgm:spPr/>
      <dgm:t>
        <a:bodyPr/>
        <a:lstStyle/>
        <a:p>
          <a:endParaRPr lang="fr-FR">
            <a:solidFill>
              <a:schemeClr val="bg1"/>
            </a:solidFill>
          </a:endParaRPr>
        </a:p>
      </dgm:t>
    </dgm:pt>
    <dgm:pt modelId="{91E1C3B5-6E44-474C-9693-518DDF53F020}" type="pres">
      <dgm:prSet presAssocID="{AA21E024-2B7C-446F-BDB8-FAE7BD1DA08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4560F42-9814-4554-9695-4CCFE722C9AF}" type="pres">
      <dgm:prSet presAssocID="{C8786A7F-49EE-437D-A2B5-A834FEAF6661}" presName="hierRoot1" presStyleCnt="0">
        <dgm:presLayoutVars>
          <dgm:hierBranch val="init"/>
        </dgm:presLayoutVars>
      </dgm:prSet>
      <dgm:spPr/>
    </dgm:pt>
    <dgm:pt modelId="{3DD42354-0DCE-4C86-857A-10244A058FC2}" type="pres">
      <dgm:prSet presAssocID="{C8786A7F-49EE-437D-A2B5-A834FEAF6661}" presName="rootComposite1" presStyleCnt="0"/>
      <dgm:spPr/>
    </dgm:pt>
    <dgm:pt modelId="{F45842C3-E393-4DFB-B4AF-61954CCCAF9B}" type="pres">
      <dgm:prSet presAssocID="{C8786A7F-49EE-437D-A2B5-A834FEAF6661}" presName="rootText1" presStyleLbl="node0" presStyleIdx="0" presStyleCnt="1" custScaleX="63333">
        <dgm:presLayoutVars>
          <dgm:chPref val="3"/>
        </dgm:presLayoutVars>
      </dgm:prSet>
      <dgm:spPr/>
    </dgm:pt>
    <dgm:pt modelId="{BB6068E9-D252-4579-8121-34056CBD87EB}" type="pres">
      <dgm:prSet presAssocID="{C8786A7F-49EE-437D-A2B5-A834FEAF6661}" presName="rootConnector1" presStyleLbl="node1" presStyleIdx="0" presStyleCnt="0"/>
      <dgm:spPr/>
    </dgm:pt>
    <dgm:pt modelId="{6EF1A24B-64FC-431F-A5D3-57A691FCFEF1}" type="pres">
      <dgm:prSet presAssocID="{C8786A7F-49EE-437D-A2B5-A834FEAF6661}" presName="hierChild2" presStyleCnt="0"/>
      <dgm:spPr/>
    </dgm:pt>
    <dgm:pt modelId="{C1C82404-9528-4E29-AB3D-B71AC3BDF954}" type="pres">
      <dgm:prSet presAssocID="{659420B2-0AA3-4768-836A-9F126B6748C3}" presName="Name64" presStyleLbl="parChTrans1D2" presStyleIdx="0" presStyleCnt="2"/>
      <dgm:spPr/>
    </dgm:pt>
    <dgm:pt modelId="{F87560D4-0235-4973-BFA4-2BA64C0D66D5}" type="pres">
      <dgm:prSet presAssocID="{D87A3C86-3E3A-495F-93B9-E7EFBAE4899D}" presName="hierRoot2" presStyleCnt="0">
        <dgm:presLayoutVars>
          <dgm:hierBranch val="init"/>
        </dgm:presLayoutVars>
      </dgm:prSet>
      <dgm:spPr/>
    </dgm:pt>
    <dgm:pt modelId="{41C913E2-51E4-453E-A0C8-D54A91063D11}" type="pres">
      <dgm:prSet presAssocID="{D87A3C86-3E3A-495F-93B9-E7EFBAE4899D}" presName="rootComposite" presStyleCnt="0"/>
      <dgm:spPr/>
    </dgm:pt>
    <dgm:pt modelId="{05A70A05-FC8E-487F-B06F-B87B6AEFCE02}" type="pres">
      <dgm:prSet presAssocID="{D87A3C86-3E3A-495F-93B9-E7EFBAE4899D}" presName="rootText" presStyleLbl="node2" presStyleIdx="0" presStyleCnt="2" custScaleX="143778" custScaleY="125643">
        <dgm:presLayoutVars>
          <dgm:chPref val="3"/>
        </dgm:presLayoutVars>
      </dgm:prSet>
      <dgm:spPr/>
    </dgm:pt>
    <dgm:pt modelId="{27DE1399-2DD0-487D-AFD4-E4B9729D0412}" type="pres">
      <dgm:prSet presAssocID="{D87A3C86-3E3A-495F-93B9-E7EFBAE4899D}" presName="rootConnector" presStyleLbl="node2" presStyleIdx="0" presStyleCnt="2"/>
      <dgm:spPr/>
    </dgm:pt>
    <dgm:pt modelId="{40E9989E-3A27-44EE-9BEC-7C59469B0A57}" type="pres">
      <dgm:prSet presAssocID="{D87A3C86-3E3A-495F-93B9-E7EFBAE4899D}" presName="hierChild4" presStyleCnt="0"/>
      <dgm:spPr/>
    </dgm:pt>
    <dgm:pt modelId="{FADECBAF-BD9B-4766-9526-EE53ACBB6C68}" type="pres">
      <dgm:prSet presAssocID="{D87A3C86-3E3A-495F-93B9-E7EFBAE4899D}" presName="hierChild5" presStyleCnt="0"/>
      <dgm:spPr/>
    </dgm:pt>
    <dgm:pt modelId="{3524EAA5-0974-44B6-BCC2-16469F132BC0}" type="pres">
      <dgm:prSet presAssocID="{EDE3C575-5817-4DC7-884D-10CF92A674BA}" presName="Name64" presStyleLbl="parChTrans1D2" presStyleIdx="1" presStyleCnt="2"/>
      <dgm:spPr/>
    </dgm:pt>
    <dgm:pt modelId="{090D56C4-939C-4D1C-B91B-ABC6555A97A5}" type="pres">
      <dgm:prSet presAssocID="{6BFF8458-3201-4B0B-8AC9-932D4EDE096E}" presName="hierRoot2" presStyleCnt="0">
        <dgm:presLayoutVars>
          <dgm:hierBranch val="init"/>
        </dgm:presLayoutVars>
      </dgm:prSet>
      <dgm:spPr/>
    </dgm:pt>
    <dgm:pt modelId="{BD93E26F-1EEB-4AEB-BA33-E7521FF7F672}" type="pres">
      <dgm:prSet presAssocID="{6BFF8458-3201-4B0B-8AC9-932D4EDE096E}" presName="rootComposite" presStyleCnt="0"/>
      <dgm:spPr/>
    </dgm:pt>
    <dgm:pt modelId="{741CAA08-F8F2-476C-A03A-2EE6820AC3E5}" type="pres">
      <dgm:prSet presAssocID="{6BFF8458-3201-4B0B-8AC9-932D4EDE096E}" presName="rootText" presStyleLbl="node2" presStyleIdx="1" presStyleCnt="2" custScaleX="143778" custScaleY="77179" custLinFactNeighborY="-18033">
        <dgm:presLayoutVars>
          <dgm:chPref val="3"/>
        </dgm:presLayoutVars>
      </dgm:prSet>
      <dgm:spPr/>
    </dgm:pt>
    <dgm:pt modelId="{3996BA3E-835C-4B10-AEAF-9513F141CC55}" type="pres">
      <dgm:prSet presAssocID="{6BFF8458-3201-4B0B-8AC9-932D4EDE096E}" presName="rootConnector" presStyleLbl="node2" presStyleIdx="1" presStyleCnt="2"/>
      <dgm:spPr/>
    </dgm:pt>
    <dgm:pt modelId="{1847BBB3-22A5-4A29-A022-FBE416AE1074}" type="pres">
      <dgm:prSet presAssocID="{6BFF8458-3201-4B0B-8AC9-932D4EDE096E}" presName="hierChild4" presStyleCnt="0"/>
      <dgm:spPr/>
    </dgm:pt>
    <dgm:pt modelId="{E8186699-23CC-4520-81ED-F5B227970772}" type="pres">
      <dgm:prSet presAssocID="{6BFF8458-3201-4B0B-8AC9-932D4EDE096E}" presName="hierChild5" presStyleCnt="0"/>
      <dgm:spPr/>
    </dgm:pt>
    <dgm:pt modelId="{CDADCD2B-9BFF-4DFF-9383-CA6BCE59BF72}" type="pres">
      <dgm:prSet presAssocID="{C8786A7F-49EE-437D-A2B5-A834FEAF6661}" presName="hierChild3" presStyleCnt="0"/>
      <dgm:spPr/>
    </dgm:pt>
  </dgm:ptLst>
  <dgm:cxnLst>
    <dgm:cxn modelId="{0240515C-72B6-4C40-8BD3-C80758C76BD4}" type="presOf" srcId="{659420B2-0AA3-4768-836A-9F126B6748C3}" destId="{C1C82404-9528-4E29-AB3D-B71AC3BDF954}" srcOrd="0" destOrd="0" presId="urn:microsoft.com/office/officeart/2009/3/layout/HorizontalOrganizationChart"/>
    <dgm:cxn modelId="{56CD4367-ED65-4DC0-ABC8-2359436E2F50}" srcId="{AA21E024-2B7C-446F-BDB8-FAE7BD1DA083}" destId="{C8786A7F-49EE-437D-A2B5-A834FEAF6661}" srcOrd="0" destOrd="0" parTransId="{7ABD0425-2A1D-4402-B1CA-5A8B2D517B2E}" sibTransId="{13601AAD-8CC1-4598-BF97-28154B533FD7}"/>
    <dgm:cxn modelId="{121DD967-2D18-49D8-B703-162A9A1F62B5}" srcId="{C8786A7F-49EE-437D-A2B5-A834FEAF6661}" destId="{6BFF8458-3201-4B0B-8AC9-932D4EDE096E}" srcOrd="1" destOrd="0" parTransId="{EDE3C575-5817-4DC7-884D-10CF92A674BA}" sibTransId="{3C7D2E79-C4F1-42E5-8B63-24FBE097F1E6}"/>
    <dgm:cxn modelId="{EA6CB958-0A3A-4269-A416-C3AF9BDA73B1}" type="presOf" srcId="{D87A3C86-3E3A-495F-93B9-E7EFBAE4899D}" destId="{05A70A05-FC8E-487F-B06F-B87B6AEFCE02}" srcOrd="0" destOrd="0" presId="urn:microsoft.com/office/officeart/2009/3/layout/HorizontalOrganizationChart"/>
    <dgm:cxn modelId="{73E3E883-1C6F-4509-8F7F-9CC71680646E}" type="presOf" srcId="{C8786A7F-49EE-437D-A2B5-A834FEAF6661}" destId="{F45842C3-E393-4DFB-B4AF-61954CCCAF9B}" srcOrd="0" destOrd="0" presId="urn:microsoft.com/office/officeart/2009/3/layout/HorizontalOrganizationChart"/>
    <dgm:cxn modelId="{2D0D848C-7BB1-4868-B560-60055214D729}" type="presOf" srcId="{AA21E024-2B7C-446F-BDB8-FAE7BD1DA083}" destId="{91E1C3B5-6E44-474C-9693-518DDF53F020}" srcOrd="0" destOrd="0" presId="urn:microsoft.com/office/officeart/2009/3/layout/HorizontalOrganizationChart"/>
    <dgm:cxn modelId="{BB8A9193-AA3D-4FAA-8618-833F59379924}" type="presOf" srcId="{6BFF8458-3201-4B0B-8AC9-932D4EDE096E}" destId="{741CAA08-F8F2-476C-A03A-2EE6820AC3E5}" srcOrd="0" destOrd="0" presId="urn:microsoft.com/office/officeart/2009/3/layout/HorizontalOrganizationChart"/>
    <dgm:cxn modelId="{201D39BE-4E4B-4641-87B9-5E7526A0B16A}" srcId="{C8786A7F-49EE-437D-A2B5-A834FEAF6661}" destId="{D87A3C86-3E3A-495F-93B9-E7EFBAE4899D}" srcOrd="0" destOrd="0" parTransId="{659420B2-0AA3-4768-836A-9F126B6748C3}" sibTransId="{CB6F20E0-72E7-44DE-B96C-11C32120F33C}"/>
    <dgm:cxn modelId="{EDEFEBCA-B24E-4F85-AF06-3E033522C88A}" type="presOf" srcId="{EDE3C575-5817-4DC7-884D-10CF92A674BA}" destId="{3524EAA5-0974-44B6-BCC2-16469F132BC0}" srcOrd="0" destOrd="0" presId="urn:microsoft.com/office/officeart/2009/3/layout/HorizontalOrganizationChart"/>
    <dgm:cxn modelId="{8718A9CC-9CA9-4ABE-B235-F9F88E80D454}" type="presOf" srcId="{D87A3C86-3E3A-495F-93B9-E7EFBAE4899D}" destId="{27DE1399-2DD0-487D-AFD4-E4B9729D0412}" srcOrd="1" destOrd="0" presId="urn:microsoft.com/office/officeart/2009/3/layout/HorizontalOrganizationChart"/>
    <dgm:cxn modelId="{407289CF-C124-4E19-9F44-3FD874C0CB1E}" type="presOf" srcId="{6BFF8458-3201-4B0B-8AC9-932D4EDE096E}" destId="{3996BA3E-835C-4B10-AEAF-9513F141CC55}" srcOrd="1" destOrd="0" presId="urn:microsoft.com/office/officeart/2009/3/layout/HorizontalOrganizationChart"/>
    <dgm:cxn modelId="{B92C65F9-F0FF-4833-9BDA-B98C3622F3B0}" type="presOf" srcId="{C8786A7F-49EE-437D-A2B5-A834FEAF6661}" destId="{BB6068E9-D252-4579-8121-34056CBD87EB}" srcOrd="1" destOrd="0" presId="urn:microsoft.com/office/officeart/2009/3/layout/HorizontalOrganizationChart"/>
    <dgm:cxn modelId="{4D04E92D-AF2E-4010-AC9D-C5B2C073D6C8}" type="presParOf" srcId="{91E1C3B5-6E44-474C-9693-518DDF53F020}" destId="{94560F42-9814-4554-9695-4CCFE722C9AF}" srcOrd="0" destOrd="0" presId="urn:microsoft.com/office/officeart/2009/3/layout/HorizontalOrganizationChart"/>
    <dgm:cxn modelId="{183174B8-126B-4812-AF3B-152FC770F28E}" type="presParOf" srcId="{94560F42-9814-4554-9695-4CCFE722C9AF}" destId="{3DD42354-0DCE-4C86-857A-10244A058FC2}" srcOrd="0" destOrd="0" presId="urn:microsoft.com/office/officeart/2009/3/layout/HorizontalOrganizationChart"/>
    <dgm:cxn modelId="{7A240544-9481-4679-A607-8CCA17E8C4FE}" type="presParOf" srcId="{3DD42354-0DCE-4C86-857A-10244A058FC2}" destId="{F45842C3-E393-4DFB-B4AF-61954CCCAF9B}" srcOrd="0" destOrd="0" presId="urn:microsoft.com/office/officeart/2009/3/layout/HorizontalOrganizationChart"/>
    <dgm:cxn modelId="{C0C26EC6-6A63-46E3-A8B0-660579CC004C}" type="presParOf" srcId="{3DD42354-0DCE-4C86-857A-10244A058FC2}" destId="{BB6068E9-D252-4579-8121-34056CBD87EB}" srcOrd="1" destOrd="0" presId="urn:microsoft.com/office/officeart/2009/3/layout/HorizontalOrganizationChart"/>
    <dgm:cxn modelId="{3613E8CB-8F14-4A22-9AC6-DB9A62E9A6F4}" type="presParOf" srcId="{94560F42-9814-4554-9695-4CCFE722C9AF}" destId="{6EF1A24B-64FC-431F-A5D3-57A691FCFEF1}" srcOrd="1" destOrd="0" presId="urn:microsoft.com/office/officeart/2009/3/layout/HorizontalOrganizationChart"/>
    <dgm:cxn modelId="{4F719F9C-3166-4D0C-BD75-B595C6D06604}" type="presParOf" srcId="{6EF1A24B-64FC-431F-A5D3-57A691FCFEF1}" destId="{C1C82404-9528-4E29-AB3D-B71AC3BDF954}" srcOrd="0" destOrd="0" presId="urn:microsoft.com/office/officeart/2009/3/layout/HorizontalOrganizationChart"/>
    <dgm:cxn modelId="{0696172E-92BA-4457-976D-1856F2A9F0BD}" type="presParOf" srcId="{6EF1A24B-64FC-431F-A5D3-57A691FCFEF1}" destId="{F87560D4-0235-4973-BFA4-2BA64C0D66D5}" srcOrd="1" destOrd="0" presId="urn:microsoft.com/office/officeart/2009/3/layout/HorizontalOrganizationChart"/>
    <dgm:cxn modelId="{8AB4A542-CF23-4C54-BE1C-B369C2629D75}" type="presParOf" srcId="{F87560D4-0235-4973-BFA4-2BA64C0D66D5}" destId="{41C913E2-51E4-453E-A0C8-D54A91063D11}" srcOrd="0" destOrd="0" presId="urn:microsoft.com/office/officeart/2009/3/layout/HorizontalOrganizationChart"/>
    <dgm:cxn modelId="{303D6711-F640-46EF-807D-E454D72BF7E3}" type="presParOf" srcId="{41C913E2-51E4-453E-A0C8-D54A91063D11}" destId="{05A70A05-FC8E-487F-B06F-B87B6AEFCE02}" srcOrd="0" destOrd="0" presId="urn:microsoft.com/office/officeart/2009/3/layout/HorizontalOrganizationChart"/>
    <dgm:cxn modelId="{CF4D5B18-5DBC-4D3A-9299-8F6B5F967774}" type="presParOf" srcId="{41C913E2-51E4-453E-A0C8-D54A91063D11}" destId="{27DE1399-2DD0-487D-AFD4-E4B9729D0412}" srcOrd="1" destOrd="0" presId="urn:microsoft.com/office/officeart/2009/3/layout/HorizontalOrganizationChart"/>
    <dgm:cxn modelId="{5847E6E5-30F6-463A-B1B7-B9DF5395B82D}" type="presParOf" srcId="{F87560D4-0235-4973-BFA4-2BA64C0D66D5}" destId="{40E9989E-3A27-44EE-9BEC-7C59469B0A57}" srcOrd="1" destOrd="0" presId="urn:microsoft.com/office/officeart/2009/3/layout/HorizontalOrganizationChart"/>
    <dgm:cxn modelId="{9DDAAF38-9994-4C89-AF2F-041843372852}" type="presParOf" srcId="{F87560D4-0235-4973-BFA4-2BA64C0D66D5}" destId="{FADECBAF-BD9B-4766-9526-EE53ACBB6C68}" srcOrd="2" destOrd="0" presId="urn:microsoft.com/office/officeart/2009/3/layout/HorizontalOrganizationChart"/>
    <dgm:cxn modelId="{0756EBB9-8E7F-4B35-841D-9072D5D54457}" type="presParOf" srcId="{6EF1A24B-64FC-431F-A5D3-57A691FCFEF1}" destId="{3524EAA5-0974-44B6-BCC2-16469F132BC0}" srcOrd="2" destOrd="0" presId="urn:microsoft.com/office/officeart/2009/3/layout/HorizontalOrganizationChart"/>
    <dgm:cxn modelId="{8FEF0649-A2D8-4E3C-8928-F2614A24BF7B}" type="presParOf" srcId="{6EF1A24B-64FC-431F-A5D3-57A691FCFEF1}" destId="{090D56C4-939C-4D1C-B91B-ABC6555A97A5}" srcOrd="3" destOrd="0" presId="urn:microsoft.com/office/officeart/2009/3/layout/HorizontalOrganizationChart"/>
    <dgm:cxn modelId="{0D59DB8E-C6C1-477A-B71F-644A8D9918C6}" type="presParOf" srcId="{090D56C4-939C-4D1C-B91B-ABC6555A97A5}" destId="{BD93E26F-1EEB-4AEB-BA33-E7521FF7F672}" srcOrd="0" destOrd="0" presId="urn:microsoft.com/office/officeart/2009/3/layout/HorizontalOrganizationChart"/>
    <dgm:cxn modelId="{113E4CD1-F38E-43BE-A55A-DEA04208694A}" type="presParOf" srcId="{BD93E26F-1EEB-4AEB-BA33-E7521FF7F672}" destId="{741CAA08-F8F2-476C-A03A-2EE6820AC3E5}" srcOrd="0" destOrd="0" presId="urn:microsoft.com/office/officeart/2009/3/layout/HorizontalOrganizationChart"/>
    <dgm:cxn modelId="{33C030B9-6D2B-4EDD-BE33-46226D5BAEC7}" type="presParOf" srcId="{BD93E26F-1EEB-4AEB-BA33-E7521FF7F672}" destId="{3996BA3E-835C-4B10-AEAF-9513F141CC55}" srcOrd="1" destOrd="0" presId="urn:microsoft.com/office/officeart/2009/3/layout/HorizontalOrganizationChart"/>
    <dgm:cxn modelId="{D5A6EC18-0659-473E-9723-E99513501990}" type="presParOf" srcId="{090D56C4-939C-4D1C-B91B-ABC6555A97A5}" destId="{1847BBB3-22A5-4A29-A022-FBE416AE1074}" srcOrd="1" destOrd="0" presId="urn:microsoft.com/office/officeart/2009/3/layout/HorizontalOrganizationChart"/>
    <dgm:cxn modelId="{14FBB5F7-E513-4031-B932-F1EF65DF9D48}" type="presParOf" srcId="{090D56C4-939C-4D1C-B91B-ABC6555A97A5}" destId="{E8186699-23CC-4520-81ED-F5B227970772}" srcOrd="2" destOrd="0" presId="urn:microsoft.com/office/officeart/2009/3/layout/HorizontalOrganizationChart"/>
    <dgm:cxn modelId="{4D349FD5-88D1-424E-9CD7-64A7F1799894}" type="presParOf" srcId="{94560F42-9814-4554-9695-4CCFE722C9AF}" destId="{CDADCD2B-9BFF-4DFF-9383-CA6BCE59BF72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24EAA5-0974-44B6-BCC2-16469F132BC0}">
      <dsp:nvSpPr>
        <dsp:cNvPr id="0" name=""/>
        <dsp:cNvSpPr/>
      </dsp:nvSpPr>
      <dsp:spPr>
        <a:xfrm>
          <a:off x="3588354" y="1588469"/>
          <a:ext cx="853632" cy="8498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26816" y="0"/>
              </a:lnTo>
              <a:lnTo>
                <a:pt x="426816" y="849812"/>
              </a:lnTo>
              <a:lnTo>
                <a:pt x="853632" y="84981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C82404-9528-4E29-AB3D-B71AC3BDF954}">
      <dsp:nvSpPr>
        <dsp:cNvPr id="0" name=""/>
        <dsp:cNvSpPr/>
      </dsp:nvSpPr>
      <dsp:spPr>
        <a:xfrm>
          <a:off x="3588354" y="819354"/>
          <a:ext cx="853632" cy="769114"/>
        </a:xfrm>
        <a:custGeom>
          <a:avLst/>
          <a:gdLst/>
          <a:ahLst/>
          <a:cxnLst/>
          <a:rect l="0" t="0" r="0" b="0"/>
          <a:pathLst>
            <a:path>
              <a:moveTo>
                <a:pt x="0" y="769114"/>
              </a:moveTo>
              <a:lnTo>
                <a:pt x="426816" y="769114"/>
              </a:lnTo>
              <a:lnTo>
                <a:pt x="426816" y="0"/>
              </a:lnTo>
              <a:lnTo>
                <a:pt x="853632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5842C3-E393-4DFB-B4AF-61954CCCAF9B}">
      <dsp:nvSpPr>
        <dsp:cNvPr id="0" name=""/>
        <dsp:cNvSpPr/>
      </dsp:nvSpPr>
      <dsp:spPr>
        <a:xfrm>
          <a:off x="885199" y="937574"/>
          <a:ext cx="2703155" cy="13017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Pour faciliter l’utilisation des applications </a:t>
          </a:r>
          <a:endParaRPr lang="fr-FR" sz="2500" kern="1200" dirty="0">
            <a:solidFill>
              <a:schemeClr val="bg1"/>
            </a:solidFill>
          </a:endParaRPr>
        </a:p>
      </dsp:txBody>
      <dsp:txXfrm>
        <a:off x="885199" y="937574"/>
        <a:ext cx="2703155" cy="1301789"/>
      </dsp:txXfrm>
    </dsp:sp>
    <dsp:sp modelId="{05A70A05-FC8E-487F-B06F-B87B6AEFCE02}">
      <dsp:nvSpPr>
        <dsp:cNvPr id="0" name=""/>
        <dsp:cNvSpPr/>
      </dsp:nvSpPr>
      <dsp:spPr>
        <a:xfrm>
          <a:off x="4441987" y="1550"/>
          <a:ext cx="6136678" cy="16356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les documents bureautiques sont affichés en mode </a:t>
          </a:r>
          <a:r>
            <a:rPr lang="fr-FR" sz="2500" b="1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WYSIWYG 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i="1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(</a:t>
          </a:r>
          <a:r>
            <a:rPr lang="fr-FR" sz="2500" i="1" kern="1200" dirty="0" err="1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What</a:t>
          </a:r>
          <a:r>
            <a:rPr lang="fr-FR" sz="2500" i="1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You </a:t>
          </a:r>
          <a:r>
            <a:rPr lang="fr-FR" sz="2500" i="1" kern="1200" dirty="0" err="1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See</a:t>
          </a:r>
          <a:r>
            <a:rPr lang="fr-FR" sz="2500" i="1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Is </a:t>
          </a:r>
          <a:r>
            <a:rPr lang="fr-FR" sz="2500" i="1" kern="1200" dirty="0" err="1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What</a:t>
          </a:r>
          <a:r>
            <a:rPr lang="fr-FR" sz="2500" i="1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You </a:t>
          </a:r>
          <a:r>
            <a:rPr lang="fr-FR" sz="2500" i="1" kern="1200" dirty="0" err="1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Get</a:t>
          </a:r>
          <a:r>
            <a:rPr lang="fr-FR" sz="2500" i="1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= Ce que vous voyez est ce que vous obtiendrez). </a:t>
          </a:r>
          <a:endParaRPr lang="fr-FR" sz="2500" kern="1200" dirty="0">
            <a:solidFill>
              <a:schemeClr val="bg1"/>
            </a:solidFill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4441987" y="1550"/>
        <a:ext cx="6136678" cy="1635607"/>
      </dsp:txXfrm>
    </dsp:sp>
    <dsp:sp modelId="{741CAA08-F8F2-476C-A03A-2EE6820AC3E5}">
      <dsp:nvSpPr>
        <dsp:cNvPr id="0" name=""/>
        <dsp:cNvSpPr/>
      </dsp:nvSpPr>
      <dsp:spPr>
        <a:xfrm>
          <a:off x="4441987" y="1935927"/>
          <a:ext cx="6136678" cy="10047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Les interrogations de bases de données sont réalisées à l’aide d’assistants.</a:t>
          </a:r>
          <a:endParaRPr lang="fr-FR" sz="2500" kern="1200" dirty="0">
            <a:solidFill>
              <a:schemeClr val="bg1"/>
            </a:solidFill>
            <a:effectLst/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4441987" y="1935927"/>
        <a:ext cx="6136678" cy="10047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1E22CD-513D-9448-8445-BE588113C122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0FDFFA-B754-B645-B6A1-54479A4255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4888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9538948" y="192354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50937"/>
            <a:ext cx="11916835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marR="179705" algn="ctr">
              <a:spcBef>
                <a:spcPts val="18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peu de technique</a:t>
            </a:r>
            <a:endParaRPr lang="fr-FR" sz="2800" dirty="0">
              <a:solidFill>
                <a:srgbClr val="FFFF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marR="179705" algn="ctr">
              <a:spcBef>
                <a:spcPts val="18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ordinateur fonctionne à l’électricité, qui n’autorise que deux possibilités : le courant passe (=1) ou le courant ne passe pas (=0). </a:t>
            </a:r>
          </a:p>
          <a:p>
            <a:pPr marL="180340" marR="179705" algn="ctr">
              <a:spcBef>
                <a:spcPts val="18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 langage codifié en suite de 0 et de 1 est appelé un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langage binaire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180340" marR="179705" algn="ctr">
              <a:spcBef>
                <a:spcPts val="1800"/>
              </a:spcBef>
              <a:spcAft>
                <a:spcPts val="0"/>
              </a:spcAft>
            </a:pPr>
            <a:r>
              <a:rPr lang="fr-FR" sz="2400" b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=  01000001 ; B = 01000010 ; C = 01000011 </a:t>
            </a:r>
          </a:p>
          <a:p>
            <a:pPr marL="180340" marR="179705">
              <a:spcBef>
                <a:spcPts val="18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 langage est complexe à manipuler. Pour en simplifier l’utilisation, le texte est saisi en langage naturel, qui est ensuite converti en langage binaire par l’ordinateur.</a:t>
            </a:r>
          </a:p>
          <a:p>
            <a:pPr marL="180340" marR="179705" algn="ctr">
              <a:spcBef>
                <a:spcPts val="18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Vous saisissez BAC =&gt; l’ordinateur convertit les caractères en </a:t>
            </a:r>
            <a:r>
              <a:rPr lang="fr-FR" sz="2400" b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010000100100000101000011</a:t>
            </a: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6591AE5E-174C-43DE-AC51-2424A57478F5}"/>
              </a:ext>
            </a:extLst>
          </p:cNvPr>
          <p:cNvSpPr txBox="1">
            <a:spLocks/>
          </p:cNvSpPr>
          <p:nvPr/>
        </p:nvSpPr>
        <p:spPr>
          <a:xfrm>
            <a:off x="0" y="-41945"/>
            <a:ext cx="10293294" cy="85148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Chap. 8 – Modélisation et formats de documents, interface homme/machine</a:t>
            </a:r>
          </a:p>
          <a:p>
            <a:r>
              <a:rPr lang="fr-FR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Comprendre l’interface homme/machine</a:t>
            </a:r>
          </a:p>
        </p:txBody>
      </p:sp>
    </p:spTree>
    <p:extLst>
      <p:ext uri="{BB962C8B-B14F-4D97-AF65-F5344CB8AC3E}">
        <p14:creationId xmlns:p14="http://schemas.microsoft.com/office/powerpoint/2010/main" val="4102996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5164" y="1174383"/>
            <a:ext cx="11294533" cy="4078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marR="179705" algn="ctr">
              <a:spcBef>
                <a:spcPts val="1200"/>
              </a:spcBef>
              <a:spcAft>
                <a:spcPts val="0"/>
              </a:spcAft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peu de technique</a:t>
            </a:r>
            <a:endParaRPr lang="fr-FR" sz="2400" dirty="0">
              <a:solidFill>
                <a:srgbClr val="FFFF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marR="179705" algn="just">
              <a:spcBef>
                <a:spcPts val="18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vous souhaitez à présent mettre le mot BAC en gras et en italique, vous devrez ajouter au texte des codes de début et de fin de gras et d’italique : </a:t>
            </a:r>
          </a:p>
          <a:p>
            <a:pPr marL="180340" marR="179705" algn="ctr">
              <a:spcBef>
                <a:spcPts val="18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Code début gras = /B ; fin gras = \B </a:t>
            </a:r>
          </a:p>
          <a:p>
            <a:pPr marL="180340" marR="179705" algn="ctr">
              <a:spcBef>
                <a:spcPts val="18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début italique = /I ; fin italique = \I   </a:t>
            </a:r>
          </a:p>
          <a:p>
            <a:pPr marL="637540" marR="179705" indent="-457200" algn="ctr">
              <a:spcBef>
                <a:spcPts val="18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800" b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 en gras, italique </a:t>
            </a:r>
          </a:p>
          <a:p>
            <a:pPr marL="637540" marR="179705" indent="-457200" algn="ctr">
              <a:spcBef>
                <a:spcPts val="18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800" b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/B /I BAC \B \I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C1DF4246-73B2-4F0A-BA23-74817459C219}"/>
              </a:ext>
            </a:extLst>
          </p:cNvPr>
          <p:cNvSpPr txBox="1">
            <a:spLocks/>
          </p:cNvSpPr>
          <p:nvPr/>
        </p:nvSpPr>
        <p:spPr>
          <a:xfrm>
            <a:off x="0" y="-41945"/>
            <a:ext cx="10293294" cy="85148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Chap. 8 – Modélisation et formats de documents, interface homme/machine</a:t>
            </a:r>
          </a:p>
          <a:p>
            <a:r>
              <a:rPr lang="fr-FR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Comprendre l’interface homme/machine</a:t>
            </a:r>
          </a:p>
        </p:txBody>
      </p:sp>
    </p:spTree>
    <p:extLst>
      <p:ext uri="{BB962C8B-B14F-4D97-AF65-F5344CB8AC3E}">
        <p14:creationId xmlns:p14="http://schemas.microsoft.com/office/powerpoint/2010/main" val="3602104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4542" y="1324438"/>
            <a:ext cx="11294533" cy="389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marR="179705" algn="ctr">
              <a:spcBef>
                <a:spcPts val="18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peu de technique</a:t>
            </a:r>
            <a:endParaRPr lang="fr-FR" sz="2800" dirty="0">
              <a:solidFill>
                <a:srgbClr val="FFFF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marR="179705" algn="ctr">
              <a:spcBef>
                <a:spcPts val="18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premiers texteurs affichaient le code des fichiers. </a:t>
            </a:r>
          </a:p>
          <a:p>
            <a:pPr marL="180340" marR="179705" algn="just">
              <a:spcBef>
                <a:spcPts val="18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L’apparition du mode WYSIWYG (</a:t>
            </a:r>
            <a:r>
              <a:rPr lang="fr-FR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You </a:t>
            </a:r>
            <a:r>
              <a:rPr lang="fr-FR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</a:t>
            </a:r>
            <a:r>
              <a:rPr lang="fr-FR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You </a:t>
            </a:r>
            <a:r>
              <a:rPr lang="fr-FR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 marL="523240" marR="179705" indent="-342900">
              <a:spcBef>
                <a:spcPts val="18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permis à l’utilisateur de travailler directement sur le texte, tel qu’il sera obtenu à l’impression. </a:t>
            </a:r>
          </a:p>
          <a:p>
            <a:pPr marL="523240" marR="179705" indent="-342900" algn="just">
              <a:spcBef>
                <a:spcPts val="18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codes n’ont pas disparu, ils sont gérés en arrière-plan par l’application. </a:t>
            </a:r>
          </a:p>
          <a:p>
            <a:pPr marL="523240" marR="179705" indent="-342900" algn="just">
              <a:spcBef>
                <a:spcPts val="18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L’utilisateurs n’a donc plus à les connaitre.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11E25F04-1990-4D99-8DA4-2B7AFCAAB98E}"/>
              </a:ext>
            </a:extLst>
          </p:cNvPr>
          <p:cNvSpPr txBox="1">
            <a:spLocks/>
          </p:cNvSpPr>
          <p:nvPr/>
        </p:nvSpPr>
        <p:spPr>
          <a:xfrm>
            <a:off x="0" y="-41945"/>
            <a:ext cx="10293294" cy="85148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Chap. 8 – Modélisation et formats de documents, interface homme/machine</a:t>
            </a:r>
          </a:p>
          <a:p>
            <a:r>
              <a:rPr lang="fr-FR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Comprendre l’interface homme/machine</a:t>
            </a:r>
          </a:p>
        </p:txBody>
      </p:sp>
    </p:spTree>
    <p:extLst>
      <p:ext uri="{BB962C8B-B14F-4D97-AF65-F5344CB8AC3E}">
        <p14:creationId xmlns:p14="http://schemas.microsoft.com/office/powerpoint/2010/main" val="2204103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4267137557"/>
              </p:ext>
            </p:extLst>
          </p:nvPr>
        </p:nvGraphicFramePr>
        <p:xfrm>
          <a:off x="-63500" y="2478795"/>
          <a:ext cx="11463865" cy="3176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re 1">
            <a:extLst>
              <a:ext uri="{FF2B5EF4-FFF2-40B4-BE49-F238E27FC236}">
                <a16:creationId xmlns:a16="http://schemas.microsoft.com/office/drawing/2014/main" id="{5FB40A3E-A0BD-482B-8974-17062E62FD68}"/>
              </a:ext>
            </a:extLst>
          </p:cNvPr>
          <p:cNvSpPr txBox="1">
            <a:spLocks/>
          </p:cNvSpPr>
          <p:nvPr/>
        </p:nvSpPr>
        <p:spPr>
          <a:xfrm>
            <a:off x="0" y="-41945"/>
            <a:ext cx="10293294" cy="85148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Chap. 8 – Modélisation et formats de documents, interface homme/machine</a:t>
            </a:r>
          </a:p>
          <a:p>
            <a:r>
              <a:rPr lang="fr-FR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Comprendre l’interface homme/machine</a:t>
            </a:r>
          </a:p>
        </p:txBody>
      </p:sp>
    </p:spTree>
    <p:extLst>
      <p:ext uri="{BB962C8B-B14F-4D97-AF65-F5344CB8AC3E}">
        <p14:creationId xmlns:p14="http://schemas.microsoft.com/office/powerpoint/2010/main" val="2637600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4735" y="1242535"/>
            <a:ext cx="112860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certains secteurs d’activité, dont la création internet, de nombreux infographistes travaillent en code et programment les pages web en HTML.</a:t>
            </a:r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 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6249" y="2339926"/>
            <a:ext cx="7793650" cy="429114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94735" y="3733799"/>
            <a:ext cx="16959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Page web </a:t>
            </a:r>
          </a:p>
          <a:p>
            <a:pPr algn="r">
              <a:spcAft>
                <a:spcPts val="0"/>
              </a:spcAft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en mode wysiwyg</a:t>
            </a:r>
            <a:endParaRPr lang="fr-FR" sz="2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08F84C09-6152-4C85-9505-54BDD586FA25}"/>
              </a:ext>
            </a:extLst>
          </p:cNvPr>
          <p:cNvSpPr txBox="1">
            <a:spLocks/>
          </p:cNvSpPr>
          <p:nvPr/>
        </p:nvSpPr>
        <p:spPr>
          <a:xfrm>
            <a:off x="0" y="-41945"/>
            <a:ext cx="10293294" cy="85148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Chap. 8 – Modélisation et formats de documents, interface homme/machine</a:t>
            </a:r>
          </a:p>
          <a:p>
            <a:r>
              <a:rPr lang="fr-FR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Comprendre l’interface homme/machine</a:t>
            </a:r>
          </a:p>
        </p:txBody>
      </p:sp>
    </p:spTree>
    <p:extLst>
      <p:ext uri="{BB962C8B-B14F-4D97-AF65-F5344CB8AC3E}">
        <p14:creationId xmlns:p14="http://schemas.microsoft.com/office/powerpoint/2010/main" val="3154659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Image 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5933" y="1106223"/>
            <a:ext cx="7491857" cy="545835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12652" y="2517524"/>
            <a:ext cx="176328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La même page web en code html</a:t>
            </a:r>
            <a:endParaRPr lang="fr-FR" sz="20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3B0E386F-4EE8-4BB4-BD08-3B6C456F4C91}"/>
              </a:ext>
            </a:extLst>
          </p:cNvPr>
          <p:cNvSpPr txBox="1">
            <a:spLocks/>
          </p:cNvSpPr>
          <p:nvPr/>
        </p:nvSpPr>
        <p:spPr>
          <a:xfrm>
            <a:off x="0" y="-41945"/>
            <a:ext cx="10293294" cy="85148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Chap. 8 – Modélisation et formats de documents, interface homme/machine</a:t>
            </a:r>
          </a:p>
          <a:p>
            <a:r>
              <a:rPr lang="fr-FR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Comprendre l’interface homme/machine</a:t>
            </a:r>
          </a:p>
        </p:txBody>
      </p:sp>
    </p:spTree>
    <p:extLst>
      <p:ext uri="{BB962C8B-B14F-4D97-AF65-F5344CB8AC3E}">
        <p14:creationId xmlns:p14="http://schemas.microsoft.com/office/powerpoint/2010/main" val="325385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2181" y="1255711"/>
            <a:ext cx="7897228" cy="161264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 4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038" y="3385994"/>
            <a:ext cx="7897228" cy="19963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7672" y="1479555"/>
            <a:ext cx="2667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Requête Access avec assistance QBE</a:t>
            </a:r>
          </a:p>
        </p:txBody>
      </p:sp>
      <p:sp>
        <p:nvSpPr>
          <p:cNvPr id="6" name="Rectangle 5"/>
          <p:cNvSpPr/>
          <p:nvPr/>
        </p:nvSpPr>
        <p:spPr>
          <a:xfrm>
            <a:off x="159807" y="3936490"/>
            <a:ext cx="27897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Requête Access SQL</a:t>
            </a:r>
            <a:endParaRPr lang="fr-FR" sz="2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E38CEF81-6DF6-40AF-93A7-B5DE2FBC71D1}"/>
              </a:ext>
            </a:extLst>
          </p:cNvPr>
          <p:cNvSpPr txBox="1">
            <a:spLocks/>
          </p:cNvSpPr>
          <p:nvPr/>
        </p:nvSpPr>
        <p:spPr>
          <a:xfrm>
            <a:off x="0" y="-41945"/>
            <a:ext cx="10293294" cy="85148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Chap. 8 – Modélisation et formats de documents, interface homme/machine</a:t>
            </a:r>
          </a:p>
          <a:p>
            <a:r>
              <a:rPr lang="fr-FR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Comprendre l’interface homme/machine</a:t>
            </a:r>
          </a:p>
        </p:txBody>
      </p:sp>
    </p:spTree>
    <p:extLst>
      <p:ext uri="{BB962C8B-B14F-4D97-AF65-F5344CB8AC3E}">
        <p14:creationId xmlns:p14="http://schemas.microsoft.com/office/powerpoint/2010/main" val="1570059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97354" y="1565680"/>
            <a:ext cx="10659533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spcAft>
                <a:spcPts val="6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Tout fichier numérique utilise un langage codifié compréhensible par les machines. </a:t>
            </a:r>
          </a:p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Malheureusement, ces langages ne sont pas normalisés et de nombreux éditeurs ont conçu des codifications spécifiques pour leurs programmes. </a:t>
            </a:r>
          </a:p>
          <a:p>
            <a:pPr algn="ctr">
              <a:spcBef>
                <a:spcPts val="1800"/>
              </a:spcBef>
              <a:spcAft>
                <a:spcPts val="600"/>
              </a:spcAft>
            </a:pP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parle alors de 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langages propriétaires</a:t>
            </a: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Bef>
                <a:spcPts val="1800"/>
              </a:spcBef>
              <a:spcAft>
                <a:spcPts val="6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réaction, des informaticiens ont développé des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langages normalisés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dit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universels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interopérables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(Libre Office, Open Office).</a:t>
            </a:r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330BB9E4-79DA-44F7-8712-C98B6ACA3F2E}"/>
              </a:ext>
            </a:extLst>
          </p:cNvPr>
          <p:cNvSpPr txBox="1">
            <a:spLocks/>
          </p:cNvSpPr>
          <p:nvPr/>
        </p:nvSpPr>
        <p:spPr>
          <a:xfrm>
            <a:off x="0" y="-41945"/>
            <a:ext cx="10293294" cy="85148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Chap. 8 – Modélisation et formats de documents, interface homme/machine</a:t>
            </a:r>
          </a:p>
          <a:p>
            <a:r>
              <a:rPr lang="fr-FR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Comprendre l’interface homme/machine</a:t>
            </a:r>
          </a:p>
        </p:txBody>
      </p:sp>
    </p:spTree>
    <p:extLst>
      <p:ext uri="{BB962C8B-B14F-4D97-AF65-F5344CB8AC3E}">
        <p14:creationId xmlns:p14="http://schemas.microsoft.com/office/powerpoint/2010/main" val="1338434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716588"/>
              </p:ext>
            </p:extLst>
          </p:nvPr>
        </p:nvGraphicFramePr>
        <p:xfrm>
          <a:off x="347134" y="1473200"/>
          <a:ext cx="11209866" cy="34156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2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7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25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Langages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normalisés</a:t>
                      </a:r>
                      <a:endParaRPr lang="fr-FR" sz="2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Le langage XML pour les documents bureautiques, </a:t>
                      </a:r>
                    </a:p>
                    <a:p>
                      <a:pPr marL="0" lvl="0" indent="0" algn="just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Le langage HTML pour les pages Web, 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Le langage SQL pour les interrogations de base de données. </a:t>
                      </a:r>
                      <a:endParaRPr lang="fr-FR" sz="2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0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Langages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propriétaires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non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normalisés</a:t>
                      </a:r>
                      <a:endParaRPr lang="fr-FR" sz="2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Les langages utilisés par Microsoft pour Word, Excel, etc. 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Les langages utilisés par Adobe pour Photoshop, Illustrator, InDesign, etc.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Etc.</a:t>
                      </a:r>
                      <a:endParaRPr lang="fr-FR" sz="2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itre 1">
            <a:extLst>
              <a:ext uri="{FF2B5EF4-FFF2-40B4-BE49-F238E27FC236}">
                <a16:creationId xmlns:a16="http://schemas.microsoft.com/office/drawing/2014/main" id="{05F65EDD-B645-419E-9E2F-8C50677E8DD3}"/>
              </a:ext>
            </a:extLst>
          </p:cNvPr>
          <p:cNvSpPr txBox="1">
            <a:spLocks/>
          </p:cNvSpPr>
          <p:nvPr/>
        </p:nvSpPr>
        <p:spPr>
          <a:xfrm>
            <a:off x="0" y="-41945"/>
            <a:ext cx="10293294" cy="85148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Chap. 8 – Modélisation et formats de documents, interface homme/machine</a:t>
            </a:r>
          </a:p>
          <a:p>
            <a:r>
              <a:rPr lang="fr-FR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Comprendre l’interface homme/machine</a:t>
            </a:r>
          </a:p>
        </p:txBody>
      </p:sp>
    </p:spTree>
    <p:extLst>
      <p:ext uri="{BB962C8B-B14F-4D97-AF65-F5344CB8AC3E}">
        <p14:creationId xmlns:p14="http://schemas.microsoft.com/office/powerpoint/2010/main" val="1461453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324</TotalTime>
  <Words>644</Words>
  <Application>Microsoft Office PowerPoint</Application>
  <PresentationFormat>Grand écran</PresentationFormat>
  <Paragraphs>62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Symbol</vt:lpstr>
      <vt:lpstr>Wingdings 3</vt:lpstr>
      <vt:lpstr>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42</cp:revision>
  <dcterms:created xsi:type="dcterms:W3CDTF">2014-01-14T07:42:30Z</dcterms:created>
  <dcterms:modified xsi:type="dcterms:W3CDTF">2025-04-07T20:02:53Z</dcterms:modified>
</cp:coreProperties>
</file>