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62" r:id="rId2"/>
    <p:sldId id="266" r:id="rId3"/>
    <p:sldId id="263" r:id="rId4"/>
    <p:sldId id="267" r:id="rId5"/>
    <p:sldId id="264" r:id="rId6"/>
    <p:sldId id="268" r:id="rId7"/>
    <p:sldId id="265"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357" y="7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32CDB-C2F1-4281-8EC2-3176725F41D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3525754C-D9E8-421E-93AB-25ECD19FA691}">
      <dgm:prSet phldrT="[Texte]" custT="1"/>
      <dgm:spPr/>
      <dgm:t>
        <a:bodyPr/>
        <a:lstStyle/>
        <a:p>
          <a:pPr>
            <a:buClrTx/>
            <a:buSzTx/>
            <a:buFontTx/>
            <a:buNone/>
          </a:pPr>
          <a:r>
            <a:rPr kumimoji="0" lang="fr-FR" altLang="fr-FR" sz="2400" b="1" i="0" u="none" strike="noStrike" cap="none" normalizeH="0" baseline="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Le dialogue peut être établi :</a:t>
          </a:r>
          <a:endParaRPr lang="fr-FR" sz="2400" b="1">
            <a:solidFill>
              <a:srgbClr val="FF0000"/>
            </a:solidFill>
            <a:latin typeface="Arial" panose="020B0604020202020204" pitchFamily="34" charset="0"/>
            <a:cs typeface="Arial" panose="020B0604020202020204" pitchFamily="34" charset="0"/>
          </a:endParaRPr>
        </a:p>
      </dgm:t>
    </dgm:pt>
    <dgm:pt modelId="{574D0BC5-5C2F-4567-A348-48F4100A64A5}" type="parTrans" cxnId="{9C2E5506-6BF3-4B97-9374-1ACE72AB9C8D}">
      <dgm:prSet/>
      <dgm:spPr/>
      <dgm:t>
        <a:bodyPr/>
        <a:lstStyle/>
        <a:p>
          <a:endParaRPr lang="fr-FR" sz="2000">
            <a:latin typeface="Arial" panose="020B0604020202020204" pitchFamily="34" charset="0"/>
            <a:cs typeface="Arial" panose="020B0604020202020204" pitchFamily="34" charset="0"/>
          </a:endParaRPr>
        </a:p>
      </dgm:t>
    </dgm:pt>
    <dgm:pt modelId="{627309BE-9DD5-437C-8979-48D65FFD8DE0}" type="sibTrans" cxnId="{9C2E5506-6BF3-4B97-9374-1ACE72AB9C8D}">
      <dgm:prSet/>
      <dgm:spPr/>
      <dgm:t>
        <a:bodyPr/>
        <a:lstStyle/>
        <a:p>
          <a:endParaRPr lang="fr-FR" sz="2000">
            <a:latin typeface="Arial" panose="020B0604020202020204" pitchFamily="34" charset="0"/>
            <a:cs typeface="Arial" panose="020B0604020202020204" pitchFamily="34" charset="0"/>
          </a:endParaRPr>
        </a:p>
      </dgm:t>
    </dgm:pt>
    <dgm:pt modelId="{F229DD8D-D6E4-491B-9FCA-5C9B158F8B66}">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descendante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du manager vers ses employés : </a:t>
          </a:r>
          <a:r>
            <a:rPr kumimoji="0" lang="fr-FR" altLang="fr-FR" sz="2000" b="0" i="1"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note de service, les instructions professionnelles…</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B69839D0-44C3-4E67-B3BA-4F100F5CCA1E}" type="parTrans" cxnId="{805B26A1-28AA-4BD6-A760-5B755A260ACE}">
      <dgm:prSet/>
      <dgm:spPr/>
      <dgm:t>
        <a:bodyPr/>
        <a:lstStyle/>
        <a:p>
          <a:endParaRPr lang="fr-FR" sz="2000">
            <a:latin typeface="Arial" panose="020B0604020202020204" pitchFamily="34" charset="0"/>
            <a:cs typeface="Arial" panose="020B0604020202020204" pitchFamily="34" charset="0"/>
          </a:endParaRPr>
        </a:p>
      </dgm:t>
    </dgm:pt>
    <dgm:pt modelId="{692FB4B5-3BB9-476A-A058-45996376CA68}" type="sibTrans" cxnId="{805B26A1-28AA-4BD6-A760-5B755A260ACE}">
      <dgm:prSet/>
      <dgm:spPr/>
      <dgm:t>
        <a:bodyPr/>
        <a:lstStyle/>
        <a:p>
          <a:endParaRPr lang="fr-FR" sz="2000">
            <a:latin typeface="Arial" panose="020B0604020202020204" pitchFamily="34" charset="0"/>
            <a:cs typeface="Arial" panose="020B0604020202020204" pitchFamily="34" charset="0"/>
          </a:endParaRPr>
        </a:p>
      </dgm:t>
    </dgm:pt>
    <dgm:pt modelId="{A700EDE7-E25A-487C-86FE-D34E16470177}">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ascendante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des salariés vers le directeur : compte rendu, note de synthèse, boîte à idées, etc.</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FB28F5D9-1C9E-4044-8D43-D5B073DD7E23}" type="parTrans" cxnId="{687D0BAC-FD30-4D67-A9C9-3CB0E6313147}">
      <dgm:prSet/>
      <dgm:spPr/>
      <dgm:t>
        <a:bodyPr/>
        <a:lstStyle/>
        <a:p>
          <a:endParaRPr lang="fr-FR" sz="2000">
            <a:latin typeface="Arial" panose="020B0604020202020204" pitchFamily="34" charset="0"/>
            <a:cs typeface="Arial" panose="020B0604020202020204" pitchFamily="34" charset="0"/>
          </a:endParaRPr>
        </a:p>
      </dgm:t>
    </dgm:pt>
    <dgm:pt modelId="{F2D328B9-E053-40CC-8235-FA423D036BE3}" type="sibTrans" cxnId="{687D0BAC-FD30-4D67-A9C9-3CB0E6313147}">
      <dgm:prSet/>
      <dgm:spPr/>
      <dgm:t>
        <a:bodyPr/>
        <a:lstStyle/>
        <a:p>
          <a:endParaRPr lang="fr-FR" sz="2000">
            <a:latin typeface="Arial" panose="020B0604020202020204" pitchFamily="34" charset="0"/>
            <a:cs typeface="Arial" panose="020B0604020202020204" pitchFamily="34" charset="0"/>
          </a:endParaRPr>
        </a:p>
      </dgm:t>
    </dgm:pt>
    <dgm:pt modelId="{0E476F2D-826E-44E5-B7EF-2229BA88A38A}">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transversale</a:t>
          </a:r>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 salarié à salarié : courriers, méls, demandes d’informations, etc.</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B1F97F0D-813F-45F5-A3B8-8FCFAFDE1CD2}" type="parTrans" cxnId="{CC15ABAD-0439-41C4-881A-4DA4B945D66B}">
      <dgm:prSet/>
      <dgm:spPr/>
      <dgm:t>
        <a:bodyPr/>
        <a:lstStyle/>
        <a:p>
          <a:endParaRPr lang="fr-FR" sz="2000">
            <a:latin typeface="Arial" panose="020B0604020202020204" pitchFamily="34" charset="0"/>
            <a:cs typeface="Arial" panose="020B0604020202020204" pitchFamily="34" charset="0"/>
          </a:endParaRPr>
        </a:p>
      </dgm:t>
    </dgm:pt>
    <dgm:pt modelId="{9630B483-ADBD-4B22-902E-D92D10F26585}" type="sibTrans" cxnId="{CC15ABAD-0439-41C4-881A-4DA4B945D66B}">
      <dgm:prSet/>
      <dgm:spPr/>
      <dgm:t>
        <a:bodyPr/>
        <a:lstStyle/>
        <a:p>
          <a:endParaRPr lang="fr-FR" sz="2000">
            <a:latin typeface="Arial" panose="020B0604020202020204" pitchFamily="34" charset="0"/>
            <a:cs typeface="Arial" panose="020B0604020202020204" pitchFamily="34" charset="0"/>
          </a:endParaRPr>
        </a:p>
      </dgm:t>
    </dgm:pt>
    <dgm:pt modelId="{4750DA3B-B3B1-417B-9312-DD604AF08AF4}">
      <dgm:prSet custT="1"/>
      <dgm:spPr/>
      <dgm:t>
        <a:bodyPr/>
        <a:lstStyle/>
        <a:p>
          <a:r>
            <a:rPr kumimoji="0" lang="fr-FR" altLang="fr-FR" sz="2000" b="0" i="0" u="none" strike="noStrike"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circulation de l’information doit être organisée et des règles doivent être respectées</a:t>
          </a:r>
          <a:endParaRPr kumimoji="0" lang="fr-FR" altLang="fr-FR" sz="20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dgm:t>
    </dgm:pt>
    <dgm:pt modelId="{6BA9D8FD-B4FB-48CC-BB6A-6596B392B292}" type="parTrans" cxnId="{F5B79230-B714-4A86-8C60-3FE0FA6AE03F}">
      <dgm:prSet/>
      <dgm:spPr/>
      <dgm:t>
        <a:bodyPr/>
        <a:lstStyle/>
        <a:p>
          <a:endParaRPr lang="fr-FR" sz="2000">
            <a:latin typeface="Arial" panose="020B0604020202020204" pitchFamily="34" charset="0"/>
            <a:cs typeface="Arial" panose="020B0604020202020204" pitchFamily="34" charset="0"/>
          </a:endParaRPr>
        </a:p>
      </dgm:t>
    </dgm:pt>
    <dgm:pt modelId="{133B5EC9-9419-418E-A092-1DB1EA4178BB}" type="sibTrans" cxnId="{F5B79230-B714-4A86-8C60-3FE0FA6AE03F}">
      <dgm:prSet/>
      <dgm:spPr/>
      <dgm:t>
        <a:bodyPr/>
        <a:lstStyle/>
        <a:p>
          <a:endParaRPr lang="fr-FR" sz="2000">
            <a:latin typeface="Arial" panose="020B0604020202020204" pitchFamily="34" charset="0"/>
            <a:cs typeface="Arial" panose="020B0604020202020204" pitchFamily="34" charset="0"/>
          </a:endParaRPr>
        </a:p>
      </dgm:t>
    </dgm:pt>
    <dgm:pt modelId="{6087C08A-92D7-44F9-A42A-3D52D61DAC23}" type="pres">
      <dgm:prSet presAssocID="{12032CDB-C2F1-4281-8EC2-3176725F41DD}" presName="diagram" presStyleCnt="0">
        <dgm:presLayoutVars>
          <dgm:chPref val="1"/>
          <dgm:dir/>
          <dgm:animOne val="branch"/>
          <dgm:animLvl val="lvl"/>
          <dgm:resizeHandles/>
        </dgm:presLayoutVars>
      </dgm:prSet>
      <dgm:spPr/>
    </dgm:pt>
    <dgm:pt modelId="{C3E6A1A8-DC9A-4994-966E-1E7524897679}" type="pres">
      <dgm:prSet presAssocID="{3525754C-D9E8-421E-93AB-25ECD19FA691}" presName="root" presStyleCnt="0"/>
      <dgm:spPr/>
    </dgm:pt>
    <dgm:pt modelId="{92B74D27-B187-4152-BAB6-603E22019A41}" type="pres">
      <dgm:prSet presAssocID="{3525754C-D9E8-421E-93AB-25ECD19FA691}" presName="rootComposite" presStyleCnt="0"/>
      <dgm:spPr/>
    </dgm:pt>
    <dgm:pt modelId="{9F36432F-1207-4B5A-A1B7-551F70753729}" type="pres">
      <dgm:prSet presAssocID="{3525754C-D9E8-421E-93AB-25ECD19FA691}" presName="rootText" presStyleLbl="node1" presStyleIdx="0" presStyleCnt="1" custScaleX="328018" custScaleY="49839" custLinFactNeighborX="2583" custLinFactNeighborY="1291"/>
      <dgm:spPr/>
    </dgm:pt>
    <dgm:pt modelId="{6AB25A0A-1B35-4567-8430-BCC38BE3A9F7}" type="pres">
      <dgm:prSet presAssocID="{3525754C-D9E8-421E-93AB-25ECD19FA691}" presName="rootConnector" presStyleLbl="node1" presStyleIdx="0" presStyleCnt="1"/>
      <dgm:spPr/>
    </dgm:pt>
    <dgm:pt modelId="{F419063C-CB5C-461C-A032-E47ECC2CF80B}" type="pres">
      <dgm:prSet presAssocID="{3525754C-D9E8-421E-93AB-25ECD19FA691}" presName="childShape" presStyleCnt="0"/>
      <dgm:spPr/>
    </dgm:pt>
    <dgm:pt modelId="{6433AF74-18B4-48CE-99A7-711DCC949F4F}" type="pres">
      <dgm:prSet presAssocID="{B69839D0-44C3-4E67-B3BA-4F100F5CCA1E}" presName="Name13" presStyleLbl="parChTrans1D2" presStyleIdx="0" presStyleCnt="4"/>
      <dgm:spPr/>
    </dgm:pt>
    <dgm:pt modelId="{DEF15C15-81FE-4A7D-8C5A-79752AF656AE}" type="pres">
      <dgm:prSet presAssocID="{F229DD8D-D6E4-491B-9FCA-5C9B158F8B66}" presName="childText" presStyleLbl="bgAcc1" presStyleIdx="0" presStyleCnt="4" custScaleX="507008" custScaleY="78445">
        <dgm:presLayoutVars>
          <dgm:bulletEnabled val="1"/>
        </dgm:presLayoutVars>
      </dgm:prSet>
      <dgm:spPr/>
    </dgm:pt>
    <dgm:pt modelId="{6D13B421-7EDB-491F-BC8E-4A6E82833DB0}" type="pres">
      <dgm:prSet presAssocID="{FB28F5D9-1C9E-4044-8D43-D5B073DD7E23}" presName="Name13" presStyleLbl="parChTrans1D2" presStyleIdx="1" presStyleCnt="4"/>
      <dgm:spPr/>
    </dgm:pt>
    <dgm:pt modelId="{437EB6C5-B69A-4B6D-8802-BE0624526B92}" type="pres">
      <dgm:prSet presAssocID="{A700EDE7-E25A-487C-86FE-D34E16470177}" presName="childText" presStyleLbl="bgAcc1" presStyleIdx="1" presStyleCnt="4" custScaleX="507008" custScaleY="78445">
        <dgm:presLayoutVars>
          <dgm:bulletEnabled val="1"/>
        </dgm:presLayoutVars>
      </dgm:prSet>
      <dgm:spPr/>
    </dgm:pt>
    <dgm:pt modelId="{6C27AA7A-6DC2-46AE-A3E4-9253F6AC50D4}" type="pres">
      <dgm:prSet presAssocID="{B1F97F0D-813F-45F5-A3B8-8FCFAFDE1CD2}" presName="Name13" presStyleLbl="parChTrans1D2" presStyleIdx="2" presStyleCnt="4"/>
      <dgm:spPr/>
    </dgm:pt>
    <dgm:pt modelId="{E6C88330-A7C9-44E7-970B-5A73B4765BD5}" type="pres">
      <dgm:prSet presAssocID="{0E476F2D-826E-44E5-B7EF-2229BA88A38A}" presName="childText" presStyleLbl="bgAcc1" presStyleIdx="2" presStyleCnt="4" custScaleX="507008" custScaleY="78445">
        <dgm:presLayoutVars>
          <dgm:bulletEnabled val="1"/>
        </dgm:presLayoutVars>
      </dgm:prSet>
      <dgm:spPr/>
    </dgm:pt>
    <dgm:pt modelId="{840AE057-F085-4223-93A2-FC72BA39C1FD}" type="pres">
      <dgm:prSet presAssocID="{6BA9D8FD-B4FB-48CC-BB6A-6596B392B292}" presName="Name13" presStyleLbl="parChTrans1D2" presStyleIdx="3" presStyleCnt="4"/>
      <dgm:spPr/>
    </dgm:pt>
    <dgm:pt modelId="{0871E9D8-4578-409E-B433-6A09B7694D06}" type="pres">
      <dgm:prSet presAssocID="{4750DA3B-B3B1-417B-9312-DD604AF08AF4}" presName="childText" presStyleLbl="bgAcc1" presStyleIdx="3" presStyleCnt="4" custScaleX="507008" custScaleY="78445">
        <dgm:presLayoutVars>
          <dgm:bulletEnabled val="1"/>
        </dgm:presLayoutVars>
      </dgm:prSet>
      <dgm:spPr/>
    </dgm:pt>
  </dgm:ptLst>
  <dgm:cxnLst>
    <dgm:cxn modelId="{9C2E5506-6BF3-4B97-9374-1ACE72AB9C8D}" srcId="{12032CDB-C2F1-4281-8EC2-3176725F41DD}" destId="{3525754C-D9E8-421E-93AB-25ECD19FA691}" srcOrd="0" destOrd="0" parTransId="{574D0BC5-5C2F-4567-A348-48F4100A64A5}" sibTransId="{627309BE-9DD5-437C-8979-48D65FFD8DE0}"/>
    <dgm:cxn modelId="{18C4030E-8B47-44BE-ABE7-F93F0A7D1FAC}" type="presOf" srcId="{A700EDE7-E25A-487C-86FE-D34E16470177}" destId="{437EB6C5-B69A-4B6D-8802-BE0624526B92}" srcOrd="0" destOrd="0" presId="urn:microsoft.com/office/officeart/2005/8/layout/hierarchy3"/>
    <dgm:cxn modelId="{4940AD2C-E989-4EAD-9629-BD5195FAF575}" type="presOf" srcId="{0E476F2D-826E-44E5-B7EF-2229BA88A38A}" destId="{E6C88330-A7C9-44E7-970B-5A73B4765BD5}" srcOrd="0" destOrd="0" presId="urn:microsoft.com/office/officeart/2005/8/layout/hierarchy3"/>
    <dgm:cxn modelId="{8F2D8330-DE57-4EF9-AA1B-9F479057906E}" type="presOf" srcId="{B69839D0-44C3-4E67-B3BA-4F100F5CCA1E}" destId="{6433AF74-18B4-48CE-99A7-711DCC949F4F}" srcOrd="0" destOrd="0" presId="urn:microsoft.com/office/officeart/2005/8/layout/hierarchy3"/>
    <dgm:cxn modelId="{F5B79230-B714-4A86-8C60-3FE0FA6AE03F}" srcId="{3525754C-D9E8-421E-93AB-25ECD19FA691}" destId="{4750DA3B-B3B1-417B-9312-DD604AF08AF4}" srcOrd="3" destOrd="0" parTransId="{6BA9D8FD-B4FB-48CC-BB6A-6596B392B292}" sibTransId="{133B5EC9-9419-418E-A092-1DB1EA4178BB}"/>
    <dgm:cxn modelId="{8E642F42-2F4C-4DB6-8021-4B7DD9FF9169}" type="presOf" srcId="{F229DD8D-D6E4-491B-9FCA-5C9B158F8B66}" destId="{DEF15C15-81FE-4A7D-8C5A-79752AF656AE}" srcOrd="0" destOrd="0" presId="urn:microsoft.com/office/officeart/2005/8/layout/hierarchy3"/>
    <dgm:cxn modelId="{5C1E1C82-EA20-4D28-89EB-25F54BA49289}" type="presOf" srcId="{3525754C-D9E8-421E-93AB-25ECD19FA691}" destId="{6AB25A0A-1B35-4567-8430-BCC38BE3A9F7}" srcOrd="1" destOrd="0" presId="urn:microsoft.com/office/officeart/2005/8/layout/hierarchy3"/>
    <dgm:cxn modelId="{DDB2718D-F32C-4038-AF0E-4822B0F032F5}" type="presOf" srcId="{FB28F5D9-1C9E-4044-8D43-D5B073DD7E23}" destId="{6D13B421-7EDB-491F-BC8E-4A6E82833DB0}" srcOrd="0" destOrd="0" presId="urn:microsoft.com/office/officeart/2005/8/layout/hierarchy3"/>
    <dgm:cxn modelId="{55321495-AB5B-4619-87CF-D305420FC034}" type="presOf" srcId="{3525754C-D9E8-421E-93AB-25ECD19FA691}" destId="{9F36432F-1207-4B5A-A1B7-551F70753729}" srcOrd="0" destOrd="0" presId="urn:microsoft.com/office/officeart/2005/8/layout/hierarchy3"/>
    <dgm:cxn modelId="{805B26A1-28AA-4BD6-A760-5B755A260ACE}" srcId="{3525754C-D9E8-421E-93AB-25ECD19FA691}" destId="{F229DD8D-D6E4-491B-9FCA-5C9B158F8B66}" srcOrd="0" destOrd="0" parTransId="{B69839D0-44C3-4E67-B3BA-4F100F5CCA1E}" sibTransId="{692FB4B5-3BB9-476A-A058-45996376CA68}"/>
    <dgm:cxn modelId="{9B47FFA1-E992-4FBB-A128-673C75320E70}" type="presOf" srcId="{B1F97F0D-813F-45F5-A3B8-8FCFAFDE1CD2}" destId="{6C27AA7A-6DC2-46AE-A3E4-9253F6AC50D4}" srcOrd="0" destOrd="0" presId="urn:microsoft.com/office/officeart/2005/8/layout/hierarchy3"/>
    <dgm:cxn modelId="{687D0BAC-FD30-4D67-A9C9-3CB0E6313147}" srcId="{3525754C-D9E8-421E-93AB-25ECD19FA691}" destId="{A700EDE7-E25A-487C-86FE-D34E16470177}" srcOrd="1" destOrd="0" parTransId="{FB28F5D9-1C9E-4044-8D43-D5B073DD7E23}" sibTransId="{F2D328B9-E053-40CC-8235-FA423D036BE3}"/>
    <dgm:cxn modelId="{CC15ABAD-0439-41C4-881A-4DA4B945D66B}" srcId="{3525754C-D9E8-421E-93AB-25ECD19FA691}" destId="{0E476F2D-826E-44E5-B7EF-2229BA88A38A}" srcOrd="2" destOrd="0" parTransId="{B1F97F0D-813F-45F5-A3B8-8FCFAFDE1CD2}" sibTransId="{9630B483-ADBD-4B22-902E-D92D10F26585}"/>
    <dgm:cxn modelId="{37B781D5-8EA4-4830-8644-A19ECBF43461}" type="presOf" srcId="{4750DA3B-B3B1-417B-9312-DD604AF08AF4}" destId="{0871E9D8-4578-409E-B433-6A09B7694D06}" srcOrd="0" destOrd="0" presId="urn:microsoft.com/office/officeart/2005/8/layout/hierarchy3"/>
    <dgm:cxn modelId="{64269DDC-D125-4A3B-9D3F-58090D07D5D4}" type="presOf" srcId="{12032CDB-C2F1-4281-8EC2-3176725F41DD}" destId="{6087C08A-92D7-44F9-A42A-3D52D61DAC23}" srcOrd="0" destOrd="0" presId="urn:microsoft.com/office/officeart/2005/8/layout/hierarchy3"/>
    <dgm:cxn modelId="{A800AAF8-C332-4A14-B980-A321D0539466}" type="presOf" srcId="{6BA9D8FD-B4FB-48CC-BB6A-6596B392B292}" destId="{840AE057-F085-4223-93A2-FC72BA39C1FD}" srcOrd="0" destOrd="0" presId="urn:microsoft.com/office/officeart/2005/8/layout/hierarchy3"/>
    <dgm:cxn modelId="{68778735-808C-4BB4-9879-1356841A2556}" type="presParOf" srcId="{6087C08A-92D7-44F9-A42A-3D52D61DAC23}" destId="{C3E6A1A8-DC9A-4994-966E-1E7524897679}" srcOrd="0" destOrd="0" presId="urn:microsoft.com/office/officeart/2005/8/layout/hierarchy3"/>
    <dgm:cxn modelId="{773114F3-A9F2-47A8-9E38-611F8485423C}" type="presParOf" srcId="{C3E6A1A8-DC9A-4994-966E-1E7524897679}" destId="{92B74D27-B187-4152-BAB6-603E22019A41}" srcOrd="0" destOrd="0" presId="urn:microsoft.com/office/officeart/2005/8/layout/hierarchy3"/>
    <dgm:cxn modelId="{48CD068D-CF4E-4EAA-BDED-650E262FDB5A}" type="presParOf" srcId="{92B74D27-B187-4152-BAB6-603E22019A41}" destId="{9F36432F-1207-4B5A-A1B7-551F70753729}" srcOrd="0" destOrd="0" presId="urn:microsoft.com/office/officeart/2005/8/layout/hierarchy3"/>
    <dgm:cxn modelId="{B9FE4CAC-6F7B-42C4-9852-B0E957600C6C}" type="presParOf" srcId="{92B74D27-B187-4152-BAB6-603E22019A41}" destId="{6AB25A0A-1B35-4567-8430-BCC38BE3A9F7}" srcOrd="1" destOrd="0" presId="urn:microsoft.com/office/officeart/2005/8/layout/hierarchy3"/>
    <dgm:cxn modelId="{C4F06F1B-C609-4BAC-B472-1511007BFE84}" type="presParOf" srcId="{C3E6A1A8-DC9A-4994-966E-1E7524897679}" destId="{F419063C-CB5C-461C-A032-E47ECC2CF80B}" srcOrd="1" destOrd="0" presId="urn:microsoft.com/office/officeart/2005/8/layout/hierarchy3"/>
    <dgm:cxn modelId="{E261B8F4-C849-4236-B126-B1222FD2D8F9}" type="presParOf" srcId="{F419063C-CB5C-461C-A032-E47ECC2CF80B}" destId="{6433AF74-18B4-48CE-99A7-711DCC949F4F}" srcOrd="0" destOrd="0" presId="urn:microsoft.com/office/officeart/2005/8/layout/hierarchy3"/>
    <dgm:cxn modelId="{B72BD74D-495D-4DD4-9C2D-842048BDE0CE}" type="presParOf" srcId="{F419063C-CB5C-461C-A032-E47ECC2CF80B}" destId="{DEF15C15-81FE-4A7D-8C5A-79752AF656AE}" srcOrd="1" destOrd="0" presId="urn:microsoft.com/office/officeart/2005/8/layout/hierarchy3"/>
    <dgm:cxn modelId="{86A16E02-6526-4341-862F-FED517110605}" type="presParOf" srcId="{F419063C-CB5C-461C-A032-E47ECC2CF80B}" destId="{6D13B421-7EDB-491F-BC8E-4A6E82833DB0}" srcOrd="2" destOrd="0" presId="urn:microsoft.com/office/officeart/2005/8/layout/hierarchy3"/>
    <dgm:cxn modelId="{1DE111AB-68B3-4137-898A-5DD1239DD6F2}" type="presParOf" srcId="{F419063C-CB5C-461C-A032-E47ECC2CF80B}" destId="{437EB6C5-B69A-4B6D-8802-BE0624526B92}" srcOrd="3" destOrd="0" presId="urn:microsoft.com/office/officeart/2005/8/layout/hierarchy3"/>
    <dgm:cxn modelId="{CECA7A57-6A68-46BA-8043-CF31B5D92C38}" type="presParOf" srcId="{F419063C-CB5C-461C-A032-E47ECC2CF80B}" destId="{6C27AA7A-6DC2-46AE-A3E4-9253F6AC50D4}" srcOrd="4" destOrd="0" presId="urn:microsoft.com/office/officeart/2005/8/layout/hierarchy3"/>
    <dgm:cxn modelId="{66C7CB48-136A-4F2B-B34E-52C252316D27}" type="presParOf" srcId="{F419063C-CB5C-461C-A032-E47ECC2CF80B}" destId="{E6C88330-A7C9-44E7-970B-5A73B4765BD5}" srcOrd="5" destOrd="0" presId="urn:microsoft.com/office/officeart/2005/8/layout/hierarchy3"/>
    <dgm:cxn modelId="{D137FD68-406B-4E5A-A5BB-131B732869EF}" type="presParOf" srcId="{F419063C-CB5C-461C-A032-E47ECC2CF80B}" destId="{840AE057-F085-4223-93A2-FC72BA39C1FD}" srcOrd="6" destOrd="0" presId="urn:microsoft.com/office/officeart/2005/8/layout/hierarchy3"/>
    <dgm:cxn modelId="{C89BC5BB-8DBE-4F54-A1F3-0A28D562EBC8}" type="presParOf" srcId="{F419063C-CB5C-461C-A032-E47ECC2CF80B}" destId="{0871E9D8-4578-409E-B433-6A09B7694D0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432F-1207-4B5A-A1B7-551F70753729}">
      <dsp:nvSpPr>
        <dsp:cNvPr id="0" name=""/>
        <dsp:cNvSpPr/>
      </dsp:nvSpPr>
      <dsp:spPr>
        <a:xfrm>
          <a:off x="55880" y="79802"/>
          <a:ext cx="6913863" cy="52524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ClrTx/>
            <a:buSzTx/>
            <a:buFontTx/>
            <a:buNone/>
          </a:pPr>
          <a:r>
            <a:rPr kumimoji="0" lang="fr-FR" altLang="fr-FR" sz="2400" b="1" i="0" u="none" strike="noStrike" kern="1200" cap="none" normalizeH="0" baseline="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Le dialogue peut être établi :</a:t>
          </a:r>
          <a:endParaRPr lang="fr-FR" sz="2400" b="1" kern="1200">
            <a:solidFill>
              <a:srgbClr val="FF0000"/>
            </a:solidFill>
            <a:latin typeface="Arial" panose="020B0604020202020204" pitchFamily="34" charset="0"/>
            <a:cs typeface="Arial" panose="020B0604020202020204" pitchFamily="34" charset="0"/>
          </a:endParaRPr>
        </a:p>
      </dsp:txBody>
      <dsp:txXfrm>
        <a:off x="71264" y="95186"/>
        <a:ext cx="6883095" cy="494477"/>
      </dsp:txXfrm>
    </dsp:sp>
    <dsp:sp modelId="{6433AF74-18B4-48CE-99A7-711DCC949F4F}">
      <dsp:nvSpPr>
        <dsp:cNvPr id="0" name=""/>
        <dsp:cNvSpPr/>
      </dsp:nvSpPr>
      <dsp:spPr>
        <a:xfrm>
          <a:off x="747267" y="605048"/>
          <a:ext cx="636942" cy="663225"/>
        </a:xfrm>
        <a:custGeom>
          <a:avLst/>
          <a:gdLst/>
          <a:ahLst/>
          <a:cxnLst/>
          <a:rect l="0" t="0" r="0" b="0"/>
          <a:pathLst>
            <a:path>
              <a:moveTo>
                <a:pt x="0" y="0"/>
              </a:moveTo>
              <a:lnTo>
                <a:pt x="0" y="663225"/>
              </a:lnTo>
              <a:lnTo>
                <a:pt x="636942" y="66322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15C15-81FE-4A7D-8C5A-79752AF656AE}">
      <dsp:nvSpPr>
        <dsp:cNvPr id="0" name=""/>
        <dsp:cNvSpPr/>
      </dsp:nvSpPr>
      <dsp:spPr>
        <a:xfrm>
          <a:off x="1384209" y="854913"/>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descendante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du manager vers ses employés : </a:t>
          </a:r>
          <a:r>
            <a:rPr kumimoji="0" lang="fr-FR" altLang="fr-FR" sz="2000" b="0" i="1"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note de service, les instructions professionnelles…</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879127"/>
        <a:ext cx="8500819" cy="778291"/>
      </dsp:txXfrm>
    </dsp:sp>
    <dsp:sp modelId="{6D13B421-7EDB-491F-BC8E-4A6E82833DB0}">
      <dsp:nvSpPr>
        <dsp:cNvPr id="0" name=""/>
        <dsp:cNvSpPr/>
      </dsp:nvSpPr>
      <dsp:spPr>
        <a:xfrm>
          <a:off x="747267" y="605048"/>
          <a:ext cx="636942" cy="1753416"/>
        </a:xfrm>
        <a:custGeom>
          <a:avLst/>
          <a:gdLst/>
          <a:ahLst/>
          <a:cxnLst/>
          <a:rect l="0" t="0" r="0" b="0"/>
          <a:pathLst>
            <a:path>
              <a:moveTo>
                <a:pt x="0" y="0"/>
              </a:moveTo>
              <a:lnTo>
                <a:pt x="0" y="1753416"/>
              </a:lnTo>
              <a:lnTo>
                <a:pt x="636942" y="17534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7EB6C5-B69A-4B6D-8802-BE0624526B92}">
      <dsp:nvSpPr>
        <dsp:cNvPr id="0" name=""/>
        <dsp:cNvSpPr/>
      </dsp:nvSpPr>
      <dsp:spPr>
        <a:xfrm>
          <a:off x="1384209" y="1945104"/>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ascendante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des salariés vers le directeur : compte rendu, note de synthèse, boîte à idées, etc.</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1969318"/>
        <a:ext cx="8500819" cy="778291"/>
      </dsp:txXfrm>
    </dsp:sp>
    <dsp:sp modelId="{6C27AA7A-6DC2-46AE-A3E4-9253F6AC50D4}">
      <dsp:nvSpPr>
        <dsp:cNvPr id="0" name=""/>
        <dsp:cNvSpPr/>
      </dsp:nvSpPr>
      <dsp:spPr>
        <a:xfrm>
          <a:off x="747267" y="605048"/>
          <a:ext cx="636942" cy="2843607"/>
        </a:xfrm>
        <a:custGeom>
          <a:avLst/>
          <a:gdLst/>
          <a:ahLst/>
          <a:cxnLst/>
          <a:rect l="0" t="0" r="0" b="0"/>
          <a:pathLst>
            <a:path>
              <a:moveTo>
                <a:pt x="0" y="0"/>
              </a:moveTo>
              <a:lnTo>
                <a:pt x="0" y="2843607"/>
              </a:lnTo>
              <a:lnTo>
                <a:pt x="636942" y="284360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88330-A7C9-44E7-970B-5A73B4765BD5}">
      <dsp:nvSpPr>
        <dsp:cNvPr id="0" name=""/>
        <dsp:cNvSpPr/>
      </dsp:nvSpPr>
      <dsp:spPr>
        <a:xfrm>
          <a:off x="1384209" y="3035295"/>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de façon </a:t>
          </a:r>
          <a:r>
            <a:rPr kumimoji="0" lang="fr-FR" altLang="fr-FR" sz="2000" b="1"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transversale</a:t>
          </a: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de salarié à salarié : courriers, méls, demandes d’informations, etc.</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3059509"/>
        <a:ext cx="8500819" cy="778291"/>
      </dsp:txXfrm>
    </dsp:sp>
    <dsp:sp modelId="{840AE057-F085-4223-93A2-FC72BA39C1FD}">
      <dsp:nvSpPr>
        <dsp:cNvPr id="0" name=""/>
        <dsp:cNvSpPr/>
      </dsp:nvSpPr>
      <dsp:spPr>
        <a:xfrm>
          <a:off x="747267" y="605048"/>
          <a:ext cx="636942" cy="3933798"/>
        </a:xfrm>
        <a:custGeom>
          <a:avLst/>
          <a:gdLst/>
          <a:ahLst/>
          <a:cxnLst/>
          <a:rect l="0" t="0" r="0" b="0"/>
          <a:pathLst>
            <a:path>
              <a:moveTo>
                <a:pt x="0" y="0"/>
              </a:moveTo>
              <a:lnTo>
                <a:pt x="0" y="3933798"/>
              </a:lnTo>
              <a:lnTo>
                <a:pt x="636942" y="393379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71E9D8-4578-409E-B433-6A09B7694D06}">
      <dsp:nvSpPr>
        <dsp:cNvPr id="0" name=""/>
        <dsp:cNvSpPr/>
      </dsp:nvSpPr>
      <dsp:spPr>
        <a:xfrm>
          <a:off x="1384209" y="4125487"/>
          <a:ext cx="8549247" cy="82671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kumimoji="0" lang="fr-FR" altLang="fr-FR" sz="2000" b="0" i="0" u="none" strike="noStrike" kern="1200" cap="none" normalizeH="0" baseline="0" dirty="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La circulation de l’information doit être organisée et des règles doivent être respectées</a:t>
          </a:r>
          <a:endParaRPr kumimoji="0" lang="fr-FR" altLang="fr-FR" sz="200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dsp:txBody>
      <dsp:txXfrm>
        <a:off x="1408423" y="4149701"/>
        <a:ext cx="8500819" cy="7782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F1E62-1A75-564A-AB28-F0DAF5C73A64}" type="datetimeFigureOut">
              <a:rPr lang="fr-FR" smtClean="0"/>
              <a:t>18/09/2019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1736E-3BF5-D84C-8EFC-DB85682A3399}" type="slidenum">
              <a:rPr lang="fr-FR" smtClean="0"/>
              <a:t>‹N°›</a:t>
            </a:fld>
            <a:endParaRPr lang="fr-FR"/>
          </a:p>
        </p:txBody>
      </p:sp>
    </p:spTree>
    <p:extLst>
      <p:ext uri="{BB962C8B-B14F-4D97-AF65-F5344CB8AC3E}">
        <p14:creationId xmlns:p14="http://schemas.microsoft.com/office/powerpoint/2010/main" val="2895825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18/09/2019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18/09/2019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18/09/2019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graphicFrame>
        <p:nvGraphicFramePr>
          <p:cNvPr id="6" name="Diagramme 5">
            <a:extLst>
              <a:ext uri="{FF2B5EF4-FFF2-40B4-BE49-F238E27FC236}">
                <a16:creationId xmlns:a16="http://schemas.microsoft.com/office/drawing/2014/main" id="{A914F6A4-75C5-4E51-A1FC-6A2C2B4CC52F}"/>
              </a:ext>
            </a:extLst>
          </p:cNvPr>
          <p:cNvGraphicFramePr/>
          <p:nvPr>
            <p:extLst>
              <p:ext uri="{D42A27DB-BD31-4B8C-83A1-F6EECF244321}">
                <p14:modId xmlns:p14="http://schemas.microsoft.com/office/powerpoint/2010/main" val="1191891535"/>
              </p:ext>
            </p:extLst>
          </p:nvPr>
        </p:nvGraphicFramePr>
        <p:xfrm>
          <a:off x="1188906" y="1449509"/>
          <a:ext cx="9934895" cy="5018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82942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C22D451B-3BCE-4E3B-817B-2ACEC2718C8E}"/>
              </a:ext>
            </a:extLst>
          </p:cNvPr>
          <p:cNvGraphicFramePr>
            <a:graphicFrameLocks noGrp="1"/>
          </p:cNvGraphicFramePr>
          <p:nvPr>
            <p:extLst>
              <p:ext uri="{D42A27DB-BD31-4B8C-83A1-F6EECF244321}">
                <p14:modId xmlns:p14="http://schemas.microsoft.com/office/powerpoint/2010/main" val="1582891692"/>
              </p:ext>
            </p:extLst>
          </p:nvPr>
        </p:nvGraphicFramePr>
        <p:xfrm>
          <a:off x="465953" y="1397532"/>
          <a:ext cx="10750128" cy="4572000"/>
        </p:xfrm>
        <a:graphic>
          <a:graphicData uri="http://schemas.openxmlformats.org/drawingml/2006/table">
            <a:tbl>
              <a:tblPr firstRow="1" firstCol="1" bandRow="1">
                <a:tableStyleId>{69012ECD-51FC-41F1-AA8D-1B2483CD663E}</a:tableStyleId>
              </a:tblPr>
              <a:tblGrid>
                <a:gridCol w="10750128">
                  <a:extLst>
                    <a:ext uri="{9D8B030D-6E8A-4147-A177-3AD203B41FA5}">
                      <a16:colId xmlns:a16="http://schemas.microsoft.com/office/drawing/2014/main" val="1745349696"/>
                    </a:ext>
                  </a:extLst>
                </a:gridCol>
              </a:tblGrid>
              <a:tr h="0">
                <a:tc>
                  <a:txBody>
                    <a:bodyPr/>
                    <a:lstStyle/>
                    <a:p>
                      <a:pPr algn="ctr">
                        <a:spcBef>
                          <a:spcPts val="600"/>
                        </a:spcBef>
                        <a:spcAft>
                          <a:spcPts val="600"/>
                        </a:spcAft>
                      </a:pPr>
                      <a:r>
                        <a:rPr lang="fr-FR" sz="2000">
                          <a:effectLst/>
                        </a:rPr>
                        <a:t>Règles à respecter</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2455137"/>
                  </a:ext>
                </a:extLst>
              </a:tr>
              <a:tr h="0">
                <a:tc>
                  <a:txBody>
                    <a:bodyPr/>
                    <a:lstStyle/>
                    <a:p>
                      <a:pPr marL="342900" lvl="0" indent="-342900" algn="just">
                        <a:spcAft>
                          <a:spcPts val="0"/>
                        </a:spcAft>
                        <a:buFont typeface="Symbol" panose="05050102010706020507" pitchFamily="18" charset="2"/>
                        <a:buChar char=""/>
                      </a:pPr>
                      <a:r>
                        <a:rPr lang="fr-FR" sz="2000" dirty="0">
                          <a:effectLst/>
                        </a:rPr>
                        <a:t>Ne pas avoir plusieurs objets, </a:t>
                      </a:r>
                    </a:p>
                    <a:p>
                      <a:pPr marL="342900" lvl="0" indent="-342900" algn="just">
                        <a:spcAft>
                          <a:spcPts val="0"/>
                        </a:spcAft>
                        <a:buFont typeface="Symbol" panose="05050102010706020507" pitchFamily="18" charset="2"/>
                        <a:buChar char=""/>
                      </a:pPr>
                      <a:r>
                        <a:rPr lang="fr-FR" sz="2000" dirty="0">
                          <a:effectLst/>
                        </a:rPr>
                        <a:t>Faire un plan même s’il n’est pas numéroté,</a:t>
                      </a:r>
                    </a:p>
                    <a:p>
                      <a:pPr marL="342900" lvl="0" indent="-342900" algn="just">
                        <a:spcAft>
                          <a:spcPts val="0"/>
                        </a:spcAft>
                        <a:buFont typeface="Symbol" panose="05050102010706020507" pitchFamily="18" charset="2"/>
                        <a:buChar char=""/>
                      </a:pPr>
                      <a:r>
                        <a:rPr lang="fr-FR" sz="2000" dirty="0">
                          <a:effectLst/>
                        </a:rPr>
                        <a:t>Faire un rapide historique, s’il y a un antécédent avec le destinataire,</a:t>
                      </a:r>
                    </a:p>
                    <a:p>
                      <a:pPr marL="342900" lvl="0" indent="-342900" algn="just">
                        <a:spcAft>
                          <a:spcPts val="0"/>
                        </a:spcAft>
                        <a:buFont typeface="Symbol" panose="05050102010706020507" pitchFamily="18" charset="2"/>
                        <a:buChar char=""/>
                      </a:pPr>
                      <a:r>
                        <a:rPr lang="fr-FR" sz="2000" dirty="0">
                          <a:effectLst/>
                        </a:rPr>
                        <a:t>Bien choisir les mots utilisés, éviter les sigles spécifiques au domaine ou à l’entreprise,</a:t>
                      </a:r>
                    </a:p>
                    <a:p>
                      <a:pPr marL="342900" lvl="0" indent="-342900" algn="just">
                        <a:spcAft>
                          <a:spcPts val="0"/>
                        </a:spcAft>
                        <a:buFont typeface="Symbol" panose="05050102010706020507" pitchFamily="18" charset="2"/>
                        <a:buChar char=""/>
                      </a:pPr>
                      <a:r>
                        <a:rPr lang="fr-FR" sz="2000" dirty="0">
                          <a:effectLst/>
                        </a:rPr>
                        <a:t>Faire des phrases courtes et claires,</a:t>
                      </a:r>
                    </a:p>
                    <a:p>
                      <a:pPr marL="342900" lvl="0" indent="-342900" algn="just">
                        <a:spcAft>
                          <a:spcPts val="0"/>
                        </a:spcAft>
                        <a:buFont typeface="Symbol" panose="05050102010706020507" pitchFamily="18" charset="2"/>
                        <a:buChar char=""/>
                      </a:pPr>
                      <a:r>
                        <a:rPr lang="fr-FR" sz="2000" dirty="0">
                          <a:effectLst/>
                        </a:rPr>
                        <a:t>Utiliser un ton courtois et juste,</a:t>
                      </a:r>
                    </a:p>
                    <a:p>
                      <a:pPr marL="342900" lvl="0" indent="-342900" algn="just">
                        <a:spcAft>
                          <a:spcPts val="0"/>
                        </a:spcAft>
                        <a:buFont typeface="Symbol" panose="05050102010706020507" pitchFamily="18" charset="2"/>
                        <a:buChar char=""/>
                      </a:pPr>
                      <a:r>
                        <a:rPr lang="fr-FR" sz="2000" dirty="0">
                          <a:effectLst/>
                        </a:rPr>
                        <a:t>Ne pas faire preuve de familiarité,</a:t>
                      </a:r>
                    </a:p>
                    <a:p>
                      <a:pPr marL="342900" lvl="0" indent="-342900" algn="just">
                        <a:spcAft>
                          <a:spcPts val="0"/>
                        </a:spcAft>
                        <a:buFont typeface="Symbol" panose="05050102010706020507" pitchFamily="18" charset="2"/>
                        <a:buChar char=""/>
                      </a:pPr>
                      <a:r>
                        <a:rPr lang="fr-FR" sz="2000" dirty="0">
                          <a:effectLst/>
                        </a:rPr>
                        <a:t>Utiliser des mots positifs, des formes affirmatives,</a:t>
                      </a:r>
                    </a:p>
                    <a:p>
                      <a:pPr marL="342900" lvl="0" indent="-342900" algn="just">
                        <a:spcAft>
                          <a:spcPts val="0"/>
                        </a:spcAft>
                        <a:buFont typeface="Symbol" panose="05050102010706020507" pitchFamily="18" charset="2"/>
                        <a:buChar char=""/>
                      </a:pPr>
                      <a:r>
                        <a:rPr lang="fr-FR" sz="2000" dirty="0">
                          <a:effectLst/>
                        </a:rPr>
                        <a:t>Vérifier l’orthographe, la ponctuation et respecter les normes,</a:t>
                      </a:r>
                    </a:p>
                    <a:p>
                      <a:pPr marL="342900" lvl="0" indent="-342900" algn="just">
                        <a:spcAft>
                          <a:spcPts val="0"/>
                        </a:spcAft>
                        <a:buFont typeface="Symbol" panose="05050102010706020507" pitchFamily="18" charset="2"/>
                        <a:buChar char=""/>
                      </a:pPr>
                      <a:r>
                        <a:rPr lang="fr-FR" sz="2000" dirty="0">
                          <a:effectLst/>
                        </a:rPr>
                        <a:t>Ne pas écrire de phrases en majuscules, seuls les noms propres ou les noms communs qui suscitent de la considération auront la première lettre en majuscule,</a:t>
                      </a:r>
                    </a:p>
                    <a:p>
                      <a:pPr marL="342900" lvl="0" indent="-342900" algn="just">
                        <a:spcAft>
                          <a:spcPts val="0"/>
                        </a:spcAft>
                        <a:buFont typeface="Symbol" panose="05050102010706020507" pitchFamily="18" charset="2"/>
                        <a:buChar char=""/>
                      </a:pPr>
                      <a:r>
                        <a:rPr lang="fr-FR" sz="2000" dirty="0">
                          <a:effectLst/>
                        </a:rPr>
                        <a:t>Faire attention au contenu du message car il porte l’image de son auteur. </a:t>
                      </a:r>
                    </a:p>
                    <a:p>
                      <a:pPr marL="342900" lvl="0" indent="-342900" algn="just">
                        <a:spcAft>
                          <a:spcPts val="0"/>
                        </a:spcAft>
                        <a:buFont typeface="Symbol" panose="05050102010706020507" pitchFamily="18" charset="2"/>
                        <a:buChar char=""/>
                      </a:pPr>
                      <a:r>
                        <a:rPr lang="fr-FR" sz="2000" dirty="0">
                          <a:effectLst/>
                        </a:rPr>
                        <a:t>Donner envie au destinataire de lire le document. Il doit être attractif et intéressant.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2517014"/>
                  </a:ext>
                </a:extLst>
              </a:tr>
            </a:tbl>
          </a:graphicData>
        </a:graphic>
      </p:graphicFrame>
    </p:spTree>
    <p:extLst>
      <p:ext uri="{BB962C8B-B14F-4D97-AF65-F5344CB8AC3E}">
        <p14:creationId xmlns:p14="http://schemas.microsoft.com/office/powerpoint/2010/main" val="442117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46360B-BBB1-4973-B093-784A196C5C88}"/>
              </a:ext>
            </a:extLst>
          </p:cNvPr>
          <p:cNvSpPr/>
          <p:nvPr/>
        </p:nvSpPr>
        <p:spPr>
          <a:xfrm>
            <a:off x="310987" y="1112475"/>
            <a:ext cx="11404471" cy="3801041"/>
          </a:xfrm>
          <a:prstGeom prst="rect">
            <a:avLst/>
          </a:prstGeom>
        </p:spPr>
        <p:txBody>
          <a:bodyPr wrap="square">
            <a:spAutoFit/>
          </a:bodyPr>
          <a:lstStyle/>
          <a:p>
            <a:pPr algn="just">
              <a:spcAft>
                <a:spcPts val="600"/>
              </a:spcAft>
            </a:pPr>
            <a:r>
              <a:rPr lang="fr-FR" sz="2800" b="1" dirty="0">
                <a:latin typeface="Arial Black" panose="020B0A04020102020204" pitchFamily="34" charset="0"/>
                <a:ea typeface="Times New Roman" panose="02020603050405020304" pitchFamily="18" charset="0"/>
                <a:cs typeface="Arial" panose="020B0604020202020204" pitchFamily="34" charset="0"/>
              </a:rPr>
              <a:t>1. Règles éthiques et déontologiques</a:t>
            </a:r>
          </a:p>
          <a:p>
            <a:pPr algn="ctr">
              <a:spcBef>
                <a:spcPts val="600"/>
              </a:spcBef>
              <a:spcAft>
                <a:spcPts val="600"/>
              </a:spcAft>
            </a:pPr>
            <a:r>
              <a:rPr lang="fr-FR" sz="2800" b="1" dirty="0">
                <a:solidFill>
                  <a:srgbClr val="00B050"/>
                </a:solidFill>
                <a:latin typeface="Arial" panose="020B0604020202020204" pitchFamily="34" charset="0"/>
                <a:ea typeface="Times New Roman" panose="02020603050405020304" pitchFamily="18" charset="0"/>
              </a:rPr>
              <a:t>Règles éthiques</a:t>
            </a:r>
            <a:r>
              <a:rPr lang="fr-FR" sz="2800" b="1" dirty="0">
                <a:latin typeface="Arial" panose="020B0604020202020204" pitchFamily="34" charset="0"/>
                <a:ea typeface="Times New Roman" panose="02020603050405020304" pitchFamily="18" charset="0"/>
              </a:rPr>
              <a:t> </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Il s’agit de </a:t>
            </a:r>
            <a:r>
              <a:rPr lang="fr-FR" sz="2000" b="1" dirty="0">
                <a:latin typeface="Arial" panose="020B0604020202020204" pitchFamily="34" charset="0"/>
                <a:ea typeface="Calibri" panose="020F0502020204030204" pitchFamily="34" charset="0"/>
                <a:cs typeface="Times New Roman" panose="02020603050405020304" pitchFamily="18" charset="0"/>
              </a:rPr>
              <a:t>règles morales</a:t>
            </a:r>
            <a:r>
              <a:rPr lang="fr-FR" sz="2000" dirty="0">
                <a:latin typeface="Arial" panose="020B0604020202020204" pitchFamily="34" charset="0"/>
                <a:ea typeface="Calibri" panose="020F0502020204030204" pitchFamily="34" charset="0"/>
                <a:cs typeface="Times New Roman" panose="02020603050405020304" pitchFamily="18" charset="0"/>
              </a:rPr>
              <a:t> qui encadrent les pratiques de l’entreprise. </a:t>
            </a:r>
          </a:p>
          <a:p>
            <a:pPr marL="342900" indent="-342900" algn="just">
              <a:spcBef>
                <a:spcPts val="1800"/>
              </a:spcBef>
              <a:spcAft>
                <a:spcPts val="0"/>
              </a:spcAft>
              <a:buFont typeface="Symbol" panose="05050102010706020507" pitchFamily="18" charset="2"/>
              <a:buChar char="Þ"/>
            </a:pPr>
            <a:r>
              <a:rPr lang="fr-FR" sz="2000" dirty="0">
                <a:latin typeface="Arial" panose="020B0604020202020204" pitchFamily="34" charset="0"/>
                <a:ea typeface="Calibri" panose="020F0502020204030204" pitchFamily="34" charset="0"/>
                <a:cs typeface="Times New Roman" panose="02020603050405020304" pitchFamily="18" charset="0"/>
              </a:rPr>
              <a:t>Les salariés doivent s’y conformer et agir d’une façon positive, afin de ne pas nuire à leur image, ni à celle de l’entreprise, que ce soit dans leurs comportements, dans leurs propos, leurs écrits ou dans leurs tenues. </a:t>
            </a:r>
          </a:p>
          <a:p>
            <a:pPr marL="342900" indent="-342900" algn="just">
              <a:spcBef>
                <a:spcPts val="1800"/>
              </a:spcBef>
              <a:spcAft>
                <a:spcPts val="0"/>
              </a:spcAft>
              <a:buFont typeface="Symbol" panose="05050102010706020507" pitchFamily="18" charset="2"/>
              <a:buChar char="Þ"/>
            </a:pPr>
            <a:r>
              <a:rPr lang="fr-FR" sz="2000" dirty="0">
                <a:latin typeface="Arial" panose="020B0604020202020204" pitchFamily="34" charset="0"/>
                <a:ea typeface="Calibri" panose="020F0502020204030204" pitchFamily="34" charset="0"/>
                <a:cs typeface="Times New Roman" panose="02020603050405020304" pitchFamily="18" charset="0"/>
              </a:rPr>
              <a:t>De plus en plus d’entreprises consignent ces règles dans un </a:t>
            </a:r>
            <a:r>
              <a:rPr lang="fr-FR" sz="2000" b="1" dirty="0">
                <a:latin typeface="Arial" panose="020B0604020202020204" pitchFamily="34" charset="0"/>
                <a:ea typeface="Calibri" panose="020F0502020204030204" pitchFamily="34" charset="0"/>
                <a:cs typeface="Times New Roman" panose="02020603050405020304" pitchFamily="18" charset="0"/>
              </a:rPr>
              <a:t>code </a:t>
            </a:r>
            <a:r>
              <a:rPr lang="fr-FR" sz="2000" dirty="0">
                <a:latin typeface="Arial" panose="020B0604020202020204" pitchFamily="34" charset="0"/>
                <a:ea typeface="Calibri" panose="020F0502020204030204" pitchFamily="34" charset="0"/>
                <a:cs typeface="Times New Roman" panose="02020603050405020304" pitchFamily="18" charset="0"/>
              </a:rPr>
              <a:t>ou une</a:t>
            </a:r>
            <a:r>
              <a:rPr lang="fr-FR" sz="2000" b="1" dirty="0">
                <a:latin typeface="Arial" panose="020B0604020202020204" pitchFamily="34" charset="0"/>
                <a:ea typeface="Calibri" panose="020F0502020204030204" pitchFamily="34" charset="0"/>
                <a:cs typeface="Times New Roman" panose="02020603050405020304" pitchFamily="18" charset="0"/>
              </a:rPr>
              <a:t> charte d’éthique </a:t>
            </a:r>
            <a:r>
              <a:rPr lang="fr-FR" sz="2000" dirty="0">
                <a:latin typeface="Arial" panose="020B0604020202020204" pitchFamily="34" charset="0"/>
                <a:ea typeface="Calibri" panose="020F0502020204030204" pitchFamily="34" charset="0"/>
                <a:cs typeface="Times New Roman" panose="02020603050405020304" pitchFamily="18" charset="0"/>
              </a:rPr>
              <a:t>de l’entreprise. Son objectif est d’obliger tous les membres du personnel, à prendre des décisions responsables, en adéquation avec l’esprit et l’image que l’entreprise souhaite donner.</a:t>
            </a:r>
          </a:p>
        </p:txBody>
      </p:sp>
    </p:spTree>
    <p:extLst>
      <p:ext uri="{BB962C8B-B14F-4D97-AF65-F5344CB8AC3E}">
        <p14:creationId xmlns:p14="http://schemas.microsoft.com/office/powerpoint/2010/main" val="22076299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46360B-BBB1-4973-B093-784A196C5C88}"/>
              </a:ext>
            </a:extLst>
          </p:cNvPr>
          <p:cNvSpPr/>
          <p:nvPr/>
        </p:nvSpPr>
        <p:spPr>
          <a:xfrm>
            <a:off x="310987" y="1112475"/>
            <a:ext cx="11404471" cy="4108817"/>
          </a:xfrm>
          <a:prstGeom prst="rect">
            <a:avLst/>
          </a:prstGeom>
        </p:spPr>
        <p:txBody>
          <a:bodyPr wrap="square">
            <a:spAutoFit/>
          </a:bodyPr>
          <a:lstStyle/>
          <a:p>
            <a:pPr algn="just">
              <a:spcAft>
                <a:spcPts val="600"/>
              </a:spcAft>
            </a:pPr>
            <a:r>
              <a:rPr lang="fr-FR" sz="2800" b="1" dirty="0">
                <a:latin typeface="Arial Black" panose="020B0A04020102020204" pitchFamily="34" charset="0"/>
                <a:ea typeface="Times New Roman" panose="02020603050405020304" pitchFamily="18" charset="0"/>
                <a:cs typeface="Arial" panose="020B0604020202020204" pitchFamily="34" charset="0"/>
              </a:rPr>
              <a:t>1. Règles éthiques et déontologiques</a:t>
            </a:r>
          </a:p>
          <a:p>
            <a:pPr algn="ctr">
              <a:spcBef>
                <a:spcPts val="600"/>
              </a:spcBef>
              <a:spcAft>
                <a:spcPts val="600"/>
              </a:spcAft>
            </a:pPr>
            <a:r>
              <a:rPr lang="fr-FR" sz="2800" b="1" dirty="0">
                <a:solidFill>
                  <a:srgbClr val="00B050"/>
                </a:solidFill>
                <a:latin typeface="Arial" panose="020B0604020202020204" pitchFamily="34" charset="0"/>
                <a:ea typeface="Times New Roman" panose="02020603050405020304" pitchFamily="18" charset="0"/>
              </a:rPr>
              <a:t>Règles déontologiques </a:t>
            </a: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C’est un ensemble des règles et d’obligations qui régissent la conduite des membres d’une profession ou d’une entreprise. </a:t>
            </a:r>
          </a:p>
          <a:p>
            <a:pPr algn="just">
              <a:spcAft>
                <a:spcPts val="0"/>
              </a:spcAft>
            </a:pPr>
            <a:endParaRPr lang="fr-FR" sz="2000" dirty="0">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C’est un </a:t>
            </a:r>
            <a:r>
              <a:rPr lang="fr-FR" sz="2000" b="1" dirty="0">
                <a:latin typeface="Arial" panose="020B0604020202020204" pitchFamily="34" charset="0"/>
                <a:ea typeface="Calibri" panose="020F0502020204030204" pitchFamily="34" charset="0"/>
                <a:cs typeface="Times New Roman" panose="02020603050405020304" pitchFamily="18" charset="0"/>
              </a:rPr>
              <a:t>code moral</a:t>
            </a:r>
            <a:r>
              <a:rPr lang="fr-FR" sz="2000" dirty="0">
                <a:latin typeface="Arial" panose="020B0604020202020204" pitchFamily="34" charset="0"/>
                <a:ea typeface="Calibri" panose="020F0502020204030204" pitchFamily="34" charset="0"/>
                <a:cs typeface="Times New Roman" panose="02020603050405020304" pitchFamily="18" charset="0"/>
              </a:rPr>
              <a:t>. Lorsque le professionnel enfreint ces règles, il peut être sanctionné par ses paires (les médecins, les avocats…) ou par sa hiérarchie.</a:t>
            </a:r>
          </a:p>
          <a:p>
            <a:pPr algn="just">
              <a:spcBef>
                <a:spcPts val="600"/>
              </a:spcBef>
              <a:spcAft>
                <a:spcPts val="0"/>
              </a:spcAft>
            </a:pPr>
            <a:endParaRPr lang="fr-FR" sz="2000" dirty="0">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 société est de plus en plus sensible à ces codes et les entreprises tendent à s’y conformer en mettant en place des codes de déontologie qui reposent sur des exigences écologiques, économiques, écoresponsables, sociales et sociétales, etc.</a:t>
            </a:r>
          </a:p>
        </p:txBody>
      </p:sp>
    </p:spTree>
    <p:extLst>
      <p:ext uri="{BB962C8B-B14F-4D97-AF65-F5344CB8AC3E}">
        <p14:creationId xmlns:p14="http://schemas.microsoft.com/office/powerpoint/2010/main" val="31366202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9A30FEF-1A00-495B-9425-D36130332B24}"/>
              </a:ext>
            </a:extLst>
          </p:cNvPr>
          <p:cNvSpPr/>
          <p:nvPr/>
        </p:nvSpPr>
        <p:spPr>
          <a:xfrm>
            <a:off x="638996" y="1242184"/>
            <a:ext cx="10702919" cy="1600438"/>
          </a:xfrm>
          <a:prstGeom prst="rect">
            <a:avLst/>
          </a:prstGeom>
        </p:spPr>
        <p:txBody>
          <a:bodyPr wrap="square">
            <a:spAutoFit/>
          </a:bodyPr>
          <a:lstStyle/>
          <a:p>
            <a:pPr algn="just">
              <a:spcBef>
                <a:spcPts val="1200"/>
              </a:spcBef>
              <a:spcAft>
                <a:spcPts val="600"/>
              </a:spcAft>
            </a:pPr>
            <a:r>
              <a:rPr lang="fr-FR" sz="2800" b="1" dirty="0">
                <a:latin typeface="Arial Black" panose="020B0A04020102020204" pitchFamily="34" charset="0"/>
                <a:ea typeface="Times New Roman" panose="02020603050405020304" pitchFamily="18" charset="0"/>
                <a:cs typeface="Arial" panose="020B0604020202020204" pitchFamily="34" charset="0"/>
              </a:rPr>
              <a:t>2. Éthique et Internet</a:t>
            </a:r>
          </a:p>
          <a:p>
            <a:pPr algn="just">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Internet facilite la diffusion de contenus illicites, offensants ou faux. L’entreprise doit s’en protéger en interne et en externe. Pour limiter ces actions, une éthique d’Internet existe, il s’agit de la </a:t>
            </a:r>
            <a:r>
              <a:rPr lang="fr-FR" sz="2000" b="1" dirty="0">
                <a:latin typeface="Arial" panose="020B0604020202020204" pitchFamily="34" charset="0"/>
                <a:ea typeface="Calibri" panose="020F0502020204030204" pitchFamily="34" charset="0"/>
                <a:cs typeface="Times New Roman" panose="02020603050405020304" pitchFamily="18" charset="0"/>
              </a:rPr>
              <a:t>netiquette</a:t>
            </a:r>
            <a:r>
              <a:rPr lang="fr-FR" sz="2000" dirty="0">
                <a:latin typeface="Arial" panose="020B0604020202020204" pitchFamily="34" charset="0"/>
                <a:ea typeface="Calibri" panose="020F0502020204030204" pitchFamily="34" charset="0"/>
                <a:cs typeface="Times New Roman" panose="02020603050405020304" pitchFamily="18" charset="0"/>
              </a:rPr>
              <a:t>. Elle propose des règles de conduite, de savoir-vivre et de politesse. </a:t>
            </a:r>
          </a:p>
        </p:txBody>
      </p:sp>
      <p:graphicFrame>
        <p:nvGraphicFramePr>
          <p:cNvPr id="6" name="Tableau 5">
            <a:extLst>
              <a:ext uri="{FF2B5EF4-FFF2-40B4-BE49-F238E27FC236}">
                <a16:creationId xmlns:a16="http://schemas.microsoft.com/office/drawing/2014/main" id="{F074BD70-C9C5-433A-9FDD-4B11B7803AF3}"/>
              </a:ext>
            </a:extLst>
          </p:cNvPr>
          <p:cNvGraphicFramePr>
            <a:graphicFrameLocks noGrp="1"/>
          </p:cNvGraphicFramePr>
          <p:nvPr>
            <p:extLst>
              <p:ext uri="{D42A27DB-BD31-4B8C-83A1-F6EECF244321}">
                <p14:modId xmlns:p14="http://schemas.microsoft.com/office/powerpoint/2010/main" val="1029461635"/>
              </p:ext>
            </p:extLst>
          </p:nvPr>
        </p:nvGraphicFramePr>
        <p:xfrm>
          <a:off x="542324" y="3160387"/>
          <a:ext cx="10992538" cy="3048000"/>
        </p:xfrm>
        <a:graphic>
          <a:graphicData uri="http://schemas.openxmlformats.org/drawingml/2006/table">
            <a:tbl>
              <a:tblPr firstRow="1" firstCol="1" bandRow="1">
                <a:tableStyleId>{7E9639D4-E3E2-4D34-9284-5A2195B3D0D7}</a:tableStyleId>
              </a:tblPr>
              <a:tblGrid>
                <a:gridCol w="10992538">
                  <a:extLst>
                    <a:ext uri="{9D8B030D-6E8A-4147-A177-3AD203B41FA5}">
                      <a16:colId xmlns:a16="http://schemas.microsoft.com/office/drawing/2014/main" val="4239540323"/>
                    </a:ext>
                  </a:extLst>
                </a:gridCol>
              </a:tblGrid>
              <a:tr h="0">
                <a:tc>
                  <a:txBody>
                    <a:bodyPr/>
                    <a:lstStyle/>
                    <a:p>
                      <a:pPr algn="ctr">
                        <a:spcBef>
                          <a:spcPts val="600"/>
                        </a:spcBef>
                        <a:spcAft>
                          <a:spcPts val="600"/>
                        </a:spcAft>
                      </a:pPr>
                      <a:r>
                        <a:rPr lang="fr-FR" sz="2000">
                          <a:effectLst/>
                        </a:rPr>
                        <a:t>Charte de conduite, rédigée par la société Intel</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64371637"/>
                  </a:ext>
                </a:extLst>
              </a:tr>
              <a:tr h="0">
                <a:tc>
                  <a:txBody>
                    <a:bodyPr/>
                    <a:lstStyle/>
                    <a:p>
                      <a:pPr marL="342900" lvl="0" indent="-342900" algn="just">
                        <a:spcAft>
                          <a:spcPts val="0"/>
                        </a:spcAft>
                        <a:buFont typeface="Symbol" panose="05050102010706020507" pitchFamily="18" charset="2"/>
                        <a:buChar char=""/>
                      </a:pPr>
                      <a:r>
                        <a:rPr lang="fr-FR" sz="2000" dirty="0">
                          <a:solidFill>
                            <a:srgbClr val="FFFF00"/>
                          </a:solidFill>
                          <a:effectLst/>
                        </a:rPr>
                        <a:t>Éviter les données confidentielles dans un mél, car il peut être lu avant d’arriver à son destinataire.</a:t>
                      </a:r>
                    </a:p>
                    <a:p>
                      <a:pPr marL="342900" lvl="0" indent="-342900" algn="just">
                        <a:spcAft>
                          <a:spcPts val="0"/>
                        </a:spcAft>
                        <a:buFont typeface="Symbol" panose="05050102010706020507" pitchFamily="18" charset="2"/>
                        <a:buChar char=""/>
                      </a:pPr>
                      <a:r>
                        <a:rPr lang="fr-FR" sz="2000" dirty="0">
                          <a:solidFill>
                            <a:srgbClr val="FFFF00"/>
                          </a:solidFill>
                          <a:effectLst/>
                        </a:rPr>
                        <a:t>Ne pas envoyer de message haineux, et ne pas y répondre.</a:t>
                      </a:r>
                    </a:p>
                    <a:p>
                      <a:pPr marL="342900" lvl="0" indent="-342900" algn="just">
                        <a:spcAft>
                          <a:spcPts val="0"/>
                        </a:spcAft>
                        <a:buFont typeface="Symbol" panose="05050102010706020507" pitchFamily="18" charset="2"/>
                        <a:buChar char=""/>
                      </a:pPr>
                      <a:r>
                        <a:rPr lang="fr-FR" sz="2000" dirty="0">
                          <a:solidFill>
                            <a:srgbClr val="FFFF00"/>
                          </a:solidFill>
                          <a:effectLst/>
                        </a:rPr>
                        <a:t>Ne pas utiliser les majuscules sur de phrases entières, cela équivaut à crier.</a:t>
                      </a:r>
                    </a:p>
                    <a:p>
                      <a:pPr marL="342900" lvl="0" indent="-342900" algn="just">
                        <a:spcAft>
                          <a:spcPts val="0"/>
                        </a:spcAft>
                        <a:buFont typeface="Symbol" panose="05050102010706020507" pitchFamily="18" charset="2"/>
                        <a:buChar char=""/>
                      </a:pPr>
                      <a:r>
                        <a:rPr lang="fr-FR" sz="2000" dirty="0">
                          <a:solidFill>
                            <a:srgbClr val="FFFF00"/>
                          </a:solidFill>
                          <a:effectLst/>
                        </a:rPr>
                        <a:t>Limiter l’utilisation des accusés de réception, car certaines personnes les considèrent comme une atteinte à la vie privée.</a:t>
                      </a:r>
                    </a:p>
                    <a:p>
                      <a:pPr marL="342900" lvl="0" indent="-342900" algn="just">
                        <a:spcAft>
                          <a:spcPts val="0"/>
                        </a:spcAft>
                        <a:buFont typeface="Symbol" panose="05050102010706020507" pitchFamily="18" charset="2"/>
                        <a:buChar char=""/>
                      </a:pPr>
                      <a:r>
                        <a:rPr lang="fr-FR" sz="2000" dirty="0">
                          <a:solidFill>
                            <a:srgbClr val="FFFF00"/>
                          </a:solidFill>
                          <a:effectLst/>
                        </a:rPr>
                        <a:t>Tenir à jour les listes de distribution pour éviter les envois inutiles.</a:t>
                      </a:r>
                    </a:p>
                    <a:p>
                      <a:pPr marL="342900" lvl="0" indent="-342900" algn="just">
                        <a:spcAft>
                          <a:spcPts val="0"/>
                        </a:spcAft>
                        <a:buFont typeface="Symbol" panose="05050102010706020507" pitchFamily="18" charset="2"/>
                        <a:buChar char=""/>
                      </a:pPr>
                      <a:r>
                        <a:rPr lang="fr-FR" sz="2000" dirty="0">
                          <a:solidFill>
                            <a:srgbClr val="FFFF00"/>
                          </a:solidFill>
                          <a:effectLst/>
                        </a:rPr>
                        <a:t>Ne pas diffuser des documents ou photos ne vous concernant pas.</a:t>
                      </a:r>
                    </a:p>
                    <a:p>
                      <a:pPr marL="342900" lvl="0" indent="-342900" algn="just">
                        <a:spcAft>
                          <a:spcPts val="0"/>
                        </a:spcAft>
                        <a:buFont typeface="Symbol" panose="05050102010706020507" pitchFamily="18" charset="2"/>
                        <a:buChar char=""/>
                      </a:pPr>
                      <a:r>
                        <a:rPr lang="fr-FR" sz="2000" dirty="0">
                          <a:solidFill>
                            <a:srgbClr val="FFFF00"/>
                          </a:solidFill>
                          <a:effectLst/>
                        </a:rPr>
                        <a:t>Dans les forums de discussion, ne pas faire de prosélytisme ou de politique.</a:t>
                      </a:r>
                      <a:endParaRPr lang="fr-FR" sz="20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2050982"/>
                  </a:ext>
                </a:extLst>
              </a:tr>
            </a:tbl>
          </a:graphicData>
        </a:graphic>
      </p:graphicFrame>
    </p:spTree>
    <p:extLst>
      <p:ext uri="{BB962C8B-B14F-4D97-AF65-F5344CB8AC3E}">
        <p14:creationId xmlns:p14="http://schemas.microsoft.com/office/powerpoint/2010/main" val="3950934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
        <p:nvSpPr>
          <p:cNvPr id="5" name="Rectangle 1">
            <a:extLst>
              <a:ext uri="{FF2B5EF4-FFF2-40B4-BE49-F238E27FC236}">
                <a16:creationId xmlns:a16="http://schemas.microsoft.com/office/drawing/2014/main" id="{3FF646A0-45D4-483D-85AD-D626F91D59B6}"/>
              </a:ext>
            </a:extLst>
          </p:cNvPr>
          <p:cNvSpPr>
            <a:spLocks noChangeArrowheads="1"/>
          </p:cNvSpPr>
          <p:nvPr/>
        </p:nvSpPr>
        <p:spPr bwMode="auto">
          <a:xfrm>
            <a:off x="869768" y="1799560"/>
            <a:ext cx="10287000"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Lorsque l’entreprise gère des forums de discussion, des messageries des réseaux sociaux ou des blogs interactifs. </a:t>
            </a:r>
          </a:p>
          <a:p>
            <a:pPr marL="0" marR="0" lvl="0" indent="0" algn="ctr" defTabSz="914400" rtl="0" eaLnBrk="0" fontAlgn="base" latinLnBrk="0" hangingPunct="0">
              <a:lnSpc>
                <a:spcPct val="100000"/>
              </a:lnSpc>
              <a:spcBef>
                <a:spcPts val="1800"/>
              </a:spcBef>
              <a:spcAft>
                <a:spcPct val="0"/>
              </a:spcAft>
              <a:buClrTx/>
              <a:buSzTx/>
              <a:buFontTx/>
              <a:buNone/>
              <a:tabLst/>
            </a:pPr>
            <a:r>
              <a:rPr lang="fr-FR" altLang="fr-FR" sz="2400" b="1" dirty="0">
                <a:solidFill>
                  <a:srgbClr val="FFFF00"/>
                </a:solidFill>
                <a:latin typeface="Arial" panose="020B0604020202020204" pitchFamily="34" charset="0"/>
                <a:ea typeface="Calibri" panose="020F0502020204030204" pitchFamily="34" charset="0"/>
                <a:cs typeface="Arial" panose="020B0604020202020204" pitchFamily="34" charset="0"/>
              </a:rPr>
              <a:t>=&gt; </a:t>
            </a:r>
            <a:r>
              <a:rPr kumimoji="0" lang="fr-FR" alt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Il est conseillé de recourir à un modérateur dont la tâche sera de réguler les contenus, de rappeler les règles de conduites, de supprimer les propos ou contributions inadéquats</a:t>
            </a:r>
            <a:r>
              <a:rPr kumimoji="0" lang="fr-FR" altLang="fr-FR" sz="2400" b="1" i="0" u="none" strike="noStrike" cap="none" normalizeH="0" baseline="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 voire </a:t>
            </a:r>
            <a:r>
              <a:rPr kumimoji="0" lang="fr-FR" alt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d’exclure des participants.</a:t>
            </a:r>
            <a:endParaRPr kumimoji="0" lang="fr-FR" altLang="fr-FR" sz="2400" b="1" i="0" u="none" strike="noStrike" cap="none" normalizeH="0" baseline="0" dirty="0">
              <a:ln>
                <a:noFill/>
              </a:ln>
              <a:solidFill>
                <a:srgbClr val="FFFF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8386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87001" cy="924419"/>
          </a:xfrm>
        </p:spPr>
        <p:txBody>
          <a:bodyPr>
            <a:normAutofit fontScale="90000"/>
          </a:bodyPr>
          <a:lstStyle/>
          <a:p>
            <a:r>
              <a:rPr lang="fr-FR" sz="3600" b="1" dirty="0">
                <a:solidFill>
                  <a:srgbClr val="FFFF00"/>
                </a:solidFill>
                <a:latin typeface="Arial" panose="020B0604020202020204" pitchFamily="34" charset="0"/>
                <a:cs typeface="Arial" panose="020B0604020202020204" pitchFamily="34" charset="0"/>
              </a:rPr>
              <a:t>Chap. 7 - Communiquer, échanger, collaborer</a:t>
            </a:r>
            <a:br>
              <a:rPr lang="fr-FR" sz="3200" b="1" dirty="0">
                <a:latin typeface="Arial" panose="020B0604020202020204" pitchFamily="34" charset="0"/>
                <a:cs typeface="Arial" panose="020B0604020202020204" pitchFamily="34" charset="0"/>
              </a:rPr>
            </a:br>
            <a:r>
              <a:rPr lang="fr-FR" sz="3100" b="1" dirty="0">
                <a:latin typeface="Arial" panose="020B0604020202020204" pitchFamily="34" charset="0"/>
                <a:cs typeface="Arial" panose="020B0604020202020204" pitchFamily="34" charset="0"/>
              </a:rPr>
              <a:t>3. Respecter les règles de la communication</a:t>
            </a:r>
            <a:endParaRPr lang="fr-FR"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83403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382</TotalTime>
  <Words>590</Words>
  <Application>Microsoft Office PowerPoint</Application>
  <PresentationFormat>Grand écran</PresentationFormat>
  <Paragraphs>49</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Arial Black</vt:lpstr>
      <vt:lpstr>Calibri</vt:lpstr>
      <vt:lpstr>Century Gothic</vt:lpstr>
      <vt:lpstr>Symbol</vt:lpstr>
      <vt:lpstr>Wingdings 3</vt:lpstr>
      <vt:lpstr>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lpstr>Chap. 7 - Communiquer, échanger, collaborer 3. Respecter les règles de la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40</cp:revision>
  <dcterms:created xsi:type="dcterms:W3CDTF">2014-01-14T07:42:30Z</dcterms:created>
  <dcterms:modified xsi:type="dcterms:W3CDTF">2019-09-18T16:38:43Z</dcterms:modified>
</cp:coreProperties>
</file>