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8"/>
  </p:notesMasterIdLst>
  <p:sldIdLst>
    <p:sldId id="262" r:id="rId2"/>
    <p:sldId id="266" r:id="rId3"/>
    <p:sldId id="263" r:id="rId4"/>
    <p:sldId id="267" r:id="rId5"/>
    <p:sldId id="264" r:id="rId6"/>
    <p:sldId id="268"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Style clair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4" d="100"/>
          <a:sy n="94" d="100"/>
        </p:scale>
        <p:origin x="1107" y="3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032CDB-C2F1-4281-8EC2-3176725F41DD}"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fr-FR"/>
        </a:p>
      </dgm:t>
    </dgm:pt>
    <dgm:pt modelId="{3525754C-D9E8-421E-93AB-25ECD19FA691}">
      <dgm:prSet phldrT="[Texte]" custT="1"/>
      <dgm:spPr/>
      <dgm:t>
        <a:bodyPr/>
        <a:lstStyle/>
        <a:p>
          <a:pPr>
            <a:buClrTx/>
            <a:buSzTx/>
            <a:buFontTx/>
            <a:buNone/>
          </a:pPr>
          <a:r>
            <a:rPr kumimoji="0" lang="fr-FR" altLang="fr-FR" sz="2400" b="1" i="0" u="none" strike="noStrike" cap="none" normalizeH="0" baseline="0">
              <a:ln>
                <a:noFill/>
              </a:ln>
              <a:solidFill>
                <a:srgbClr val="FF0000"/>
              </a:solidFill>
              <a:effectLst/>
              <a:latin typeface="Arial" panose="020B0604020202020204" pitchFamily="34" charset="0"/>
              <a:ea typeface="Calibri" panose="020F0502020204030204" pitchFamily="34" charset="0"/>
              <a:cs typeface="Arial" panose="020B0604020202020204" pitchFamily="34" charset="0"/>
            </a:rPr>
            <a:t>Le dialogue peut être établi :</a:t>
          </a:r>
          <a:endParaRPr lang="fr-FR" sz="2400" b="1">
            <a:solidFill>
              <a:srgbClr val="FF0000"/>
            </a:solidFill>
            <a:latin typeface="Arial" panose="020B0604020202020204" pitchFamily="34" charset="0"/>
            <a:cs typeface="Arial" panose="020B0604020202020204" pitchFamily="34" charset="0"/>
          </a:endParaRPr>
        </a:p>
      </dgm:t>
    </dgm:pt>
    <dgm:pt modelId="{574D0BC5-5C2F-4567-A348-48F4100A64A5}" type="parTrans" cxnId="{9C2E5506-6BF3-4B97-9374-1ACE72AB9C8D}">
      <dgm:prSet/>
      <dgm:spPr/>
      <dgm:t>
        <a:bodyPr/>
        <a:lstStyle/>
        <a:p>
          <a:endParaRPr lang="fr-FR" sz="2000">
            <a:latin typeface="Arial" panose="020B0604020202020204" pitchFamily="34" charset="0"/>
            <a:cs typeface="Arial" panose="020B0604020202020204" pitchFamily="34" charset="0"/>
          </a:endParaRPr>
        </a:p>
      </dgm:t>
    </dgm:pt>
    <dgm:pt modelId="{627309BE-9DD5-437C-8979-48D65FFD8DE0}" type="sibTrans" cxnId="{9C2E5506-6BF3-4B97-9374-1ACE72AB9C8D}">
      <dgm:prSet/>
      <dgm:spPr/>
      <dgm:t>
        <a:bodyPr/>
        <a:lstStyle/>
        <a:p>
          <a:endParaRPr lang="fr-FR" sz="2000">
            <a:latin typeface="Arial" panose="020B0604020202020204" pitchFamily="34" charset="0"/>
            <a:cs typeface="Arial" panose="020B0604020202020204" pitchFamily="34" charset="0"/>
          </a:endParaRPr>
        </a:p>
      </dgm:t>
    </dgm:pt>
    <dgm:pt modelId="{F229DD8D-D6E4-491B-9FCA-5C9B158F8B66}">
      <dgm:prSet custT="1"/>
      <dgm:spPr/>
      <dgm:t>
        <a:bodyPr/>
        <a:lstStyle/>
        <a:p>
          <a:r>
            <a:rPr kumimoji="0" lang="fr-FR" altLang="fr-FR" sz="2000" b="0" i="0" u="none" strike="noStrike"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de façon </a:t>
          </a:r>
          <a:r>
            <a:rPr kumimoji="0" lang="fr-FR" altLang="fr-FR" sz="2000" b="1" i="0" u="none" strike="noStrike"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descendante</a:t>
          </a:r>
          <a:r>
            <a:rPr kumimoji="0" lang="fr-FR" altLang="fr-FR" sz="2000" b="0" i="0" u="none" strike="noStrike"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 du manager vers ses employés : </a:t>
          </a:r>
          <a:r>
            <a:rPr kumimoji="0" lang="fr-FR" altLang="fr-FR" sz="2000" b="0" i="1" u="none" strike="noStrike"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la note de service, les instructions professionnelles…</a:t>
          </a:r>
          <a:endParaRPr kumimoji="0" lang="fr-FR" altLang="fr-FR" sz="2000" b="0" i="0"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dgm:t>
    </dgm:pt>
    <dgm:pt modelId="{B69839D0-44C3-4E67-B3BA-4F100F5CCA1E}" type="parTrans" cxnId="{805B26A1-28AA-4BD6-A760-5B755A260ACE}">
      <dgm:prSet/>
      <dgm:spPr/>
      <dgm:t>
        <a:bodyPr/>
        <a:lstStyle/>
        <a:p>
          <a:endParaRPr lang="fr-FR" sz="2000">
            <a:latin typeface="Arial" panose="020B0604020202020204" pitchFamily="34" charset="0"/>
            <a:cs typeface="Arial" panose="020B0604020202020204" pitchFamily="34" charset="0"/>
          </a:endParaRPr>
        </a:p>
      </dgm:t>
    </dgm:pt>
    <dgm:pt modelId="{692FB4B5-3BB9-476A-A058-45996376CA68}" type="sibTrans" cxnId="{805B26A1-28AA-4BD6-A760-5B755A260ACE}">
      <dgm:prSet/>
      <dgm:spPr/>
      <dgm:t>
        <a:bodyPr/>
        <a:lstStyle/>
        <a:p>
          <a:endParaRPr lang="fr-FR" sz="2000">
            <a:latin typeface="Arial" panose="020B0604020202020204" pitchFamily="34" charset="0"/>
            <a:cs typeface="Arial" panose="020B0604020202020204" pitchFamily="34" charset="0"/>
          </a:endParaRPr>
        </a:p>
      </dgm:t>
    </dgm:pt>
    <dgm:pt modelId="{A700EDE7-E25A-487C-86FE-D34E16470177}">
      <dgm:prSet custT="1"/>
      <dgm:spPr/>
      <dgm:t>
        <a:bodyPr/>
        <a:lstStyle/>
        <a:p>
          <a:r>
            <a:rPr kumimoji="0" lang="fr-FR" altLang="fr-FR" sz="2000" b="0" i="0" u="none" strike="noStrike"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de façon </a:t>
          </a:r>
          <a:r>
            <a:rPr kumimoji="0" lang="fr-FR" altLang="fr-FR" sz="2000" b="1" i="0" u="none" strike="noStrike"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ascendante</a:t>
          </a:r>
          <a:r>
            <a:rPr kumimoji="0" lang="fr-FR" altLang="fr-FR" sz="2000" b="0" i="0" u="none" strike="noStrike"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 des salariés vers la direction : compte rendu, note de synthèse, boîte à idées, etc.</a:t>
          </a:r>
          <a:endParaRPr kumimoji="0" lang="fr-FR" altLang="fr-FR" sz="2000" b="0" i="0"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dgm:t>
    </dgm:pt>
    <dgm:pt modelId="{FB28F5D9-1C9E-4044-8D43-D5B073DD7E23}" type="parTrans" cxnId="{687D0BAC-FD30-4D67-A9C9-3CB0E6313147}">
      <dgm:prSet/>
      <dgm:spPr/>
      <dgm:t>
        <a:bodyPr/>
        <a:lstStyle/>
        <a:p>
          <a:endParaRPr lang="fr-FR" sz="2000">
            <a:latin typeface="Arial" panose="020B0604020202020204" pitchFamily="34" charset="0"/>
            <a:cs typeface="Arial" panose="020B0604020202020204" pitchFamily="34" charset="0"/>
          </a:endParaRPr>
        </a:p>
      </dgm:t>
    </dgm:pt>
    <dgm:pt modelId="{F2D328B9-E053-40CC-8235-FA423D036BE3}" type="sibTrans" cxnId="{687D0BAC-FD30-4D67-A9C9-3CB0E6313147}">
      <dgm:prSet/>
      <dgm:spPr/>
      <dgm:t>
        <a:bodyPr/>
        <a:lstStyle/>
        <a:p>
          <a:endParaRPr lang="fr-FR" sz="2000">
            <a:latin typeface="Arial" panose="020B0604020202020204" pitchFamily="34" charset="0"/>
            <a:cs typeface="Arial" panose="020B0604020202020204" pitchFamily="34" charset="0"/>
          </a:endParaRPr>
        </a:p>
      </dgm:t>
    </dgm:pt>
    <dgm:pt modelId="{0E476F2D-826E-44E5-B7EF-2229BA88A38A}">
      <dgm:prSet custT="1"/>
      <dgm:spPr/>
      <dgm:t>
        <a:bodyPr/>
        <a:lstStyle/>
        <a:p>
          <a:r>
            <a:rPr kumimoji="0" lang="fr-FR" altLang="fr-FR" sz="2000" b="0" i="0" u="none" strike="noStrike"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de façon </a:t>
          </a:r>
          <a:r>
            <a:rPr kumimoji="0" lang="fr-FR" altLang="fr-FR" sz="2000" b="1" i="0" u="none" strike="noStrike"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transversale</a:t>
          </a:r>
          <a:r>
            <a:rPr kumimoji="0" lang="fr-FR" altLang="fr-FR" sz="2000" b="0" i="0" u="none" strike="noStrike"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 de salariés à salariés : courriers, méls, demandes d’informations, etc.</a:t>
          </a:r>
          <a:endParaRPr kumimoji="0" lang="fr-FR" altLang="fr-FR" sz="2000" b="0" i="0"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dgm:t>
    </dgm:pt>
    <dgm:pt modelId="{B1F97F0D-813F-45F5-A3B8-8FCFAFDE1CD2}" type="parTrans" cxnId="{CC15ABAD-0439-41C4-881A-4DA4B945D66B}">
      <dgm:prSet/>
      <dgm:spPr/>
      <dgm:t>
        <a:bodyPr/>
        <a:lstStyle/>
        <a:p>
          <a:endParaRPr lang="fr-FR" sz="2000">
            <a:latin typeface="Arial" panose="020B0604020202020204" pitchFamily="34" charset="0"/>
            <a:cs typeface="Arial" panose="020B0604020202020204" pitchFamily="34" charset="0"/>
          </a:endParaRPr>
        </a:p>
      </dgm:t>
    </dgm:pt>
    <dgm:pt modelId="{9630B483-ADBD-4B22-902E-D92D10F26585}" type="sibTrans" cxnId="{CC15ABAD-0439-41C4-881A-4DA4B945D66B}">
      <dgm:prSet/>
      <dgm:spPr/>
      <dgm:t>
        <a:bodyPr/>
        <a:lstStyle/>
        <a:p>
          <a:endParaRPr lang="fr-FR" sz="2000">
            <a:latin typeface="Arial" panose="020B0604020202020204" pitchFamily="34" charset="0"/>
            <a:cs typeface="Arial" panose="020B0604020202020204" pitchFamily="34" charset="0"/>
          </a:endParaRPr>
        </a:p>
      </dgm:t>
    </dgm:pt>
    <dgm:pt modelId="{4750DA3B-B3B1-417B-9312-DD604AF08AF4}">
      <dgm:prSet custT="1"/>
      <dgm:spPr/>
      <dgm:t>
        <a:bodyPr/>
        <a:lstStyle/>
        <a:p>
          <a:r>
            <a:rPr kumimoji="0" lang="fr-FR" altLang="fr-FR" sz="2000" b="0" i="0" u="none" strike="noStrike"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La circulation de l’information doit être organisée et des règles doivent être respectées</a:t>
          </a:r>
          <a:endParaRPr kumimoji="0" lang="fr-FR" altLang="fr-FR" sz="2000" b="0" i="0" u="none" strike="noStrike" cap="none" normalizeH="0" baseline="0" dirty="0">
            <a:ln>
              <a:noFill/>
            </a:ln>
            <a:solidFill>
              <a:schemeClr val="bg1"/>
            </a:solidFill>
            <a:effectLst/>
            <a:latin typeface="Arial" panose="020B0604020202020204" pitchFamily="34" charset="0"/>
            <a:cs typeface="Arial" panose="020B0604020202020204" pitchFamily="34" charset="0"/>
          </a:endParaRPr>
        </a:p>
      </dgm:t>
    </dgm:pt>
    <dgm:pt modelId="{6BA9D8FD-B4FB-48CC-BB6A-6596B392B292}" type="parTrans" cxnId="{F5B79230-B714-4A86-8C60-3FE0FA6AE03F}">
      <dgm:prSet/>
      <dgm:spPr/>
      <dgm:t>
        <a:bodyPr/>
        <a:lstStyle/>
        <a:p>
          <a:endParaRPr lang="fr-FR" sz="2000">
            <a:latin typeface="Arial" panose="020B0604020202020204" pitchFamily="34" charset="0"/>
            <a:cs typeface="Arial" panose="020B0604020202020204" pitchFamily="34" charset="0"/>
          </a:endParaRPr>
        </a:p>
      </dgm:t>
    </dgm:pt>
    <dgm:pt modelId="{133B5EC9-9419-418E-A092-1DB1EA4178BB}" type="sibTrans" cxnId="{F5B79230-B714-4A86-8C60-3FE0FA6AE03F}">
      <dgm:prSet/>
      <dgm:spPr/>
      <dgm:t>
        <a:bodyPr/>
        <a:lstStyle/>
        <a:p>
          <a:endParaRPr lang="fr-FR" sz="2000">
            <a:latin typeface="Arial" panose="020B0604020202020204" pitchFamily="34" charset="0"/>
            <a:cs typeface="Arial" panose="020B0604020202020204" pitchFamily="34" charset="0"/>
          </a:endParaRPr>
        </a:p>
      </dgm:t>
    </dgm:pt>
    <dgm:pt modelId="{6087C08A-92D7-44F9-A42A-3D52D61DAC23}" type="pres">
      <dgm:prSet presAssocID="{12032CDB-C2F1-4281-8EC2-3176725F41DD}" presName="diagram" presStyleCnt="0">
        <dgm:presLayoutVars>
          <dgm:chPref val="1"/>
          <dgm:dir/>
          <dgm:animOne val="branch"/>
          <dgm:animLvl val="lvl"/>
          <dgm:resizeHandles/>
        </dgm:presLayoutVars>
      </dgm:prSet>
      <dgm:spPr/>
    </dgm:pt>
    <dgm:pt modelId="{C3E6A1A8-DC9A-4994-966E-1E7524897679}" type="pres">
      <dgm:prSet presAssocID="{3525754C-D9E8-421E-93AB-25ECD19FA691}" presName="root" presStyleCnt="0"/>
      <dgm:spPr/>
    </dgm:pt>
    <dgm:pt modelId="{92B74D27-B187-4152-BAB6-603E22019A41}" type="pres">
      <dgm:prSet presAssocID="{3525754C-D9E8-421E-93AB-25ECD19FA691}" presName="rootComposite" presStyleCnt="0"/>
      <dgm:spPr/>
    </dgm:pt>
    <dgm:pt modelId="{9F36432F-1207-4B5A-A1B7-551F70753729}" type="pres">
      <dgm:prSet presAssocID="{3525754C-D9E8-421E-93AB-25ECD19FA691}" presName="rootText" presStyleLbl="node1" presStyleIdx="0" presStyleCnt="1" custScaleX="328018" custScaleY="49839" custLinFactNeighborX="2583" custLinFactNeighborY="1291"/>
      <dgm:spPr/>
    </dgm:pt>
    <dgm:pt modelId="{6AB25A0A-1B35-4567-8430-BCC38BE3A9F7}" type="pres">
      <dgm:prSet presAssocID="{3525754C-D9E8-421E-93AB-25ECD19FA691}" presName="rootConnector" presStyleLbl="node1" presStyleIdx="0" presStyleCnt="1"/>
      <dgm:spPr/>
    </dgm:pt>
    <dgm:pt modelId="{F419063C-CB5C-461C-A032-E47ECC2CF80B}" type="pres">
      <dgm:prSet presAssocID="{3525754C-D9E8-421E-93AB-25ECD19FA691}" presName="childShape" presStyleCnt="0"/>
      <dgm:spPr/>
    </dgm:pt>
    <dgm:pt modelId="{6433AF74-18B4-48CE-99A7-711DCC949F4F}" type="pres">
      <dgm:prSet presAssocID="{B69839D0-44C3-4E67-B3BA-4F100F5CCA1E}" presName="Name13" presStyleLbl="parChTrans1D2" presStyleIdx="0" presStyleCnt="4"/>
      <dgm:spPr/>
    </dgm:pt>
    <dgm:pt modelId="{DEF15C15-81FE-4A7D-8C5A-79752AF656AE}" type="pres">
      <dgm:prSet presAssocID="{F229DD8D-D6E4-491B-9FCA-5C9B158F8B66}" presName="childText" presStyleLbl="bgAcc1" presStyleIdx="0" presStyleCnt="4" custScaleX="507008" custScaleY="78445">
        <dgm:presLayoutVars>
          <dgm:bulletEnabled val="1"/>
        </dgm:presLayoutVars>
      </dgm:prSet>
      <dgm:spPr/>
    </dgm:pt>
    <dgm:pt modelId="{6D13B421-7EDB-491F-BC8E-4A6E82833DB0}" type="pres">
      <dgm:prSet presAssocID="{FB28F5D9-1C9E-4044-8D43-D5B073DD7E23}" presName="Name13" presStyleLbl="parChTrans1D2" presStyleIdx="1" presStyleCnt="4"/>
      <dgm:spPr/>
    </dgm:pt>
    <dgm:pt modelId="{437EB6C5-B69A-4B6D-8802-BE0624526B92}" type="pres">
      <dgm:prSet presAssocID="{A700EDE7-E25A-487C-86FE-D34E16470177}" presName="childText" presStyleLbl="bgAcc1" presStyleIdx="1" presStyleCnt="4" custScaleX="507008" custScaleY="78445">
        <dgm:presLayoutVars>
          <dgm:bulletEnabled val="1"/>
        </dgm:presLayoutVars>
      </dgm:prSet>
      <dgm:spPr/>
    </dgm:pt>
    <dgm:pt modelId="{6C27AA7A-6DC2-46AE-A3E4-9253F6AC50D4}" type="pres">
      <dgm:prSet presAssocID="{B1F97F0D-813F-45F5-A3B8-8FCFAFDE1CD2}" presName="Name13" presStyleLbl="parChTrans1D2" presStyleIdx="2" presStyleCnt="4"/>
      <dgm:spPr/>
    </dgm:pt>
    <dgm:pt modelId="{E6C88330-A7C9-44E7-970B-5A73B4765BD5}" type="pres">
      <dgm:prSet presAssocID="{0E476F2D-826E-44E5-B7EF-2229BA88A38A}" presName="childText" presStyleLbl="bgAcc1" presStyleIdx="2" presStyleCnt="4" custScaleX="507008" custScaleY="78445">
        <dgm:presLayoutVars>
          <dgm:bulletEnabled val="1"/>
        </dgm:presLayoutVars>
      </dgm:prSet>
      <dgm:spPr/>
    </dgm:pt>
    <dgm:pt modelId="{840AE057-F085-4223-93A2-FC72BA39C1FD}" type="pres">
      <dgm:prSet presAssocID="{6BA9D8FD-B4FB-48CC-BB6A-6596B392B292}" presName="Name13" presStyleLbl="parChTrans1D2" presStyleIdx="3" presStyleCnt="4"/>
      <dgm:spPr/>
    </dgm:pt>
    <dgm:pt modelId="{0871E9D8-4578-409E-B433-6A09B7694D06}" type="pres">
      <dgm:prSet presAssocID="{4750DA3B-B3B1-417B-9312-DD604AF08AF4}" presName="childText" presStyleLbl="bgAcc1" presStyleIdx="3" presStyleCnt="4" custScaleX="507008" custScaleY="78445">
        <dgm:presLayoutVars>
          <dgm:bulletEnabled val="1"/>
        </dgm:presLayoutVars>
      </dgm:prSet>
      <dgm:spPr/>
    </dgm:pt>
  </dgm:ptLst>
  <dgm:cxnLst>
    <dgm:cxn modelId="{9C2E5506-6BF3-4B97-9374-1ACE72AB9C8D}" srcId="{12032CDB-C2F1-4281-8EC2-3176725F41DD}" destId="{3525754C-D9E8-421E-93AB-25ECD19FA691}" srcOrd="0" destOrd="0" parTransId="{574D0BC5-5C2F-4567-A348-48F4100A64A5}" sibTransId="{627309BE-9DD5-437C-8979-48D65FFD8DE0}"/>
    <dgm:cxn modelId="{18C4030E-8B47-44BE-ABE7-F93F0A7D1FAC}" type="presOf" srcId="{A700EDE7-E25A-487C-86FE-D34E16470177}" destId="{437EB6C5-B69A-4B6D-8802-BE0624526B92}" srcOrd="0" destOrd="0" presId="urn:microsoft.com/office/officeart/2005/8/layout/hierarchy3"/>
    <dgm:cxn modelId="{4940AD2C-E989-4EAD-9629-BD5195FAF575}" type="presOf" srcId="{0E476F2D-826E-44E5-B7EF-2229BA88A38A}" destId="{E6C88330-A7C9-44E7-970B-5A73B4765BD5}" srcOrd="0" destOrd="0" presId="urn:microsoft.com/office/officeart/2005/8/layout/hierarchy3"/>
    <dgm:cxn modelId="{8F2D8330-DE57-4EF9-AA1B-9F479057906E}" type="presOf" srcId="{B69839D0-44C3-4E67-B3BA-4F100F5CCA1E}" destId="{6433AF74-18B4-48CE-99A7-711DCC949F4F}" srcOrd="0" destOrd="0" presId="urn:microsoft.com/office/officeart/2005/8/layout/hierarchy3"/>
    <dgm:cxn modelId="{F5B79230-B714-4A86-8C60-3FE0FA6AE03F}" srcId="{3525754C-D9E8-421E-93AB-25ECD19FA691}" destId="{4750DA3B-B3B1-417B-9312-DD604AF08AF4}" srcOrd="3" destOrd="0" parTransId="{6BA9D8FD-B4FB-48CC-BB6A-6596B392B292}" sibTransId="{133B5EC9-9419-418E-A092-1DB1EA4178BB}"/>
    <dgm:cxn modelId="{8E642F42-2F4C-4DB6-8021-4B7DD9FF9169}" type="presOf" srcId="{F229DD8D-D6E4-491B-9FCA-5C9B158F8B66}" destId="{DEF15C15-81FE-4A7D-8C5A-79752AF656AE}" srcOrd="0" destOrd="0" presId="urn:microsoft.com/office/officeart/2005/8/layout/hierarchy3"/>
    <dgm:cxn modelId="{5C1E1C82-EA20-4D28-89EB-25F54BA49289}" type="presOf" srcId="{3525754C-D9E8-421E-93AB-25ECD19FA691}" destId="{6AB25A0A-1B35-4567-8430-BCC38BE3A9F7}" srcOrd="1" destOrd="0" presId="urn:microsoft.com/office/officeart/2005/8/layout/hierarchy3"/>
    <dgm:cxn modelId="{DDB2718D-F32C-4038-AF0E-4822B0F032F5}" type="presOf" srcId="{FB28F5D9-1C9E-4044-8D43-D5B073DD7E23}" destId="{6D13B421-7EDB-491F-BC8E-4A6E82833DB0}" srcOrd="0" destOrd="0" presId="urn:microsoft.com/office/officeart/2005/8/layout/hierarchy3"/>
    <dgm:cxn modelId="{55321495-AB5B-4619-87CF-D305420FC034}" type="presOf" srcId="{3525754C-D9E8-421E-93AB-25ECD19FA691}" destId="{9F36432F-1207-4B5A-A1B7-551F70753729}" srcOrd="0" destOrd="0" presId="urn:microsoft.com/office/officeart/2005/8/layout/hierarchy3"/>
    <dgm:cxn modelId="{805B26A1-28AA-4BD6-A760-5B755A260ACE}" srcId="{3525754C-D9E8-421E-93AB-25ECD19FA691}" destId="{F229DD8D-D6E4-491B-9FCA-5C9B158F8B66}" srcOrd="0" destOrd="0" parTransId="{B69839D0-44C3-4E67-B3BA-4F100F5CCA1E}" sibTransId="{692FB4B5-3BB9-476A-A058-45996376CA68}"/>
    <dgm:cxn modelId="{9B47FFA1-E992-4FBB-A128-673C75320E70}" type="presOf" srcId="{B1F97F0D-813F-45F5-A3B8-8FCFAFDE1CD2}" destId="{6C27AA7A-6DC2-46AE-A3E4-9253F6AC50D4}" srcOrd="0" destOrd="0" presId="urn:microsoft.com/office/officeart/2005/8/layout/hierarchy3"/>
    <dgm:cxn modelId="{687D0BAC-FD30-4D67-A9C9-3CB0E6313147}" srcId="{3525754C-D9E8-421E-93AB-25ECD19FA691}" destId="{A700EDE7-E25A-487C-86FE-D34E16470177}" srcOrd="1" destOrd="0" parTransId="{FB28F5D9-1C9E-4044-8D43-D5B073DD7E23}" sibTransId="{F2D328B9-E053-40CC-8235-FA423D036BE3}"/>
    <dgm:cxn modelId="{CC15ABAD-0439-41C4-881A-4DA4B945D66B}" srcId="{3525754C-D9E8-421E-93AB-25ECD19FA691}" destId="{0E476F2D-826E-44E5-B7EF-2229BA88A38A}" srcOrd="2" destOrd="0" parTransId="{B1F97F0D-813F-45F5-A3B8-8FCFAFDE1CD2}" sibTransId="{9630B483-ADBD-4B22-902E-D92D10F26585}"/>
    <dgm:cxn modelId="{37B781D5-8EA4-4830-8644-A19ECBF43461}" type="presOf" srcId="{4750DA3B-B3B1-417B-9312-DD604AF08AF4}" destId="{0871E9D8-4578-409E-B433-6A09B7694D06}" srcOrd="0" destOrd="0" presId="urn:microsoft.com/office/officeart/2005/8/layout/hierarchy3"/>
    <dgm:cxn modelId="{64269DDC-D125-4A3B-9D3F-58090D07D5D4}" type="presOf" srcId="{12032CDB-C2F1-4281-8EC2-3176725F41DD}" destId="{6087C08A-92D7-44F9-A42A-3D52D61DAC23}" srcOrd="0" destOrd="0" presId="urn:microsoft.com/office/officeart/2005/8/layout/hierarchy3"/>
    <dgm:cxn modelId="{A800AAF8-C332-4A14-B980-A321D0539466}" type="presOf" srcId="{6BA9D8FD-B4FB-48CC-BB6A-6596B392B292}" destId="{840AE057-F085-4223-93A2-FC72BA39C1FD}" srcOrd="0" destOrd="0" presId="urn:microsoft.com/office/officeart/2005/8/layout/hierarchy3"/>
    <dgm:cxn modelId="{68778735-808C-4BB4-9879-1356841A2556}" type="presParOf" srcId="{6087C08A-92D7-44F9-A42A-3D52D61DAC23}" destId="{C3E6A1A8-DC9A-4994-966E-1E7524897679}" srcOrd="0" destOrd="0" presId="urn:microsoft.com/office/officeart/2005/8/layout/hierarchy3"/>
    <dgm:cxn modelId="{773114F3-A9F2-47A8-9E38-611F8485423C}" type="presParOf" srcId="{C3E6A1A8-DC9A-4994-966E-1E7524897679}" destId="{92B74D27-B187-4152-BAB6-603E22019A41}" srcOrd="0" destOrd="0" presId="urn:microsoft.com/office/officeart/2005/8/layout/hierarchy3"/>
    <dgm:cxn modelId="{48CD068D-CF4E-4EAA-BDED-650E262FDB5A}" type="presParOf" srcId="{92B74D27-B187-4152-BAB6-603E22019A41}" destId="{9F36432F-1207-4B5A-A1B7-551F70753729}" srcOrd="0" destOrd="0" presId="urn:microsoft.com/office/officeart/2005/8/layout/hierarchy3"/>
    <dgm:cxn modelId="{B9FE4CAC-6F7B-42C4-9852-B0E957600C6C}" type="presParOf" srcId="{92B74D27-B187-4152-BAB6-603E22019A41}" destId="{6AB25A0A-1B35-4567-8430-BCC38BE3A9F7}" srcOrd="1" destOrd="0" presId="urn:microsoft.com/office/officeart/2005/8/layout/hierarchy3"/>
    <dgm:cxn modelId="{C4F06F1B-C609-4BAC-B472-1511007BFE84}" type="presParOf" srcId="{C3E6A1A8-DC9A-4994-966E-1E7524897679}" destId="{F419063C-CB5C-461C-A032-E47ECC2CF80B}" srcOrd="1" destOrd="0" presId="urn:microsoft.com/office/officeart/2005/8/layout/hierarchy3"/>
    <dgm:cxn modelId="{E261B8F4-C849-4236-B126-B1222FD2D8F9}" type="presParOf" srcId="{F419063C-CB5C-461C-A032-E47ECC2CF80B}" destId="{6433AF74-18B4-48CE-99A7-711DCC949F4F}" srcOrd="0" destOrd="0" presId="urn:microsoft.com/office/officeart/2005/8/layout/hierarchy3"/>
    <dgm:cxn modelId="{B72BD74D-495D-4DD4-9C2D-842048BDE0CE}" type="presParOf" srcId="{F419063C-CB5C-461C-A032-E47ECC2CF80B}" destId="{DEF15C15-81FE-4A7D-8C5A-79752AF656AE}" srcOrd="1" destOrd="0" presId="urn:microsoft.com/office/officeart/2005/8/layout/hierarchy3"/>
    <dgm:cxn modelId="{86A16E02-6526-4341-862F-FED517110605}" type="presParOf" srcId="{F419063C-CB5C-461C-A032-E47ECC2CF80B}" destId="{6D13B421-7EDB-491F-BC8E-4A6E82833DB0}" srcOrd="2" destOrd="0" presId="urn:microsoft.com/office/officeart/2005/8/layout/hierarchy3"/>
    <dgm:cxn modelId="{1DE111AB-68B3-4137-898A-5DD1239DD6F2}" type="presParOf" srcId="{F419063C-CB5C-461C-A032-E47ECC2CF80B}" destId="{437EB6C5-B69A-4B6D-8802-BE0624526B92}" srcOrd="3" destOrd="0" presId="urn:microsoft.com/office/officeart/2005/8/layout/hierarchy3"/>
    <dgm:cxn modelId="{CECA7A57-6A68-46BA-8043-CF31B5D92C38}" type="presParOf" srcId="{F419063C-CB5C-461C-A032-E47ECC2CF80B}" destId="{6C27AA7A-6DC2-46AE-A3E4-9253F6AC50D4}" srcOrd="4" destOrd="0" presId="urn:microsoft.com/office/officeart/2005/8/layout/hierarchy3"/>
    <dgm:cxn modelId="{66C7CB48-136A-4F2B-B34E-52C252316D27}" type="presParOf" srcId="{F419063C-CB5C-461C-A032-E47ECC2CF80B}" destId="{E6C88330-A7C9-44E7-970B-5A73B4765BD5}" srcOrd="5" destOrd="0" presId="urn:microsoft.com/office/officeart/2005/8/layout/hierarchy3"/>
    <dgm:cxn modelId="{D137FD68-406B-4E5A-A5BB-131B732869EF}" type="presParOf" srcId="{F419063C-CB5C-461C-A032-E47ECC2CF80B}" destId="{840AE057-F085-4223-93A2-FC72BA39C1FD}" srcOrd="6" destOrd="0" presId="urn:microsoft.com/office/officeart/2005/8/layout/hierarchy3"/>
    <dgm:cxn modelId="{C89BC5BB-8DBE-4F54-A1F3-0A28D562EBC8}" type="presParOf" srcId="{F419063C-CB5C-461C-A032-E47ECC2CF80B}" destId="{0871E9D8-4578-409E-B433-6A09B7694D06}"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36432F-1207-4B5A-A1B7-551F70753729}">
      <dsp:nvSpPr>
        <dsp:cNvPr id="0" name=""/>
        <dsp:cNvSpPr/>
      </dsp:nvSpPr>
      <dsp:spPr>
        <a:xfrm>
          <a:off x="55880" y="79802"/>
          <a:ext cx="6913863" cy="525245"/>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ClrTx/>
            <a:buSzTx/>
            <a:buFontTx/>
            <a:buNone/>
          </a:pPr>
          <a:r>
            <a:rPr kumimoji="0" lang="fr-FR" altLang="fr-FR" sz="2400" b="1" i="0" u="none" strike="noStrike" kern="1200" cap="none" normalizeH="0" baseline="0">
              <a:ln>
                <a:noFill/>
              </a:ln>
              <a:solidFill>
                <a:srgbClr val="FF0000"/>
              </a:solidFill>
              <a:effectLst/>
              <a:latin typeface="Arial" panose="020B0604020202020204" pitchFamily="34" charset="0"/>
              <a:ea typeface="Calibri" panose="020F0502020204030204" pitchFamily="34" charset="0"/>
              <a:cs typeface="Arial" panose="020B0604020202020204" pitchFamily="34" charset="0"/>
            </a:rPr>
            <a:t>Le dialogue peut être établi :</a:t>
          </a:r>
          <a:endParaRPr lang="fr-FR" sz="2400" b="1" kern="1200">
            <a:solidFill>
              <a:srgbClr val="FF0000"/>
            </a:solidFill>
            <a:latin typeface="Arial" panose="020B0604020202020204" pitchFamily="34" charset="0"/>
            <a:cs typeface="Arial" panose="020B0604020202020204" pitchFamily="34" charset="0"/>
          </a:endParaRPr>
        </a:p>
      </dsp:txBody>
      <dsp:txXfrm>
        <a:off x="71264" y="95186"/>
        <a:ext cx="6883095" cy="494477"/>
      </dsp:txXfrm>
    </dsp:sp>
    <dsp:sp modelId="{6433AF74-18B4-48CE-99A7-711DCC949F4F}">
      <dsp:nvSpPr>
        <dsp:cNvPr id="0" name=""/>
        <dsp:cNvSpPr/>
      </dsp:nvSpPr>
      <dsp:spPr>
        <a:xfrm>
          <a:off x="747267" y="605048"/>
          <a:ext cx="636942" cy="663225"/>
        </a:xfrm>
        <a:custGeom>
          <a:avLst/>
          <a:gdLst/>
          <a:ahLst/>
          <a:cxnLst/>
          <a:rect l="0" t="0" r="0" b="0"/>
          <a:pathLst>
            <a:path>
              <a:moveTo>
                <a:pt x="0" y="0"/>
              </a:moveTo>
              <a:lnTo>
                <a:pt x="0" y="663225"/>
              </a:lnTo>
              <a:lnTo>
                <a:pt x="636942" y="66322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F15C15-81FE-4A7D-8C5A-79752AF656AE}">
      <dsp:nvSpPr>
        <dsp:cNvPr id="0" name=""/>
        <dsp:cNvSpPr/>
      </dsp:nvSpPr>
      <dsp:spPr>
        <a:xfrm>
          <a:off x="1384209" y="854913"/>
          <a:ext cx="8549247" cy="826719"/>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kumimoji="0" lang="fr-FR" altLang="fr-FR" sz="2000" b="0" i="0" u="none" strike="noStrike" kern="1200"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de façon </a:t>
          </a:r>
          <a:r>
            <a:rPr kumimoji="0" lang="fr-FR" altLang="fr-FR" sz="2000" b="1" i="0" u="none" strike="noStrike" kern="1200"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descendante</a:t>
          </a:r>
          <a:r>
            <a:rPr kumimoji="0" lang="fr-FR" altLang="fr-FR" sz="2000" b="0" i="0" u="none" strike="noStrike" kern="1200"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 du manager vers ses employés : </a:t>
          </a:r>
          <a:r>
            <a:rPr kumimoji="0" lang="fr-FR" altLang="fr-FR" sz="2000" b="0" i="1" u="none" strike="noStrike" kern="1200"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la note de service, les instructions professionnelles…</a:t>
          </a:r>
          <a:endParaRPr kumimoji="0" lang="fr-FR" altLang="fr-FR" sz="2000" b="0" i="0" u="none" strike="noStrike" kern="1200" cap="none" normalizeH="0" baseline="0" dirty="0">
            <a:ln>
              <a:noFill/>
            </a:ln>
            <a:solidFill>
              <a:schemeClr val="bg1"/>
            </a:solidFill>
            <a:effectLst/>
            <a:latin typeface="Arial" panose="020B0604020202020204" pitchFamily="34" charset="0"/>
            <a:cs typeface="Arial" panose="020B0604020202020204" pitchFamily="34" charset="0"/>
          </a:endParaRPr>
        </a:p>
      </dsp:txBody>
      <dsp:txXfrm>
        <a:off x="1408423" y="879127"/>
        <a:ext cx="8500819" cy="778291"/>
      </dsp:txXfrm>
    </dsp:sp>
    <dsp:sp modelId="{6D13B421-7EDB-491F-BC8E-4A6E82833DB0}">
      <dsp:nvSpPr>
        <dsp:cNvPr id="0" name=""/>
        <dsp:cNvSpPr/>
      </dsp:nvSpPr>
      <dsp:spPr>
        <a:xfrm>
          <a:off x="747267" y="605048"/>
          <a:ext cx="636942" cy="1753416"/>
        </a:xfrm>
        <a:custGeom>
          <a:avLst/>
          <a:gdLst/>
          <a:ahLst/>
          <a:cxnLst/>
          <a:rect l="0" t="0" r="0" b="0"/>
          <a:pathLst>
            <a:path>
              <a:moveTo>
                <a:pt x="0" y="0"/>
              </a:moveTo>
              <a:lnTo>
                <a:pt x="0" y="1753416"/>
              </a:lnTo>
              <a:lnTo>
                <a:pt x="636942" y="1753416"/>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7EB6C5-B69A-4B6D-8802-BE0624526B92}">
      <dsp:nvSpPr>
        <dsp:cNvPr id="0" name=""/>
        <dsp:cNvSpPr/>
      </dsp:nvSpPr>
      <dsp:spPr>
        <a:xfrm>
          <a:off x="1384209" y="1945104"/>
          <a:ext cx="8549247" cy="826719"/>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kumimoji="0" lang="fr-FR" altLang="fr-FR" sz="2000" b="0" i="0" u="none" strike="noStrike" kern="1200"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de façon </a:t>
          </a:r>
          <a:r>
            <a:rPr kumimoji="0" lang="fr-FR" altLang="fr-FR" sz="2000" b="1" i="0" u="none" strike="noStrike" kern="1200"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ascendante</a:t>
          </a:r>
          <a:r>
            <a:rPr kumimoji="0" lang="fr-FR" altLang="fr-FR" sz="2000" b="0" i="0" u="none" strike="noStrike" kern="1200"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 des salariés vers la direction : compte rendu, note de synthèse, boîte à idées, etc.</a:t>
          </a:r>
          <a:endParaRPr kumimoji="0" lang="fr-FR" altLang="fr-FR" sz="2000" b="0" i="0" u="none" strike="noStrike" kern="1200" cap="none" normalizeH="0" baseline="0" dirty="0">
            <a:ln>
              <a:noFill/>
            </a:ln>
            <a:solidFill>
              <a:schemeClr val="bg1"/>
            </a:solidFill>
            <a:effectLst/>
            <a:latin typeface="Arial" panose="020B0604020202020204" pitchFamily="34" charset="0"/>
            <a:cs typeface="Arial" panose="020B0604020202020204" pitchFamily="34" charset="0"/>
          </a:endParaRPr>
        </a:p>
      </dsp:txBody>
      <dsp:txXfrm>
        <a:off x="1408423" y="1969318"/>
        <a:ext cx="8500819" cy="778291"/>
      </dsp:txXfrm>
    </dsp:sp>
    <dsp:sp modelId="{6C27AA7A-6DC2-46AE-A3E4-9253F6AC50D4}">
      <dsp:nvSpPr>
        <dsp:cNvPr id="0" name=""/>
        <dsp:cNvSpPr/>
      </dsp:nvSpPr>
      <dsp:spPr>
        <a:xfrm>
          <a:off x="747267" y="605048"/>
          <a:ext cx="636942" cy="2843607"/>
        </a:xfrm>
        <a:custGeom>
          <a:avLst/>
          <a:gdLst/>
          <a:ahLst/>
          <a:cxnLst/>
          <a:rect l="0" t="0" r="0" b="0"/>
          <a:pathLst>
            <a:path>
              <a:moveTo>
                <a:pt x="0" y="0"/>
              </a:moveTo>
              <a:lnTo>
                <a:pt x="0" y="2843607"/>
              </a:lnTo>
              <a:lnTo>
                <a:pt x="636942" y="284360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C88330-A7C9-44E7-970B-5A73B4765BD5}">
      <dsp:nvSpPr>
        <dsp:cNvPr id="0" name=""/>
        <dsp:cNvSpPr/>
      </dsp:nvSpPr>
      <dsp:spPr>
        <a:xfrm>
          <a:off x="1384209" y="3035295"/>
          <a:ext cx="8549247" cy="826719"/>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kumimoji="0" lang="fr-FR" altLang="fr-FR" sz="2000" b="0" i="0" u="none" strike="noStrike" kern="1200"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de façon </a:t>
          </a:r>
          <a:r>
            <a:rPr kumimoji="0" lang="fr-FR" altLang="fr-FR" sz="2000" b="1" i="0" u="none" strike="noStrike" kern="1200"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transversale</a:t>
          </a:r>
          <a:r>
            <a:rPr kumimoji="0" lang="fr-FR" altLang="fr-FR" sz="2000" b="0" i="0" u="none" strike="noStrike" kern="1200"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 de salariés à salariés : courriers, méls, demandes d’informations, etc.</a:t>
          </a:r>
          <a:endParaRPr kumimoji="0" lang="fr-FR" altLang="fr-FR" sz="2000" b="0" i="0" u="none" strike="noStrike" kern="1200" cap="none" normalizeH="0" baseline="0" dirty="0">
            <a:ln>
              <a:noFill/>
            </a:ln>
            <a:solidFill>
              <a:schemeClr val="bg1"/>
            </a:solidFill>
            <a:effectLst/>
            <a:latin typeface="Arial" panose="020B0604020202020204" pitchFamily="34" charset="0"/>
            <a:cs typeface="Arial" panose="020B0604020202020204" pitchFamily="34" charset="0"/>
          </a:endParaRPr>
        </a:p>
      </dsp:txBody>
      <dsp:txXfrm>
        <a:off x="1408423" y="3059509"/>
        <a:ext cx="8500819" cy="778291"/>
      </dsp:txXfrm>
    </dsp:sp>
    <dsp:sp modelId="{840AE057-F085-4223-93A2-FC72BA39C1FD}">
      <dsp:nvSpPr>
        <dsp:cNvPr id="0" name=""/>
        <dsp:cNvSpPr/>
      </dsp:nvSpPr>
      <dsp:spPr>
        <a:xfrm>
          <a:off x="747267" y="605048"/>
          <a:ext cx="636942" cy="3933798"/>
        </a:xfrm>
        <a:custGeom>
          <a:avLst/>
          <a:gdLst/>
          <a:ahLst/>
          <a:cxnLst/>
          <a:rect l="0" t="0" r="0" b="0"/>
          <a:pathLst>
            <a:path>
              <a:moveTo>
                <a:pt x="0" y="0"/>
              </a:moveTo>
              <a:lnTo>
                <a:pt x="0" y="3933798"/>
              </a:lnTo>
              <a:lnTo>
                <a:pt x="636942" y="393379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871E9D8-4578-409E-B433-6A09B7694D06}">
      <dsp:nvSpPr>
        <dsp:cNvPr id="0" name=""/>
        <dsp:cNvSpPr/>
      </dsp:nvSpPr>
      <dsp:spPr>
        <a:xfrm>
          <a:off x="1384209" y="4125487"/>
          <a:ext cx="8549247" cy="826719"/>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kumimoji="0" lang="fr-FR" altLang="fr-FR" sz="2000" b="0" i="0" u="none" strike="noStrike" kern="1200" cap="none" normalizeH="0" baseline="0" dirty="0">
              <a:ln>
                <a:noFill/>
              </a:ln>
              <a:solidFill>
                <a:schemeClr val="bg1"/>
              </a:solidFill>
              <a:effectLst/>
              <a:latin typeface="Arial" panose="020B0604020202020204" pitchFamily="34" charset="0"/>
              <a:ea typeface="Calibri" panose="020F0502020204030204" pitchFamily="34" charset="0"/>
              <a:cs typeface="Arial" panose="020B0604020202020204" pitchFamily="34" charset="0"/>
            </a:rPr>
            <a:t>La circulation de l’information doit être organisée et des règles doivent être respectées</a:t>
          </a:r>
          <a:endParaRPr kumimoji="0" lang="fr-FR" altLang="fr-FR" sz="2000" b="0" i="0" u="none" strike="noStrike" kern="1200" cap="none" normalizeH="0" baseline="0" dirty="0">
            <a:ln>
              <a:noFill/>
            </a:ln>
            <a:solidFill>
              <a:schemeClr val="bg1"/>
            </a:solidFill>
            <a:effectLst/>
            <a:latin typeface="Arial" panose="020B0604020202020204" pitchFamily="34" charset="0"/>
            <a:cs typeface="Arial" panose="020B0604020202020204" pitchFamily="34" charset="0"/>
          </a:endParaRPr>
        </a:p>
      </dsp:txBody>
      <dsp:txXfrm>
        <a:off x="1408423" y="4149701"/>
        <a:ext cx="8500819" cy="77829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2F1E62-1A75-564A-AB28-F0DAF5C73A64}" type="datetimeFigureOut">
              <a:rPr lang="fr-FR" smtClean="0"/>
              <a:t>01/04/2025</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31736E-3BF5-D84C-8EFC-DB85682A3399}" type="slidenum">
              <a:rPr lang="fr-FR" smtClean="0"/>
              <a:t>‹N°›</a:t>
            </a:fld>
            <a:endParaRPr lang="fr-FR"/>
          </a:p>
        </p:txBody>
      </p:sp>
    </p:spTree>
    <p:extLst>
      <p:ext uri="{BB962C8B-B14F-4D97-AF65-F5344CB8AC3E}">
        <p14:creationId xmlns:p14="http://schemas.microsoft.com/office/powerpoint/2010/main" val="289582524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01/04/2025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0504929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01/04/2025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417725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01/04/2025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939405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01/04/2025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425154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01/04/2025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926223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01/04/2025</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018357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01/04/2025</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573299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01/04/2025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639470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01/04/2025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23525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01/04/2025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118190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01/04/2025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0560625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01/04/2025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9143322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01/04/2025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47190945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01/04/2025</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839228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01/04/2025</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7426923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01/04/2025</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116602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01/04/2025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24815624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01/04/2025</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602204900"/>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287001" cy="924419"/>
          </a:xfrm>
        </p:spPr>
        <p:txBody>
          <a:bodyPr>
            <a:normAutofit fontScale="90000"/>
          </a:bodyPr>
          <a:lstStyle/>
          <a:p>
            <a:r>
              <a:rPr lang="fr-FR" sz="3600" b="1" dirty="0">
                <a:solidFill>
                  <a:srgbClr val="FFFF00"/>
                </a:solidFill>
                <a:latin typeface="Arial" panose="020B0604020202020204" pitchFamily="34" charset="0"/>
                <a:cs typeface="Arial" panose="020B0604020202020204" pitchFamily="34" charset="0"/>
              </a:rPr>
              <a:t>Chap. 7 - Communiquer, échanger, collaborer</a:t>
            </a:r>
            <a:br>
              <a:rPr lang="fr-FR" sz="3200" b="1" dirty="0">
                <a:latin typeface="Arial" panose="020B0604020202020204" pitchFamily="34" charset="0"/>
                <a:cs typeface="Arial" panose="020B0604020202020204" pitchFamily="34" charset="0"/>
              </a:rPr>
            </a:br>
            <a:r>
              <a:rPr lang="fr-FR" sz="3100" b="1" dirty="0">
                <a:latin typeface="Arial" panose="020B0604020202020204" pitchFamily="34" charset="0"/>
                <a:cs typeface="Arial" panose="020B0604020202020204" pitchFamily="34" charset="0"/>
              </a:rPr>
              <a:t>3. Respecter les règles de la communication</a:t>
            </a:r>
            <a:endParaRPr lang="fr-FR" sz="5400" dirty="0">
              <a:latin typeface="Arial" panose="020B0604020202020204" pitchFamily="34" charset="0"/>
              <a:cs typeface="Arial" panose="020B0604020202020204" pitchFamily="34" charset="0"/>
            </a:endParaRPr>
          </a:p>
        </p:txBody>
      </p:sp>
      <p:graphicFrame>
        <p:nvGraphicFramePr>
          <p:cNvPr id="6" name="Diagramme 5">
            <a:extLst>
              <a:ext uri="{FF2B5EF4-FFF2-40B4-BE49-F238E27FC236}">
                <a16:creationId xmlns:a16="http://schemas.microsoft.com/office/drawing/2014/main" id="{A914F6A4-75C5-4E51-A1FC-6A2C2B4CC52F}"/>
              </a:ext>
            </a:extLst>
          </p:cNvPr>
          <p:cNvGraphicFramePr/>
          <p:nvPr>
            <p:extLst>
              <p:ext uri="{D42A27DB-BD31-4B8C-83A1-F6EECF244321}">
                <p14:modId xmlns:p14="http://schemas.microsoft.com/office/powerpoint/2010/main" val="2304463708"/>
              </p:ext>
            </p:extLst>
          </p:nvPr>
        </p:nvGraphicFramePr>
        <p:xfrm>
          <a:off x="1188906" y="1449509"/>
          <a:ext cx="9934895" cy="50184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7829420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287001" cy="924419"/>
          </a:xfrm>
        </p:spPr>
        <p:txBody>
          <a:bodyPr>
            <a:normAutofit fontScale="90000"/>
          </a:bodyPr>
          <a:lstStyle/>
          <a:p>
            <a:r>
              <a:rPr lang="fr-FR" sz="3600" b="1" dirty="0">
                <a:solidFill>
                  <a:srgbClr val="FFFF00"/>
                </a:solidFill>
                <a:latin typeface="Arial" panose="020B0604020202020204" pitchFamily="34" charset="0"/>
                <a:cs typeface="Arial" panose="020B0604020202020204" pitchFamily="34" charset="0"/>
              </a:rPr>
              <a:t>Chap. 7 - Communiquer, échanger, collaborer</a:t>
            </a:r>
            <a:br>
              <a:rPr lang="fr-FR" sz="3200" b="1" dirty="0">
                <a:latin typeface="Arial" panose="020B0604020202020204" pitchFamily="34" charset="0"/>
                <a:cs typeface="Arial" panose="020B0604020202020204" pitchFamily="34" charset="0"/>
              </a:rPr>
            </a:br>
            <a:r>
              <a:rPr lang="fr-FR" sz="3100" b="1" dirty="0">
                <a:latin typeface="Arial" panose="020B0604020202020204" pitchFamily="34" charset="0"/>
                <a:cs typeface="Arial" panose="020B0604020202020204" pitchFamily="34" charset="0"/>
              </a:rPr>
              <a:t>3. Respecter les règles de la communication</a:t>
            </a:r>
            <a:endParaRPr lang="fr-FR" sz="5400" dirty="0">
              <a:latin typeface="Arial" panose="020B0604020202020204" pitchFamily="34" charset="0"/>
              <a:cs typeface="Arial" panose="020B0604020202020204" pitchFamily="34" charset="0"/>
            </a:endParaRPr>
          </a:p>
        </p:txBody>
      </p:sp>
      <p:graphicFrame>
        <p:nvGraphicFramePr>
          <p:cNvPr id="3" name="Tableau 2">
            <a:extLst>
              <a:ext uri="{FF2B5EF4-FFF2-40B4-BE49-F238E27FC236}">
                <a16:creationId xmlns:a16="http://schemas.microsoft.com/office/drawing/2014/main" id="{C22D451B-3BCE-4E3B-817B-2ACEC2718C8E}"/>
              </a:ext>
            </a:extLst>
          </p:cNvPr>
          <p:cNvGraphicFramePr>
            <a:graphicFrameLocks noGrp="1"/>
          </p:cNvGraphicFramePr>
          <p:nvPr>
            <p:extLst>
              <p:ext uri="{D42A27DB-BD31-4B8C-83A1-F6EECF244321}">
                <p14:modId xmlns:p14="http://schemas.microsoft.com/office/powerpoint/2010/main" val="502788398"/>
              </p:ext>
            </p:extLst>
          </p:nvPr>
        </p:nvGraphicFramePr>
        <p:xfrm>
          <a:off x="465952" y="1397532"/>
          <a:ext cx="11324727" cy="4989563"/>
        </p:xfrm>
        <a:graphic>
          <a:graphicData uri="http://schemas.openxmlformats.org/drawingml/2006/table">
            <a:tbl>
              <a:tblPr firstRow="1" firstCol="1" bandRow="1">
                <a:tableStyleId>{69012ECD-51FC-41F1-AA8D-1B2483CD663E}</a:tableStyleId>
              </a:tblPr>
              <a:tblGrid>
                <a:gridCol w="11324727">
                  <a:extLst>
                    <a:ext uri="{9D8B030D-6E8A-4147-A177-3AD203B41FA5}">
                      <a16:colId xmlns:a16="http://schemas.microsoft.com/office/drawing/2014/main" val="1745349696"/>
                    </a:ext>
                  </a:extLst>
                </a:gridCol>
              </a:tblGrid>
              <a:tr h="466828">
                <a:tc>
                  <a:txBody>
                    <a:bodyPr/>
                    <a:lstStyle/>
                    <a:p>
                      <a:pPr algn="ctr">
                        <a:spcBef>
                          <a:spcPts val="600"/>
                        </a:spcBef>
                        <a:spcAft>
                          <a:spcPts val="600"/>
                        </a:spcAft>
                      </a:pPr>
                      <a:r>
                        <a:rPr lang="fr-FR" sz="2000" dirty="0">
                          <a:effectLst/>
                          <a:latin typeface="Arial" panose="020B0604020202020204" pitchFamily="34" charset="0"/>
                          <a:cs typeface="Arial" panose="020B0604020202020204" pitchFamily="34" charset="0"/>
                        </a:rPr>
                        <a:t>Règles à respecter</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662455137"/>
                  </a:ext>
                </a:extLst>
              </a:tr>
              <a:tr h="4522735">
                <a:tc>
                  <a:txBody>
                    <a:bodyPr/>
                    <a:lstStyle/>
                    <a:p>
                      <a:pPr marL="342900" lvl="0" indent="-342900" algn="just">
                        <a:spcAft>
                          <a:spcPts val="0"/>
                        </a:spcAft>
                        <a:buFont typeface="Symbol" panose="05050102010706020507" pitchFamily="18" charset="2"/>
                        <a:buChar char=""/>
                      </a:pPr>
                      <a:r>
                        <a:rPr lang="fr-FR" sz="2000" dirty="0">
                          <a:effectLst/>
                          <a:latin typeface="Arial" panose="020B0604020202020204" pitchFamily="34" charset="0"/>
                          <a:cs typeface="Arial" panose="020B0604020202020204" pitchFamily="34" charset="0"/>
                        </a:rPr>
                        <a:t>Ne pas avoir plusieurs objets, </a:t>
                      </a:r>
                    </a:p>
                    <a:p>
                      <a:pPr marL="342900" lvl="0" indent="-342900" algn="just">
                        <a:spcAft>
                          <a:spcPts val="0"/>
                        </a:spcAft>
                        <a:buFont typeface="Symbol" panose="05050102010706020507" pitchFamily="18" charset="2"/>
                        <a:buChar char=""/>
                      </a:pPr>
                      <a:r>
                        <a:rPr lang="fr-FR" sz="2000" dirty="0">
                          <a:effectLst/>
                          <a:latin typeface="Arial" panose="020B0604020202020204" pitchFamily="34" charset="0"/>
                          <a:cs typeface="Arial" panose="020B0604020202020204" pitchFamily="34" charset="0"/>
                        </a:rPr>
                        <a:t>Faire un plan même s’il n’est pas numéroté,</a:t>
                      </a:r>
                    </a:p>
                    <a:p>
                      <a:pPr marL="342900" lvl="0" indent="-342900" algn="just">
                        <a:spcAft>
                          <a:spcPts val="0"/>
                        </a:spcAft>
                        <a:buFont typeface="Symbol" panose="05050102010706020507" pitchFamily="18" charset="2"/>
                        <a:buChar char=""/>
                      </a:pPr>
                      <a:r>
                        <a:rPr lang="fr-FR" sz="2000" dirty="0">
                          <a:effectLst/>
                          <a:latin typeface="Arial" panose="020B0604020202020204" pitchFamily="34" charset="0"/>
                          <a:cs typeface="Arial" panose="020B0604020202020204" pitchFamily="34" charset="0"/>
                        </a:rPr>
                        <a:t>Faire un rapide historique, s’il y a un antécédent avec le destinataire,</a:t>
                      </a:r>
                    </a:p>
                    <a:p>
                      <a:pPr marL="342900" lvl="0" indent="-342900" algn="l">
                        <a:spcAft>
                          <a:spcPts val="0"/>
                        </a:spcAft>
                        <a:buFont typeface="Symbol" panose="05050102010706020507" pitchFamily="18" charset="2"/>
                        <a:buChar char=""/>
                      </a:pPr>
                      <a:r>
                        <a:rPr lang="fr-FR" sz="2000" dirty="0">
                          <a:effectLst/>
                          <a:latin typeface="Arial" panose="020B0604020202020204" pitchFamily="34" charset="0"/>
                          <a:cs typeface="Arial" panose="020B0604020202020204" pitchFamily="34" charset="0"/>
                        </a:rPr>
                        <a:t>Bien choisir les mots utilisés, éviter les sigles spécifiques au domaine ou à l’entreprise,</a:t>
                      </a:r>
                    </a:p>
                    <a:p>
                      <a:pPr marL="342900" lvl="0" indent="-342900" algn="just">
                        <a:spcAft>
                          <a:spcPts val="0"/>
                        </a:spcAft>
                        <a:buFont typeface="Symbol" panose="05050102010706020507" pitchFamily="18" charset="2"/>
                        <a:buChar char=""/>
                      </a:pPr>
                      <a:r>
                        <a:rPr lang="fr-FR" sz="2000" dirty="0">
                          <a:effectLst/>
                          <a:latin typeface="Arial" panose="020B0604020202020204" pitchFamily="34" charset="0"/>
                          <a:cs typeface="Arial" panose="020B0604020202020204" pitchFamily="34" charset="0"/>
                        </a:rPr>
                        <a:t>Faire des phrases courtes et claires,</a:t>
                      </a:r>
                    </a:p>
                    <a:p>
                      <a:pPr marL="342900" lvl="0" indent="-342900" algn="just">
                        <a:spcAft>
                          <a:spcPts val="0"/>
                        </a:spcAft>
                        <a:buFont typeface="Symbol" panose="05050102010706020507" pitchFamily="18" charset="2"/>
                        <a:buChar char=""/>
                      </a:pPr>
                      <a:r>
                        <a:rPr lang="fr-FR" sz="2000" dirty="0">
                          <a:effectLst/>
                          <a:latin typeface="Arial" panose="020B0604020202020204" pitchFamily="34" charset="0"/>
                          <a:cs typeface="Arial" panose="020B0604020202020204" pitchFamily="34" charset="0"/>
                        </a:rPr>
                        <a:t>Utiliser un ton courtois et juste,</a:t>
                      </a:r>
                    </a:p>
                    <a:p>
                      <a:pPr marL="342900" lvl="0" indent="-342900" algn="just">
                        <a:spcAft>
                          <a:spcPts val="0"/>
                        </a:spcAft>
                        <a:buFont typeface="Symbol" panose="05050102010706020507" pitchFamily="18" charset="2"/>
                        <a:buChar char=""/>
                      </a:pPr>
                      <a:r>
                        <a:rPr lang="fr-FR" sz="2000" dirty="0">
                          <a:effectLst/>
                          <a:latin typeface="Arial" panose="020B0604020202020204" pitchFamily="34" charset="0"/>
                          <a:cs typeface="Arial" panose="020B0604020202020204" pitchFamily="34" charset="0"/>
                        </a:rPr>
                        <a:t>Ne pas faire preuve de familiarité,</a:t>
                      </a:r>
                    </a:p>
                    <a:p>
                      <a:pPr marL="342900" lvl="0" indent="-342900" algn="l">
                        <a:spcAft>
                          <a:spcPts val="0"/>
                        </a:spcAft>
                        <a:buFont typeface="Symbol" panose="05050102010706020507" pitchFamily="18" charset="2"/>
                        <a:buChar char=""/>
                      </a:pPr>
                      <a:r>
                        <a:rPr lang="fr-FR" sz="2000" dirty="0">
                          <a:effectLst/>
                          <a:latin typeface="Arial" panose="020B0604020202020204" pitchFamily="34" charset="0"/>
                          <a:cs typeface="Arial" panose="020B0604020202020204" pitchFamily="34" charset="0"/>
                        </a:rPr>
                        <a:t>Utiliser des mots positifs, des formes affirmatives,</a:t>
                      </a:r>
                    </a:p>
                    <a:p>
                      <a:pPr marL="342900" lvl="0" indent="-342900" algn="l">
                        <a:spcAft>
                          <a:spcPts val="0"/>
                        </a:spcAft>
                        <a:buFont typeface="Symbol" panose="05050102010706020507" pitchFamily="18" charset="2"/>
                        <a:buChar char=""/>
                      </a:pPr>
                      <a:r>
                        <a:rPr lang="fr-FR" sz="2000" dirty="0">
                          <a:effectLst/>
                          <a:latin typeface="Arial" panose="020B0604020202020204" pitchFamily="34" charset="0"/>
                          <a:cs typeface="Arial" panose="020B0604020202020204" pitchFamily="34" charset="0"/>
                        </a:rPr>
                        <a:t>Vérifier l’orthographe, la ponctuation et respecter les normes,</a:t>
                      </a:r>
                    </a:p>
                    <a:p>
                      <a:pPr marL="342900" lvl="0" indent="-342900" algn="l">
                        <a:spcAft>
                          <a:spcPts val="0"/>
                        </a:spcAft>
                        <a:buFont typeface="Symbol" panose="05050102010706020507" pitchFamily="18" charset="2"/>
                        <a:buChar char=""/>
                      </a:pPr>
                      <a:r>
                        <a:rPr lang="fr-FR" sz="2000" dirty="0">
                          <a:effectLst/>
                          <a:latin typeface="Arial" panose="020B0604020202020204" pitchFamily="34" charset="0"/>
                          <a:cs typeface="Arial" panose="020B0604020202020204" pitchFamily="34" charset="0"/>
                        </a:rPr>
                        <a:t>Ne pas écrire de phrases en majuscules, seuls les noms propres ou les noms communs qui suscitent de la considération auront la première lettre en majuscule,</a:t>
                      </a:r>
                    </a:p>
                    <a:p>
                      <a:pPr marL="342900" lvl="0" indent="-342900" algn="l">
                        <a:spcAft>
                          <a:spcPts val="0"/>
                        </a:spcAft>
                        <a:buFont typeface="Symbol" panose="05050102010706020507" pitchFamily="18" charset="2"/>
                        <a:buChar char=""/>
                      </a:pPr>
                      <a:r>
                        <a:rPr lang="fr-FR" sz="2000" dirty="0">
                          <a:effectLst/>
                          <a:latin typeface="Arial" panose="020B0604020202020204" pitchFamily="34" charset="0"/>
                          <a:cs typeface="Arial" panose="020B0604020202020204" pitchFamily="34" charset="0"/>
                        </a:rPr>
                        <a:t>Faire attention au contenu du message car il porte l’image de son auteur. </a:t>
                      </a:r>
                    </a:p>
                    <a:p>
                      <a:pPr marL="342900" lvl="0" indent="-342900" algn="just">
                        <a:spcAft>
                          <a:spcPts val="0"/>
                        </a:spcAft>
                        <a:buFont typeface="Symbol" panose="05050102010706020507" pitchFamily="18" charset="2"/>
                        <a:buChar char=""/>
                      </a:pPr>
                      <a:r>
                        <a:rPr lang="fr-FR" sz="2000" dirty="0">
                          <a:effectLst/>
                          <a:latin typeface="Arial" panose="020B0604020202020204" pitchFamily="34" charset="0"/>
                          <a:cs typeface="Arial" panose="020B0604020202020204" pitchFamily="34" charset="0"/>
                        </a:rPr>
                        <a:t>Donner envie au destinataire de lire le document. Il doit être attractif et intéressant.</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502517014"/>
                  </a:ext>
                </a:extLst>
              </a:tr>
            </a:tbl>
          </a:graphicData>
        </a:graphic>
      </p:graphicFrame>
    </p:spTree>
    <p:extLst>
      <p:ext uri="{BB962C8B-B14F-4D97-AF65-F5344CB8AC3E}">
        <p14:creationId xmlns:p14="http://schemas.microsoft.com/office/powerpoint/2010/main" val="442117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287001" cy="924419"/>
          </a:xfrm>
        </p:spPr>
        <p:txBody>
          <a:bodyPr>
            <a:normAutofit fontScale="90000"/>
          </a:bodyPr>
          <a:lstStyle/>
          <a:p>
            <a:r>
              <a:rPr lang="fr-FR" sz="3600" b="1" dirty="0">
                <a:solidFill>
                  <a:srgbClr val="FFFF00"/>
                </a:solidFill>
                <a:latin typeface="Arial" panose="020B0604020202020204" pitchFamily="34" charset="0"/>
                <a:cs typeface="Arial" panose="020B0604020202020204" pitchFamily="34" charset="0"/>
              </a:rPr>
              <a:t>Chap. 7 - Communiquer, échanger, collaborer</a:t>
            </a:r>
            <a:br>
              <a:rPr lang="fr-FR" sz="3200" b="1" dirty="0">
                <a:latin typeface="Arial" panose="020B0604020202020204" pitchFamily="34" charset="0"/>
                <a:cs typeface="Arial" panose="020B0604020202020204" pitchFamily="34" charset="0"/>
              </a:rPr>
            </a:br>
            <a:r>
              <a:rPr lang="fr-FR" sz="3100" b="1" dirty="0">
                <a:latin typeface="Arial" panose="020B0604020202020204" pitchFamily="34" charset="0"/>
                <a:cs typeface="Arial" panose="020B0604020202020204" pitchFamily="34" charset="0"/>
              </a:rPr>
              <a:t>3. Respecter les règles de la communication</a:t>
            </a:r>
            <a:endParaRPr lang="fr-FR" sz="54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46360B-BBB1-4973-B093-784A196C5C88}"/>
              </a:ext>
            </a:extLst>
          </p:cNvPr>
          <p:cNvSpPr/>
          <p:nvPr/>
        </p:nvSpPr>
        <p:spPr>
          <a:xfrm>
            <a:off x="290667" y="2123395"/>
            <a:ext cx="11404471" cy="3647152"/>
          </a:xfrm>
          <a:prstGeom prst="rect">
            <a:avLst/>
          </a:prstGeom>
        </p:spPr>
        <p:txBody>
          <a:bodyPr wrap="square">
            <a:spAutoFit/>
          </a:bodyPr>
          <a:lstStyle/>
          <a:p>
            <a:pPr algn="ctr">
              <a:spcBef>
                <a:spcPts val="600"/>
              </a:spcBef>
              <a:spcAft>
                <a:spcPts val="600"/>
              </a:spcAft>
            </a:pPr>
            <a:r>
              <a:rPr lang="fr-FR" sz="2800" b="1" dirty="0">
                <a:solidFill>
                  <a:srgbClr val="92D050"/>
                </a:solidFill>
                <a:latin typeface="Arial" panose="020B0604020202020204" pitchFamily="34" charset="0"/>
                <a:ea typeface="Times New Roman" panose="02020603050405020304" pitchFamily="18" charset="0"/>
              </a:rPr>
              <a:t>Règles éthiques </a:t>
            </a:r>
          </a:p>
          <a:p>
            <a:pPr algn="ctr">
              <a:spcAft>
                <a:spcPts val="0"/>
              </a:spcAft>
            </a:pPr>
            <a:r>
              <a:rPr lang="fr-FR" sz="2400" dirty="0">
                <a:latin typeface="Arial" panose="020B0604020202020204" pitchFamily="34" charset="0"/>
                <a:ea typeface="Calibri" panose="020F0502020204030204" pitchFamily="34" charset="0"/>
                <a:cs typeface="Times New Roman" panose="02020603050405020304" pitchFamily="18" charset="0"/>
              </a:rPr>
              <a:t>Il s’agit de </a:t>
            </a:r>
            <a:r>
              <a:rPr lang="fr-FR" sz="2400" b="1" dirty="0">
                <a:latin typeface="Arial" panose="020B0604020202020204" pitchFamily="34" charset="0"/>
                <a:ea typeface="Calibri" panose="020F0502020204030204" pitchFamily="34" charset="0"/>
                <a:cs typeface="Times New Roman" panose="02020603050405020304" pitchFamily="18" charset="0"/>
              </a:rPr>
              <a:t>règles morales</a:t>
            </a:r>
            <a:r>
              <a:rPr lang="fr-FR" sz="2400" dirty="0">
                <a:latin typeface="Arial" panose="020B0604020202020204" pitchFamily="34" charset="0"/>
                <a:ea typeface="Calibri" panose="020F0502020204030204" pitchFamily="34" charset="0"/>
                <a:cs typeface="Times New Roman" panose="02020603050405020304" pitchFamily="18" charset="0"/>
              </a:rPr>
              <a:t> qui encadrent les pratiques de l’entreprise. </a:t>
            </a:r>
          </a:p>
          <a:p>
            <a:pPr marL="342900" indent="-342900">
              <a:spcBef>
                <a:spcPts val="1800"/>
              </a:spcBef>
              <a:spcAft>
                <a:spcPts val="0"/>
              </a:spcAft>
              <a:buFont typeface="Symbol" panose="05050102010706020507" pitchFamily="18" charset="2"/>
              <a:buChar char="Þ"/>
            </a:pPr>
            <a:r>
              <a:rPr lang="fr-FR" sz="2400" dirty="0">
                <a:latin typeface="Arial" panose="020B0604020202020204" pitchFamily="34" charset="0"/>
                <a:ea typeface="Calibri" panose="020F0502020204030204" pitchFamily="34" charset="0"/>
                <a:cs typeface="Times New Roman" panose="02020603050405020304" pitchFamily="18" charset="0"/>
              </a:rPr>
              <a:t>Les salariés doivent s’y conformer et agir d’une façon positive, afin de ne pas nuire à leur image, ni à celle de l’entreprise, que ce soit dans leurs comportements, dans leurs propos, leurs écrits ou dans leurs tenues. </a:t>
            </a:r>
          </a:p>
          <a:p>
            <a:pPr marL="342900" indent="-342900">
              <a:spcBef>
                <a:spcPts val="1800"/>
              </a:spcBef>
              <a:spcAft>
                <a:spcPts val="0"/>
              </a:spcAft>
              <a:buFont typeface="Symbol" panose="05050102010706020507" pitchFamily="18" charset="2"/>
              <a:buChar char="Þ"/>
            </a:pPr>
            <a:r>
              <a:rPr lang="fr-FR" sz="2400" dirty="0">
                <a:latin typeface="Arial" panose="020B0604020202020204" pitchFamily="34" charset="0"/>
                <a:ea typeface="Calibri" panose="020F0502020204030204" pitchFamily="34" charset="0"/>
                <a:cs typeface="Times New Roman" panose="02020603050405020304" pitchFamily="18" charset="0"/>
              </a:rPr>
              <a:t>Des entreprises consignent ces règles dans un </a:t>
            </a:r>
            <a:r>
              <a:rPr lang="fr-FR" sz="2400" b="1" dirty="0">
                <a:latin typeface="Arial" panose="020B0604020202020204" pitchFamily="34" charset="0"/>
                <a:ea typeface="Calibri" panose="020F0502020204030204" pitchFamily="34" charset="0"/>
                <a:cs typeface="Times New Roman" panose="02020603050405020304" pitchFamily="18" charset="0"/>
              </a:rPr>
              <a:t>code </a:t>
            </a:r>
            <a:r>
              <a:rPr lang="fr-FR" sz="2400" dirty="0">
                <a:latin typeface="Arial" panose="020B0604020202020204" pitchFamily="34" charset="0"/>
                <a:ea typeface="Calibri" panose="020F0502020204030204" pitchFamily="34" charset="0"/>
                <a:cs typeface="Times New Roman" panose="02020603050405020304" pitchFamily="18" charset="0"/>
              </a:rPr>
              <a:t>ou une</a:t>
            </a:r>
            <a:r>
              <a:rPr lang="fr-FR" sz="2400" b="1" dirty="0">
                <a:latin typeface="Arial" panose="020B0604020202020204" pitchFamily="34" charset="0"/>
                <a:ea typeface="Calibri" panose="020F0502020204030204" pitchFamily="34" charset="0"/>
                <a:cs typeface="Times New Roman" panose="02020603050405020304" pitchFamily="18" charset="0"/>
              </a:rPr>
              <a:t> charte éthique</a:t>
            </a:r>
            <a:r>
              <a:rPr lang="fr-FR" sz="2400" dirty="0">
                <a:latin typeface="Arial" panose="020B0604020202020204" pitchFamily="34" charset="0"/>
                <a:ea typeface="Calibri" panose="020F0502020204030204" pitchFamily="34" charset="0"/>
                <a:cs typeface="Times New Roman" panose="02020603050405020304" pitchFamily="18" charset="0"/>
              </a:rPr>
              <a:t> qui oblige tous les membres du personnel, à prendre des décisions responsables, en adéquation avec l’esprit et l’image que l’entreprise souhaite donner.</a:t>
            </a:r>
          </a:p>
        </p:txBody>
      </p:sp>
      <p:sp>
        <p:nvSpPr>
          <p:cNvPr id="5" name="ZoneTexte 4">
            <a:extLst>
              <a:ext uri="{FF2B5EF4-FFF2-40B4-BE49-F238E27FC236}">
                <a16:creationId xmlns:a16="http://schemas.microsoft.com/office/drawing/2014/main" id="{06D19312-318A-B75A-C00B-2B9FB0C11D0A}"/>
              </a:ext>
            </a:extLst>
          </p:cNvPr>
          <p:cNvSpPr txBox="1"/>
          <p:nvPr/>
        </p:nvSpPr>
        <p:spPr>
          <a:xfrm>
            <a:off x="205740" y="1087453"/>
            <a:ext cx="7561580" cy="523220"/>
          </a:xfrm>
          <a:prstGeom prst="rect">
            <a:avLst/>
          </a:prstGeom>
          <a:noFill/>
        </p:spPr>
        <p:txBody>
          <a:bodyPr wrap="square">
            <a:spAutoFit/>
          </a:bodyPr>
          <a:lstStyle/>
          <a:p>
            <a:pPr algn="just">
              <a:spcAft>
                <a:spcPts val="600"/>
              </a:spcAft>
            </a:pPr>
            <a:r>
              <a:rPr lang="fr-FR" sz="2800" b="1" dirty="0">
                <a:latin typeface="Arial" panose="020B0604020202020204" pitchFamily="34" charset="0"/>
                <a:ea typeface="Times New Roman" panose="02020603050405020304" pitchFamily="18" charset="0"/>
                <a:cs typeface="Arial" panose="020B0604020202020204" pitchFamily="34" charset="0"/>
              </a:rPr>
              <a:t>3.1. Règles éthiques et déontologiques</a:t>
            </a:r>
          </a:p>
        </p:txBody>
      </p:sp>
    </p:spTree>
    <p:extLst>
      <p:ext uri="{BB962C8B-B14F-4D97-AF65-F5344CB8AC3E}">
        <p14:creationId xmlns:p14="http://schemas.microsoft.com/office/powerpoint/2010/main" val="220762993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287001" cy="924419"/>
          </a:xfrm>
        </p:spPr>
        <p:txBody>
          <a:bodyPr>
            <a:normAutofit fontScale="90000"/>
          </a:bodyPr>
          <a:lstStyle/>
          <a:p>
            <a:r>
              <a:rPr lang="fr-FR" sz="3600" b="1" dirty="0">
                <a:solidFill>
                  <a:srgbClr val="FFFF00"/>
                </a:solidFill>
                <a:latin typeface="Arial" panose="020B0604020202020204" pitchFamily="34" charset="0"/>
                <a:cs typeface="Arial" panose="020B0604020202020204" pitchFamily="34" charset="0"/>
              </a:rPr>
              <a:t>Chap. 7 - Communiquer, échanger, collaborer</a:t>
            </a:r>
            <a:br>
              <a:rPr lang="fr-FR" sz="3200" b="1" dirty="0">
                <a:latin typeface="Arial" panose="020B0604020202020204" pitchFamily="34" charset="0"/>
                <a:cs typeface="Arial" panose="020B0604020202020204" pitchFamily="34" charset="0"/>
              </a:rPr>
            </a:br>
            <a:r>
              <a:rPr lang="fr-FR" sz="3100" b="1" dirty="0">
                <a:latin typeface="Arial" panose="020B0604020202020204" pitchFamily="34" charset="0"/>
                <a:cs typeface="Arial" panose="020B0604020202020204" pitchFamily="34" charset="0"/>
              </a:rPr>
              <a:t>3. Respecter les règles de la communication</a:t>
            </a:r>
            <a:endParaRPr lang="fr-FR" sz="54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46360B-BBB1-4973-B093-784A196C5C88}"/>
              </a:ext>
            </a:extLst>
          </p:cNvPr>
          <p:cNvSpPr/>
          <p:nvPr/>
        </p:nvSpPr>
        <p:spPr>
          <a:xfrm>
            <a:off x="341467" y="1899875"/>
            <a:ext cx="11404471" cy="4401205"/>
          </a:xfrm>
          <a:prstGeom prst="rect">
            <a:avLst/>
          </a:prstGeom>
        </p:spPr>
        <p:txBody>
          <a:bodyPr wrap="square">
            <a:spAutoFit/>
          </a:bodyPr>
          <a:lstStyle/>
          <a:p>
            <a:pPr algn="ctr">
              <a:spcBef>
                <a:spcPts val="600"/>
              </a:spcBef>
              <a:spcAft>
                <a:spcPts val="1800"/>
              </a:spcAft>
            </a:pPr>
            <a:r>
              <a:rPr lang="fr-FR" sz="2800" b="1" dirty="0">
                <a:solidFill>
                  <a:srgbClr val="92D050"/>
                </a:solidFill>
                <a:latin typeface="Arial" panose="020B0604020202020204" pitchFamily="34" charset="0"/>
                <a:ea typeface="Times New Roman" panose="02020603050405020304" pitchFamily="18" charset="0"/>
              </a:rPr>
              <a:t>Règles déontologiques </a:t>
            </a:r>
          </a:p>
          <a:p>
            <a:pPr marL="342900" indent="-342900">
              <a:spcBef>
                <a:spcPts val="1800"/>
              </a:spcBef>
              <a:spcAft>
                <a:spcPts val="0"/>
              </a:spcAft>
              <a:buFont typeface="Wingdings" panose="05000000000000000000" pitchFamily="2" charset="2"/>
              <a:buChar char="Ø"/>
            </a:pPr>
            <a:r>
              <a:rPr lang="fr-FR" sz="2400" dirty="0">
                <a:latin typeface="Arial" panose="020B0604020202020204" pitchFamily="34" charset="0"/>
                <a:ea typeface="Calibri" panose="020F0502020204030204" pitchFamily="34" charset="0"/>
                <a:cs typeface="Times New Roman" panose="02020603050405020304" pitchFamily="18" charset="0"/>
              </a:rPr>
              <a:t>Ce sont des règles </a:t>
            </a:r>
            <a:r>
              <a:rPr lang="fr-FR" sz="2400" dirty="0" err="1">
                <a:latin typeface="Arial" panose="020B0604020202020204" pitchFamily="34" charset="0"/>
                <a:ea typeface="Calibri" panose="020F0502020204030204" pitchFamily="34" charset="0"/>
                <a:cs typeface="Times New Roman" panose="02020603050405020304" pitchFamily="18" charset="0"/>
              </a:rPr>
              <a:t>et’obligations</a:t>
            </a:r>
            <a:r>
              <a:rPr lang="fr-FR" sz="2400" dirty="0">
                <a:latin typeface="Arial" panose="020B0604020202020204" pitchFamily="34" charset="0"/>
                <a:ea typeface="Calibri" panose="020F0502020204030204" pitchFamily="34" charset="0"/>
                <a:cs typeface="Times New Roman" panose="02020603050405020304" pitchFamily="18" charset="0"/>
              </a:rPr>
              <a:t> qui régissent la conduite des membres d’une profession ou d’une entreprise. </a:t>
            </a:r>
          </a:p>
          <a:p>
            <a:pPr marL="342900" indent="-342900">
              <a:spcBef>
                <a:spcPts val="1800"/>
              </a:spcBef>
              <a:spcAft>
                <a:spcPts val="0"/>
              </a:spcAft>
              <a:buFont typeface="Wingdings" panose="05000000000000000000" pitchFamily="2" charset="2"/>
              <a:buChar char="Ø"/>
            </a:pPr>
            <a:r>
              <a:rPr lang="fr-FR" sz="2400" dirty="0">
                <a:latin typeface="Arial" panose="020B0604020202020204" pitchFamily="34" charset="0"/>
                <a:ea typeface="Calibri" panose="020F0502020204030204" pitchFamily="34" charset="0"/>
                <a:cs typeface="Times New Roman" panose="02020603050405020304" pitchFamily="18" charset="0"/>
              </a:rPr>
              <a:t>C’est un </a:t>
            </a:r>
            <a:r>
              <a:rPr lang="fr-FR" sz="2400" b="1" dirty="0">
                <a:latin typeface="Arial" panose="020B0604020202020204" pitchFamily="34" charset="0"/>
                <a:ea typeface="Calibri" panose="020F0502020204030204" pitchFamily="34" charset="0"/>
                <a:cs typeface="Times New Roman" panose="02020603050405020304" pitchFamily="18" charset="0"/>
              </a:rPr>
              <a:t>code moral</a:t>
            </a:r>
            <a:r>
              <a:rPr lang="fr-FR" sz="2400" dirty="0">
                <a:latin typeface="Arial" panose="020B0604020202020204" pitchFamily="34" charset="0"/>
                <a:ea typeface="Calibri" panose="020F0502020204030204" pitchFamily="34" charset="0"/>
                <a:cs typeface="Times New Roman" panose="02020603050405020304" pitchFamily="18" charset="0"/>
              </a:rPr>
              <a:t>. Lorsque le professionnel enfreint ces règles, il peut être sanctionné par ses paires (les médecins, les avocats…) ou par sa hiérarchie.</a:t>
            </a:r>
          </a:p>
          <a:p>
            <a:pPr marL="342900" indent="-342900">
              <a:spcBef>
                <a:spcPts val="1800"/>
              </a:spcBef>
              <a:spcAft>
                <a:spcPts val="0"/>
              </a:spcAft>
              <a:buFont typeface="Wingdings" panose="05000000000000000000" pitchFamily="2" charset="2"/>
              <a:buChar char="Ø"/>
            </a:pPr>
            <a:r>
              <a:rPr lang="fr-FR" sz="2400" dirty="0">
                <a:latin typeface="Arial" panose="020B0604020202020204" pitchFamily="34" charset="0"/>
                <a:ea typeface="Calibri" panose="020F0502020204030204" pitchFamily="34" charset="0"/>
                <a:cs typeface="Times New Roman" panose="02020603050405020304" pitchFamily="18" charset="0"/>
              </a:rPr>
              <a:t>La société est de plus en plus sensible à ces codes et les entreprises tendent à s’y conformer en mettant en place des codes de déontologie qui reposent sur des exigences écologiques, économiques, écoresponsables, sociales et sociétales, etc.</a:t>
            </a:r>
          </a:p>
        </p:txBody>
      </p:sp>
      <p:sp>
        <p:nvSpPr>
          <p:cNvPr id="4" name="ZoneTexte 3">
            <a:extLst>
              <a:ext uri="{FF2B5EF4-FFF2-40B4-BE49-F238E27FC236}">
                <a16:creationId xmlns:a16="http://schemas.microsoft.com/office/drawing/2014/main" id="{B6864884-A2E4-6E02-AC52-E9B6666BFB91}"/>
              </a:ext>
            </a:extLst>
          </p:cNvPr>
          <p:cNvSpPr txBox="1"/>
          <p:nvPr/>
        </p:nvSpPr>
        <p:spPr>
          <a:xfrm>
            <a:off x="205740" y="1087453"/>
            <a:ext cx="7561580" cy="523220"/>
          </a:xfrm>
          <a:prstGeom prst="rect">
            <a:avLst/>
          </a:prstGeom>
          <a:noFill/>
        </p:spPr>
        <p:txBody>
          <a:bodyPr wrap="square">
            <a:spAutoFit/>
          </a:bodyPr>
          <a:lstStyle/>
          <a:p>
            <a:pPr algn="just">
              <a:spcAft>
                <a:spcPts val="600"/>
              </a:spcAft>
            </a:pPr>
            <a:r>
              <a:rPr lang="fr-FR" sz="2800" b="1" dirty="0">
                <a:latin typeface="Arial" panose="020B0604020202020204" pitchFamily="34" charset="0"/>
                <a:ea typeface="Times New Roman" panose="02020603050405020304" pitchFamily="18" charset="0"/>
                <a:cs typeface="Arial" panose="020B0604020202020204" pitchFamily="34" charset="0"/>
              </a:rPr>
              <a:t>3.1. Règles éthiques et déontologiques</a:t>
            </a:r>
          </a:p>
        </p:txBody>
      </p:sp>
    </p:spTree>
    <p:extLst>
      <p:ext uri="{BB962C8B-B14F-4D97-AF65-F5344CB8AC3E}">
        <p14:creationId xmlns:p14="http://schemas.microsoft.com/office/powerpoint/2010/main" val="313662023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5720" y="-349535"/>
            <a:ext cx="10287001" cy="924419"/>
          </a:xfrm>
        </p:spPr>
        <p:txBody>
          <a:bodyPr>
            <a:normAutofit/>
          </a:bodyPr>
          <a:lstStyle/>
          <a:p>
            <a:r>
              <a:rPr lang="fr-FR" sz="3100" b="1" dirty="0">
                <a:latin typeface="Arial" panose="020B0604020202020204" pitchFamily="34" charset="0"/>
                <a:cs typeface="Arial" panose="020B0604020202020204" pitchFamily="34" charset="0"/>
              </a:rPr>
              <a:t>3. Respecter les règles de la communication</a:t>
            </a:r>
            <a:endParaRPr lang="fr-FR" sz="54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F9A30FEF-1A00-495B-9425-D36130332B24}"/>
              </a:ext>
            </a:extLst>
          </p:cNvPr>
          <p:cNvSpPr/>
          <p:nvPr/>
        </p:nvSpPr>
        <p:spPr>
          <a:xfrm>
            <a:off x="313875" y="1237693"/>
            <a:ext cx="11456485" cy="1446550"/>
          </a:xfrm>
          <a:prstGeom prst="rect">
            <a:avLst/>
          </a:prstGeom>
        </p:spPr>
        <p:txBody>
          <a:bodyPr wrap="square">
            <a:spAutoFit/>
          </a:bodyPr>
          <a:lstStyle/>
          <a:p>
            <a:pPr algn="just">
              <a:spcBef>
                <a:spcPts val="600"/>
              </a:spcBef>
              <a:spcAft>
                <a:spcPts val="600"/>
              </a:spcAft>
            </a:pPr>
            <a:r>
              <a:rPr lang="fr-FR" sz="2200" dirty="0">
                <a:latin typeface="Arial" panose="020B0604020202020204" pitchFamily="34" charset="0"/>
                <a:ea typeface="Calibri" panose="020F0502020204030204" pitchFamily="34" charset="0"/>
                <a:cs typeface="Times New Roman" panose="02020603050405020304" pitchFamily="18" charset="0"/>
              </a:rPr>
              <a:t>Internet facilite la diffusion de contenus illicites, offensants ou faux. L’entreprise doit s’en protéger en interne et en externe. Pour limiter ces actions, une éthique d’Internet existe, il s’agit de la </a:t>
            </a:r>
            <a:r>
              <a:rPr lang="fr-FR" sz="2200" b="1" dirty="0">
                <a:latin typeface="Arial" panose="020B0604020202020204" pitchFamily="34" charset="0"/>
                <a:ea typeface="Calibri" panose="020F0502020204030204" pitchFamily="34" charset="0"/>
                <a:cs typeface="Times New Roman" panose="02020603050405020304" pitchFamily="18" charset="0"/>
              </a:rPr>
              <a:t>netiquette</a:t>
            </a:r>
            <a:r>
              <a:rPr lang="fr-FR" sz="2200" dirty="0">
                <a:latin typeface="Arial" panose="020B0604020202020204" pitchFamily="34" charset="0"/>
                <a:ea typeface="Calibri" panose="020F0502020204030204" pitchFamily="34" charset="0"/>
                <a:cs typeface="Times New Roman" panose="02020603050405020304" pitchFamily="18" charset="0"/>
              </a:rPr>
              <a:t>. Elle propose des règles de conduite, de savoir-vivre et de politesse. </a:t>
            </a:r>
          </a:p>
        </p:txBody>
      </p:sp>
      <p:graphicFrame>
        <p:nvGraphicFramePr>
          <p:cNvPr id="6" name="Tableau 5">
            <a:extLst>
              <a:ext uri="{FF2B5EF4-FFF2-40B4-BE49-F238E27FC236}">
                <a16:creationId xmlns:a16="http://schemas.microsoft.com/office/drawing/2014/main" id="{F074BD70-C9C5-433A-9FDD-4B11B7803AF3}"/>
              </a:ext>
            </a:extLst>
          </p:cNvPr>
          <p:cNvGraphicFramePr>
            <a:graphicFrameLocks noGrp="1"/>
          </p:cNvGraphicFramePr>
          <p:nvPr>
            <p:extLst>
              <p:ext uri="{D42A27DB-BD31-4B8C-83A1-F6EECF244321}">
                <p14:modId xmlns:p14="http://schemas.microsoft.com/office/powerpoint/2010/main" val="3301895624"/>
              </p:ext>
            </p:extLst>
          </p:nvPr>
        </p:nvGraphicFramePr>
        <p:xfrm>
          <a:off x="313875" y="2972426"/>
          <a:ext cx="11342214" cy="3310689"/>
        </p:xfrm>
        <a:graphic>
          <a:graphicData uri="http://schemas.openxmlformats.org/drawingml/2006/table">
            <a:tbl>
              <a:tblPr firstRow="1" firstCol="1" bandRow="1">
                <a:tableStyleId>{7E9639D4-E3E2-4D34-9284-5A2195B3D0D7}</a:tableStyleId>
              </a:tblPr>
              <a:tblGrid>
                <a:gridCol w="11342214">
                  <a:extLst>
                    <a:ext uri="{9D8B030D-6E8A-4147-A177-3AD203B41FA5}">
                      <a16:colId xmlns:a16="http://schemas.microsoft.com/office/drawing/2014/main" val="4239540323"/>
                    </a:ext>
                  </a:extLst>
                </a:gridCol>
              </a:tblGrid>
              <a:tr h="331069">
                <a:tc>
                  <a:txBody>
                    <a:bodyPr/>
                    <a:lstStyle/>
                    <a:p>
                      <a:pPr algn="ctr">
                        <a:spcBef>
                          <a:spcPts val="600"/>
                        </a:spcBef>
                        <a:spcAft>
                          <a:spcPts val="600"/>
                        </a:spcAft>
                      </a:pPr>
                      <a:r>
                        <a:rPr lang="fr-FR" sz="2000">
                          <a:effectLst/>
                          <a:latin typeface="Arial" panose="020B0604020202020204" pitchFamily="34" charset="0"/>
                          <a:cs typeface="Arial" panose="020B0604020202020204" pitchFamily="34" charset="0"/>
                        </a:rPr>
                        <a:t>Charte de conduite, rédigée par la société Intel</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264371637"/>
                  </a:ext>
                </a:extLst>
              </a:tr>
              <a:tr h="2979620">
                <a:tc>
                  <a:txBody>
                    <a:bodyPr/>
                    <a:lstStyle/>
                    <a:p>
                      <a:pPr marL="342900" lvl="0" indent="-342900" algn="l">
                        <a:spcAft>
                          <a:spcPts val="0"/>
                        </a:spcAft>
                        <a:buFont typeface="Symbol" panose="05050102010706020507" pitchFamily="18" charset="2"/>
                        <a:buChar char=""/>
                      </a:pPr>
                      <a:r>
                        <a:rPr lang="fr-FR" sz="2000" dirty="0">
                          <a:solidFill>
                            <a:srgbClr val="FFFF00"/>
                          </a:solidFill>
                          <a:effectLst/>
                          <a:latin typeface="Arial" panose="020B0604020202020204" pitchFamily="34" charset="0"/>
                          <a:cs typeface="Arial" panose="020B0604020202020204" pitchFamily="34" charset="0"/>
                        </a:rPr>
                        <a:t>Éviter les données confidentielles dans un mél, car il peut être lu avant d’arriver à son destinataire.</a:t>
                      </a:r>
                    </a:p>
                    <a:p>
                      <a:pPr marL="342900" lvl="0" indent="-342900" algn="l">
                        <a:spcAft>
                          <a:spcPts val="0"/>
                        </a:spcAft>
                        <a:buFont typeface="Symbol" panose="05050102010706020507" pitchFamily="18" charset="2"/>
                        <a:buChar char=""/>
                      </a:pPr>
                      <a:r>
                        <a:rPr lang="fr-FR" sz="2000" dirty="0">
                          <a:solidFill>
                            <a:srgbClr val="FFFF00"/>
                          </a:solidFill>
                          <a:effectLst/>
                          <a:latin typeface="Arial" panose="020B0604020202020204" pitchFamily="34" charset="0"/>
                          <a:cs typeface="Arial" panose="020B0604020202020204" pitchFamily="34" charset="0"/>
                        </a:rPr>
                        <a:t>Ne pas envoyer de message haineux, et ne pas y répondre.</a:t>
                      </a:r>
                    </a:p>
                    <a:p>
                      <a:pPr marL="342900" lvl="0" indent="-342900" algn="l">
                        <a:spcAft>
                          <a:spcPts val="0"/>
                        </a:spcAft>
                        <a:buFont typeface="Symbol" panose="05050102010706020507" pitchFamily="18" charset="2"/>
                        <a:buChar char=""/>
                      </a:pPr>
                      <a:r>
                        <a:rPr lang="fr-FR" sz="2000" dirty="0">
                          <a:solidFill>
                            <a:srgbClr val="FFFF00"/>
                          </a:solidFill>
                          <a:effectLst/>
                          <a:latin typeface="Arial" panose="020B0604020202020204" pitchFamily="34" charset="0"/>
                          <a:cs typeface="Arial" panose="020B0604020202020204" pitchFamily="34" charset="0"/>
                        </a:rPr>
                        <a:t>Ne pas utiliser les majuscules sur de phrases entières, cela équivaut à crier.</a:t>
                      </a:r>
                    </a:p>
                    <a:p>
                      <a:pPr marL="342900" lvl="0" indent="-342900" algn="l">
                        <a:spcAft>
                          <a:spcPts val="0"/>
                        </a:spcAft>
                        <a:buFont typeface="Symbol" panose="05050102010706020507" pitchFamily="18" charset="2"/>
                        <a:buChar char=""/>
                      </a:pPr>
                      <a:r>
                        <a:rPr lang="fr-FR" sz="2000" dirty="0">
                          <a:solidFill>
                            <a:srgbClr val="FFFF00"/>
                          </a:solidFill>
                          <a:effectLst/>
                          <a:latin typeface="Arial" panose="020B0604020202020204" pitchFamily="34" charset="0"/>
                          <a:cs typeface="Arial" panose="020B0604020202020204" pitchFamily="34" charset="0"/>
                        </a:rPr>
                        <a:t>Limiter l’utilisation des accusés de réception, car certaines personnes les considèrent comme une atteinte à la vie privée.</a:t>
                      </a:r>
                    </a:p>
                    <a:p>
                      <a:pPr marL="342900" lvl="0" indent="-342900" algn="l">
                        <a:spcAft>
                          <a:spcPts val="0"/>
                        </a:spcAft>
                        <a:buFont typeface="Symbol" panose="05050102010706020507" pitchFamily="18" charset="2"/>
                        <a:buChar char=""/>
                      </a:pPr>
                      <a:r>
                        <a:rPr lang="fr-FR" sz="2000" dirty="0">
                          <a:solidFill>
                            <a:srgbClr val="FFFF00"/>
                          </a:solidFill>
                          <a:effectLst/>
                          <a:latin typeface="Arial" panose="020B0604020202020204" pitchFamily="34" charset="0"/>
                          <a:cs typeface="Arial" panose="020B0604020202020204" pitchFamily="34" charset="0"/>
                        </a:rPr>
                        <a:t>Tenir à jour les listes de distribution pour éviter les envois inutiles.</a:t>
                      </a:r>
                    </a:p>
                    <a:p>
                      <a:pPr marL="342900" lvl="0" indent="-342900" algn="l">
                        <a:spcAft>
                          <a:spcPts val="0"/>
                        </a:spcAft>
                        <a:buFont typeface="Symbol" panose="05050102010706020507" pitchFamily="18" charset="2"/>
                        <a:buChar char=""/>
                      </a:pPr>
                      <a:r>
                        <a:rPr lang="fr-FR" sz="2000" dirty="0">
                          <a:solidFill>
                            <a:srgbClr val="FFFF00"/>
                          </a:solidFill>
                          <a:effectLst/>
                          <a:latin typeface="Arial" panose="020B0604020202020204" pitchFamily="34" charset="0"/>
                          <a:cs typeface="Arial" panose="020B0604020202020204" pitchFamily="34" charset="0"/>
                        </a:rPr>
                        <a:t>Ne pas diffuser des documents ou photos ne vous concernant pas.</a:t>
                      </a:r>
                    </a:p>
                    <a:p>
                      <a:pPr marL="342900" lvl="0" indent="-342900" algn="l">
                        <a:spcAft>
                          <a:spcPts val="0"/>
                        </a:spcAft>
                        <a:buFont typeface="Symbol" panose="05050102010706020507" pitchFamily="18" charset="2"/>
                        <a:buChar char=""/>
                      </a:pPr>
                      <a:r>
                        <a:rPr lang="fr-FR" sz="2000" dirty="0">
                          <a:solidFill>
                            <a:srgbClr val="FFFF00"/>
                          </a:solidFill>
                          <a:effectLst/>
                          <a:latin typeface="Arial" panose="020B0604020202020204" pitchFamily="34" charset="0"/>
                          <a:cs typeface="Arial" panose="020B0604020202020204" pitchFamily="34" charset="0"/>
                        </a:rPr>
                        <a:t>Dans les forums de discussion, ne pas faire de prosélytisme ou de politique.</a:t>
                      </a:r>
                      <a:endParaRPr lang="fr-FR" sz="2000" dirty="0">
                        <a:solidFill>
                          <a:srgbClr val="FFFF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622050982"/>
                  </a:ext>
                </a:extLst>
              </a:tr>
            </a:tbl>
          </a:graphicData>
        </a:graphic>
      </p:graphicFrame>
      <p:sp>
        <p:nvSpPr>
          <p:cNvPr id="4" name="ZoneTexte 3">
            <a:extLst>
              <a:ext uri="{FF2B5EF4-FFF2-40B4-BE49-F238E27FC236}">
                <a16:creationId xmlns:a16="http://schemas.microsoft.com/office/drawing/2014/main" id="{20E6DD84-0228-EB6A-D4ED-9D90E166E780}"/>
              </a:ext>
            </a:extLst>
          </p:cNvPr>
          <p:cNvSpPr txBox="1"/>
          <p:nvPr/>
        </p:nvSpPr>
        <p:spPr>
          <a:xfrm>
            <a:off x="45720" y="574884"/>
            <a:ext cx="7561580" cy="523220"/>
          </a:xfrm>
          <a:prstGeom prst="rect">
            <a:avLst/>
          </a:prstGeom>
          <a:noFill/>
        </p:spPr>
        <p:txBody>
          <a:bodyPr wrap="square">
            <a:spAutoFit/>
          </a:bodyPr>
          <a:lstStyle/>
          <a:p>
            <a:pPr algn="just">
              <a:spcAft>
                <a:spcPts val="600"/>
              </a:spcAft>
            </a:pPr>
            <a:r>
              <a:rPr lang="fr-FR" sz="2800" b="1" dirty="0">
                <a:latin typeface="Arial" panose="020B0604020202020204" pitchFamily="34" charset="0"/>
                <a:ea typeface="Times New Roman" panose="02020603050405020304" pitchFamily="18" charset="0"/>
                <a:cs typeface="Arial" panose="020B0604020202020204" pitchFamily="34" charset="0"/>
              </a:rPr>
              <a:t>3.2. Règles éthiques et internet</a:t>
            </a:r>
          </a:p>
        </p:txBody>
      </p:sp>
    </p:spTree>
    <p:extLst>
      <p:ext uri="{BB962C8B-B14F-4D97-AF65-F5344CB8AC3E}">
        <p14:creationId xmlns:p14="http://schemas.microsoft.com/office/powerpoint/2010/main" val="39509341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287001" cy="924419"/>
          </a:xfrm>
        </p:spPr>
        <p:txBody>
          <a:bodyPr>
            <a:normAutofit fontScale="90000"/>
          </a:bodyPr>
          <a:lstStyle/>
          <a:p>
            <a:r>
              <a:rPr lang="fr-FR" sz="3600" b="1" dirty="0">
                <a:solidFill>
                  <a:srgbClr val="FFFF00"/>
                </a:solidFill>
                <a:latin typeface="Arial" panose="020B0604020202020204" pitchFamily="34" charset="0"/>
                <a:cs typeface="Arial" panose="020B0604020202020204" pitchFamily="34" charset="0"/>
              </a:rPr>
              <a:t>Chap. 7 - Communiquer, échanger, collaborer</a:t>
            </a:r>
            <a:br>
              <a:rPr lang="fr-FR" sz="3200" b="1" dirty="0">
                <a:latin typeface="Arial" panose="020B0604020202020204" pitchFamily="34" charset="0"/>
                <a:cs typeface="Arial" panose="020B0604020202020204" pitchFamily="34" charset="0"/>
              </a:rPr>
            </a:br>
            <a:r>
              <a:rPr lang="fr-FR" sz="3100" b="1" dirty="0">
                <a:latin typeface="Arial" panose="020B0604020202020204" pitchFamily="34" charset="0"/>
                <a:cs typeface="Arial" panose="020B0604020202020204" pitchFamily="34" charset="0"/>
              </a:rPr>
              <a:t>3. Respecter les règles de la communication</a:t>
            </a:r>
            <a:endParaRPr lang="fr-FR" sz="5400" dirty="0">
              <a:latin typeface="Arial" panose="020B0604020202020204" pitchFamily="34" charset="0"/>
              <a:cs typeface="Arial" panose="020B0604020202020204" pitchFamily="34" charset="0"/>
            </a:endParaRPr>
          </a:p>
        </p:txBody>
      </p:sp>
      <p:sp>
        <p:nvSpPr>
          <p:cNvPr id="5" name="Rectangle 1">
            <a:extLst>
              <a:ext uri="{FF2B5EF4-FFF2-40B4-BE49-F238E27FC236}">
                <a16:creationId xmlns:a16="http://schemas.microsoft.com/office/drawing/2014/main" id="{3FF646A0-45D4-483D-85AD-D626F91D59B6}"/>
              </a:ext>
            </a:extLst>
          </p:cNvPr>
          <p:cNvSpPr>
            <a:spLocks noChangeArrowheads="1"/>
          </p:cNvSpPr>
          <p:nvPr/>
        </p:nvSpPr>
        <p:spPr bwMode="auto">
          <a:xfrm>
            <a:off x="803728" y="1539013"/>
            <a:ext cx="10287000" cy="4262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ts val="1200"/>
              </a:spcAft>
              <a:buClrTx/>
              <a:buSzTx/>
              <a:buFontTx/>
              <a:buNone/>
              <a:tabLst/>
            </a:pPr>
            <a:r>
              <a:rPr kumimoji="0" lang="fr-FR" altLang="fr-FR" sz="2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Lorsque l’entreprise gère des forums de discussion, des messageries, des réseaux sociaux ou des blogs interactifs. </a:t>
            </a:r>
          </a:p>
          <a:p>
            <a:pPr marL="342900" marR="0" lvl="0" indent="-342900" algn="ctr" defTabSz="914400" rtl="0" eaLnBrk="0" fontAlgn="base" latinLnBrk="0" hangingPunct="0">
              <a:lnSpc>
                <a:spcPct val="100000"/>
              </a:lnSpc>
              <a:spcBef>
                <a:spcPts val="600"/>
              </a:spcBef>
              <a:spcAft>
                <a:spcPct val="0"/>
              </a:spcAft>
              <a:buClrTx/>
              <a:buSzTx/>
              <a:buFont typeface="Symbol" panose="05050102010706020507" pitchFamily="18" charset="2"/>
              <a:buChar char="Þ"/>
              <a:tabLst/>
            </a:pPr>
            <a:r>
              <a:rPr kumimoji="0" lang="fr-FR" altLang="fr-FR" sz="2600" b="1" i="0" u="none" strike="noStrike" cap="none" normalizeH="0" baseline="0" dirty="0">
                <a:ln>
                  <a:noFill/>
                </a:ln>
                <a:solidFill>
                  <a:srgbClr val="FFFF00"/>
                </a:solidFill>
                <a:effectLst/>
                <a:latin typeface="Arial" panose="020B0604020202020204" pitchFamily="34" charset="0"/>
                <a:ea typeface="Calibri" panose="020F0502020204030204" pitchFamily="34" charset="0"/>
                <a:cs typeface="Arial" panose="020B0604020202020204" pitchFamily="34" charset="0"/>
              </a:rPr>
              <a:t>Elle doit recourir à une modération destinée à </a:t>
            </a:r>
          </a:p>
          <a:p>
            <a:pPr marL="2600325" marR="0" lvl="0" indent="-342900" defTabSz="914400" rtl="0" eaLnBrk="0" fontAlgn="base" latinLnBrk="0" hangingPunct="0">
              <a:lnSpc>
                <a:spcPct val="100000"/>
              </a:lnSpc>
              <a:spcBef>
                <a:spcPts val="600"/>
              </a:spcBef>
              <a:spcAft>
                <a:spcPct val="0"/>
              </a:spcAft>
              <a:buClrTx/>
              <a:buSzTx/>
              <a:buFont typeface="Wingdings" panose="05000000000000000000" pitchFamily="2" charset="2"/>
              <a:buChar char="Ø"/>
              <a:tabLst/>
            </a:pPr>
            <a:r>
              <a:rPr kumimoji="0" lang="fr-FR" altLang="fr-FR" sz="2600" b="1" i="0" u="none" strike="noStrike" cap="none" normalizeH="0" baseline="0" dirty="0">
                <a:ln>
                  <a:noFill/>
                </a:ln>
                <a:solidFill>
                  <a:srgbClr val="FFFF00"/>
                </a:solidFill>
                <a:effectLst/>
                <a:latin typeface="Arial" panose="020B0604020202020204" pitchFamily="34" charset="0"/>
                <a:ea typeface="Calibri" panose="020F0502020204030204" pitchFamily="34" charset="0"/>
                <a:cs typeface="Arial" panose="020B0604020202020204" pitchFamily="34" charset="0"/>
              </a:rPr>
              <a:t>réguler les contenus, </a:t>
            </a:r>
          </a:p>
          <a:p>
            <a:pPr marL="2600325" marR="0" lvl="0" indent="-342900" defTabSz="914400" rtl="0" eaLnBrk="0" fontAlgn="base" latinLnBrk="0" hangingPunct="0">
              <a:lnSpc>
                <a:spcPct val="100000"/>
              </a:lnSpc>
              <a:spcBef>
                <a:spcPts val="600"/>
              </a:spcBef>
              <a:spcAft>
                <a:spcPct val="0"/>
              </a:spcAft>
              <a:buClrTx/>
              <a:buSzTx/>
              <a:buFont typeface="Wingdings" panose="05000000000000000000" pitchFamily="2" charset="2"/>
              <a:buChar char="Ø"/>
              <a:tabLst/>
            </a:pPr>
            <a:r>
              <a:rPr kumimoji="0" lang="fr-FR" altLang="fr-FR" sz="2600" b="1" i="0" u="none" strike="noStrike" cap="none" normalizeH="0" baseline="0" dirty="0">
                <a:ln>
                  <a:noFill/>
                </a:ln>
                <a:solidFill>
                  <a:srgbClr val="FFFF00"/>
                </a:solidFill>
                <a:effectLst/>
                <a:latin typeface="Arial" panose="020B0604020202020204" pitchFamily="34" charset="0"/>
                <a:ea typeface="Calibri" panose="020F0502020204030204" pitchFamily="34" charset="0"/>
                <a:cs typeface="Arial" panose="020B0604020202020204" pitchFamily="34" charset="0"/>
              </a:rPr>
              <a:t>rappeler les règles de conduites, </a:t>
            </a:r>
          </a:p>
          <a:p>
            <a:pPr marL="2600325" marR="0" lvl="0" indent="-342900" defTabSz="914400" rtl="0" eaLnBrk="0" fontAlgn="base" latinLnBrk="0" hangingPunct="0">
              <a:lnSpc>
                <a:spcPct val="100000"/>
              </a:lnSpc>
              <a:spcBef>
                <a:spcPts val="600"/>
              </a:spcBef>
              <a:spcAft>
                <a:spcPct val="0"/>
              </a:spcAft>
              <a:buClrTx/>
              <a:buSzTx/>
              <a:buFont typeface="Wingdings" panose="05000000000000000000" pitchFamily="2" charset="2"/>
              <a:buChar char="Ø"/>
              <a:tabLst/>
            </a:pPr>
            <a:r>
              <a:rPr kumimoji="0" lang="fr-FR" altLang="fr-FR" sz="2600" b="1" i="0" u="none" strike="noStrike" cap="none" normalizeH="0" baseline="0" dirty="0">
                <a:ln>
                  <a:noFill/>
                </a:ln>
                <a:solidFill>
                  <a:srgbClr val="FFFF00"/>
                </a:solidFill>
                <a:effectLst/>
                <a:latin typeface="Arial" panose="020B0604020202020204" pitchFamily="34" charset="0"/>
                <a:ea typeface="Calibri" panose="020F0502020204030204" pitchFamily="34" charset="0"/>
                <a:cs typeface="Arial" panose="020B0604020202020204" pitchFamily="34" charset="0"/>
              </a:rPr>
              <a:t>supprimer les propos ou contributions inadéquats, </a:t>
            </a:r>
          </a:p>
          <a:p>
            <a:pPr marL="2600325" marR="0" lvl="0" indent="-342900" defTabSz="914400" rtl="0" eaLnBrk="0" fontAlgn="base" latinLnBrk="0" hangingPunct="0">
              <a:lnSpc>
                <a:spcPct val="100000"/>
              </a:lnSpc>
              <a:spcBef>
                <a:spcPts val="600"/>
              </a:spcBef>
              <a:spcAft>
                <a:spcPct val="0"/>
              </a:spcAft>
              <a:buClrTx/>
              <a:buSzTx/>
              <a:buFont typeface="Wingdings" panose="05000000000000000000" pitchFamily="2" charset="2"/>
              <a:buChar char="Ø"/>
              <a:tabLst/>
            </a:pPr>
            <a:r>
              <a:rPr kumimoji="0" lang="fr-FR" altLang="fr-FR" sz="2600" b="1" i="0" u="none" strike="noStrike" cap="none" normalizeH="0" baseline="0" dirty="0">
                <a:ln>
                  <a:noFill/>
                </a:ln>
                <a:solidFill>
                  <a:srgbClr val="FFFF00"/>
                </a:solidFill>
                <a:effectLst/>
                <a:latin typeface="Arial" panose="020B0604020202020204" pitchFamily="34" charset="0"/>
                <a:ea typeface="Calibri" panose="020F0502020204030204" pitchFamily="34" charset="0"/>
                <a:cs typeface="Arial" panose="020B0604020202020204" pitchFamily="34" charset="0"/>
              </a:rPr>
              <a:t>voire d’exclure des participants.</a:t>
            </a:r>
            <a:endParaRPr kumimoji="0" lang="fr-FR" altLang="fr-FR" sz="2600" b="1" i="0" u="none" strike="noStrike" cap="none" normalizeH="0" baseline="0" dirty="0">
              <a:ln>
                <a:noFill/>
              </a:ln>
              <a:solidFill>
                <a:srgbClr val="FFFF0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083864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Ion</Template>
  <TotalTime>399</TotalTime>
  <Words>745</Words>
  <Application>Microsoft Office PowerPoint</Application>
  <PresentationFormat>Grand écran</PresentationFormat>
  <Paragraphs>50</Paragraphs>
  <Slides>6</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6</vt:i4>
      </vt:variant>
    </vt:vector>
  </HeadingPairs>
  <TitlesOfParts>
    <vt:vector size="13" baseType="lpstr">
      <vt:lpstr>Arial</vt:lpstr>
      <vt:lpstr>Calibri</vt:lpstr>
      <vt:lpstr>Century Gothic</vt:lpstr>
      <vt:lpstr>Symbol</vt:lpstr>
      <vt:lpstr>Wingdings</vt:lpstr>
      <vt:lpstr>Wingdings 3</vt:lpstr>
      <vt:lpstr>Ion</vt:lpstr>
      <vt:lpstr>Chap. 7 - Communiquer, échanger, collaborer 3. Respecter les règles de la communication</vt:lpstr>
      <vt:lpstr>Chap. 7 - Communiquer, échanger, collaborer 3. Respecter les règles de la communication</vt:lpstr>
      <vt:lpstr>Chap. 7 - Communiquer, échanger, collaborer 3. Respecter les règles de la communication</vt:lpstr>
      <vt:lpstr>Chap. 7 - Communiquer, échanger, collaborer 3. Respecter les règles de la communication</vt:lpstr>
      <vt:lpstr>3. Respecter les règles de la communication</vt:lpstr>
      <vt:lpstr>Chap. 7 - Communiquer, échanger, collaborer 3. Respecter les règles de la communication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41</cp:revision>
  <dcterms:created xsi:type="dcterms:W3CDTF">2014-01-14T07:42:30Z</dcterms:created>
  <dcterms:modified xsi:type="dcterms:W3CDTF">2025-04-01T12:43:09Z</dcterms:modified>
</cp:coreProperties>
</file>