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62" r:id="rId2"/>
    <p:sldId id="263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43" y="32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E9EA5F-5934-4CF1-B653-C9F2073F7176}" type="doc">
      <dgm:prSet loTypeId="urn:microsoft.com/office/officeart/2009/layout/CircleArrowProcess" loCatId="cycle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2F323E60-CB7F-4495-9B20-C267BCAF738A}">
      <dgm:prSet phldrT="[Texte]" custT="1"/>
      <dgm:spPr/>
      <dgm:t>
        <a:bodyPr/>
        <a:lstStyle/>
        <a:p>
          <a:r>
            <a:rPr lang="fr-FR" sz="2000" b="1" dirty="0"/>
            <a:t>Préparations</a:t>
          </a:r>
        </a:p>
      </dgm:t>
    </dgm:pt>
    <dgm:pt modelId="{FC3E8C61-1CCE-452E-B14F-E55EC6C7E0F4}" type="parTrans" cxnId="{AE8C5229-9723-48C7-A506-90EB0F8DC581}">
      <dgm:prSet/>
      <dgm:spPr/>
      <dgm:t>
        <a:bodyPr/>
        <a:lstStyle/>
        <a:p>
          <a:endParaRPr lang="fr-FR" sz="7200" b="1"/>
        </a:p>
      </dgm:t>
    </dgm:pt>
    <dgm:pt modelId="{A881E552-26AA-48FC-8CFA-2EA45A86D9B0}" type="sibTrans" cxnId="{AE8C5229-9723-48C7-A506-90EB0F8DC581}">
      <dgm:prSet/>
      <dgm:spPr/>
      <dgm:t>
        <a:bodyPr/>
        <a:lstStyle/>
        <a:p>
          <a:endParaRPr lang="fr-FR" sz="7200" b="1"/>
        </a:p>
      </dgm:t>
    </dgm:pt>
    <dgm:pt modelId="{F32FC54A-0EE6-413B-9EA3-1A1867BBB1D7}">
      <dgm:prSet phldrT="[Texte]" custT="1"/>
      <dgm:spPr/>
      <dgm:t>
        <a:bodyPr/>
        <a:lstStyle/>
        <a:p>
          <a:r>
            <a:rPr lang="fr-FR" sz="2000" b="1" dirty="0"/>
            <a:t>Mises en commun</a:t>
          </a:r>
        </a:p>
      </dgm:t>
    </dgm:pt>
    <dgm:pt modelId="{93CFBBEB-D54F-4AF9-B2C5-44298796D861}" type="parTrans" cxnId="{49E76FFA-76C0-4BA0-A6C1-DBF23BEC345D}">
      <dgm:prSet/>
      <dgm:spPr/>
      <dgm:t>
        <a:bodyPr/>
        <a:lstStyle/>
        <a:p>
          <a:endParaRPr lang="fr-FR" sz="7200" b="1"/>
        </a:p>
      </dgm:t>
    </dgm:pt>
    <dgm:pt modelId="{B826B953-82C8-4EC4-BA11-4679E7C65CF2}" type="sibTrans" cxnId="{49E76FFA-76C0-4BA0-A6C1-DBF23BEC345D}">
      <dgm:prSet/>
      <dgm:spPr/>
      <dgm:t>
        <a:bodyPr/>
        <a:lstStyle/>
        <a:p>
          <a:endParaRPr lang="fr-FR" sz="7200" b="1"/>
        </a:p>
      </dgm:t>
    </dgm:pt>
    <dgm:pt modelId="{D85AA1CB-A6A3-48D9-BF59-900B681DD398}">
      <dgm:prSet phldrT="[Texte]" custT="1"/>
      <dgm:spPr/>
      <dgm:t>
        <a:bodyPr/>
        <a:lstStyle/>
        <a:p>
          <a:r>
            <a:rPr lang="fr-FR" sz="2000" b="1" dirty="0"/>
            <a:t>Décisions</a:t>
          </a:r>
        </a:p>
      </dgm:t>
    </dgm:pt>
    <dgm:pt modelId="{958C66DE-EC20-4ABA-BCB5-986F76A27DAE}" type="parTrans" cxnId="{68FDF51E-E1AB-4EE5-8CA0-588147F96699}">
      <dgm:prSet/>
      <dgm:spPr/>
      <dgm:t>
        <a:bodyPr/>
        <a:lstStyle/>
        <a:p>
          <a:endParaRPr lang="fr-FR" sz="7200" b="1"/>
        </a:p>
      </dgm:t>
    </dgm:pt>
    <dgm:pt modelId="{462429F0-BF0D-4514-89A4-1FBBE6548B2F}" type="sibTrans" cxnId="{68FDF51E-E1AB-4EE5-8CA0-588147F96699}">
      <dgm:prSet/>
      <dgm:spPr/>
      <dgm:t>
        <a:bodyPr/>
        <a:lstStyle/>
        <a:p>
          <a:endParaRPr lang="fr-FR" sz="7200" b="1"/>
        </a:p>
      </dgm:t>
    </dgm:pt>
    <dgm:pt modelId="{7E6116C4-9EBF-4F44-B71B-4826DD9C5302}" type="pres">
      <dgm:prSet presAssocID="{1EE9EA5F-5934-4CF1-B653-C9F2073F7176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346B222E-5B30-458C-83A4-A9DA45E8CCA6}" type="pres">
      <dgm:prSet presAssocID="{2F323E60-CB7F-4495-9B20-C267BCAF738A}" presName="Accent1" presStyleCnt="0"/>
      <dgm:spPr/>
    </dgm:pt>
    <dgm:pt modelId="{A2B76B97-B898-44BA-A8A6-F638DCA94E99}" type="pres">
      <dgm:prSet presAssocID="{2F323E60-CB7F-4495-9B20-C267BCAF738A}" presName="Accent" presStyleLbl="node1" presStyleIdx="0" presStyleCnt="3" custScaleX="162440"/>
      <dgm:spPr/>
    </dgm:pt>
    <dgm:pt modelId="{EA13E680-D1E5-4C9E-BD8C-F1697F96FD84}" type="pres">
      <dgm:prSet presAssocID="{2F323E60-CB7F-4495-9B20-C267BCAF738A}" presName="Parent1" presStyleLbl="revTx" presStyleIdx="0" presStyleCnt="3" custScaleX="165484" custScaleY="126762">
        <dgm:presLayoutVars>
          <dgm:chMax val="1"/>
          <dgm:chPref val="1"/>
          <dgm:bulletEnabled val="1"/>
        </dgm:presLayoutVars>
      </dgm:prSet>
      <dgm:spPr/>
    </dgm:pt>
    <dgm:pt modelId="{FBEBDA82-A77F-4DE0-9B70-56F286D3CF0B}" type="pres">
      <dgm:prSet presAssocID="{F32FC54A-0EE6-413B-9EA3-1A1867BBB1D7}" presName="Accent2" presStyleCnt="0"/>
      <dgm:spPr/>
    </dgm:pt>
    <dgm:pt modelId="{594DF451-3229-431C-AE9E-416D1FE97972}" type="pres">
      <dgm:prSet presAssocID="{F32FC54A-0EE6-413B-9EA3-1A1867BBB1D7}" presName="Accent" presStyleLbl="node1" presStyleIdx="1" presStyleCnt="3" custScaleX="162440" custLinFactNeighborY="-1199"/>
      <dgm:spPr/>
    </dgm:pt>
    <dgm:pt modelId="{2AEE6D9E-C68D-48DC-906B-C12EC7D7D456}" type="pres">
      <dgm:prSet presAssocID="{F32FC54A-0EE6-413B-9EA3-1A1867BBB1D7}" presName="Parent2" presStyleLbl="revTx" presStyleIdx="1" presStyleCnt="3" custScaleX="171929" custScaleY="104926" custLinFactNeighborX="-25617" custLinFactNeighborY="-17276">
        <dgm:presLayoutVars>
          <dgm:chMax val="1"/>
          <dgm:chPref val="1"/>
          <dgm:bulletEnabled val="1"/>
        </dgm:presLayoutVars>
      </dgm:prSet>
      <dgm:spPr/>
    </dgm:pt>
    <dgm:pt modelId="{947A34E9-72ED-4551-9D2B-B27AE35289E0}" type="pres">
      <dgm:prSet presAssocID="{D85AA1CB-A6A3-48D9-BF59-900B681DD398}" presName="Accent3" presStyleCnt="0"/>
      <dgm:spPr/>
    </dgm:pt>
    <dgm:pt modelId="{87BE57F0-43C7-49EB-98DF-D51DF387A21D}" type="pres">
      <dgm:prSet presAssocID="{D85AA1CB-A6A3-48D9-BF59-900B681DD398}" presName="Accent" presStyleLbl="node1" presStyleIdx="2" presStyleCnt="3" custScaleX="162440" custScaleY="77174" custLinFactNeighborY="-4188"/>
      <dgm:spPr/>
    </dgm:pt>
    <dgm:pt modelId="{BD1DE87A-9C8C-45CD-9BD3-5AF5E273C1DD}" type="pres">
      <dgm:prSet presAssocID="{D85AA1CB-A6A3-48D9-BF59-900B681DD398}" presName="Parent3" presStyleLbl="revTx" presStyleIdx="2" presStyleCnt="3" custScaleX="159201" custScaleY="76877">
        <dgm:presLayoutVars>
          <dgm:chMax val="1"/>
          <dgm:chPref val="1"/>
          <dgm:bulletEnabled val="1"/>
        </dgm:presLayoutVars>
      </dgm:prSet>
      <dgm:spPr/>
    </dgm:pt>
  </dgm:ptLst>
  <dgm:cxnLst>
    <dgm:cxn modelId="{64951C19-B7AF-4492-BC7D-29C9038C7079}" type="presOf" srcId="{F32FC54A-0EE6-413B-9EA3-1A1867BBB1D7}" destId="{2AEE6D9E-C68D-48DC-906B-C12EC7D7D456}" srcOrd="0" destOrd="0" presId="urn:microsoft.com/office/officeart/2009/layout/CircleArrowProcess"/>
    <dgm:cxn modelId="{68FDF51E-E1AB-4EE5-8CA0-588147F96699}" srcId="{1EE9EA5F-5934-4CF1-B653-C9F2073F7176}" destId="{D85AA1CB-A6A3-48D9-BF59-900B681DD398}" srcOrd="2" destOrd="0" parTransId="{958C66DE-EC20-4ABA-BCB5-986F76A27DAE}" sibTransId="{462429F0-BF0D-4514-89A4-1FBBE6548B2F}"/>
    <dgm:cxn modelId="{AE8C5229-9723-48C7-A506-90EB0F8DC581}" srcId="{1EE9EA5F-5934-4CF1-B653-C9F2073F7176}" destId="{2F323E60-CB7F-4495-9B20-C267BCAF738A}" srcOrd="0" destOrd="0" parTransId="{FC3E8C61-1CCE-452E-B14F-E55EC6C7E0F4}" sibTransId="{A881E552-26AA-48FC-8CFA-2EA45A86D9B0}"/>
    <dgm:cxn modelId="{8CA51873-D5D0-4F6A-8578-342A9540C20D}" type="presOf" srcId="{D85AA1CB-A6A3-48D9-BF59-900B681DD398}" destId="{BD1DE87A-9C8C-45CD-9BD3-5AF5E273C1DD}" srcOrd="0" destOrd="0" presId="urn:microsoft.com/office/officeart/2009/layout/CircleArrowProcess"/>
    <dgm:cxn modelId="{E8D7D8CA-FB59-4E56-ADAF-40F4F4CC78D6}" type="presOf" srcId="{2F323E60-CB7F-4495-9B20-C267BCAF738A}" destId="{EA13E680-D1E5-4C9E-BD8C-F1697F96FD84}" srcOrd="0" destOrd="0" presId="urn:microsoft.com/office/officeart/2009/layout/CircleArrowProcess"/>
    <dgm:cxn modelId="{5EDFEED9-B4CE-47D1-A858-2D94C6498C14}" type="presOf" srcId="{1EE9EA5F-5934-4CF1-B653-C9F2073F7176}" destId="{7E6116C4-9EBF-4F44-B71B-4826DD9C5302}" srcOrd="0" destOrd="0" presId="urn:microsoft.com/office/officeart/2009/layout/CircleArrowProcess"/>
    <dgm:cxn modelId="{49E76FFA-76C0-4BA0-A6C1-DBF23BEC345D}" srcId="{1EE9EA5F-5934-4CF1-B653-C9F2073F7176}" destId="{F32FC54A-0EE6-413B-9EA3-1A1867BBB1D7}" srcOrd="1" destOrd="0" parTransId="{93CFBBEB-D54F-4AF9-B2C5-44298796D861}" sibTransId="{B826B953-82C8-4EC4-BA11-4679E7C65CF2}"/>
    <dgm:cxn modelId="{99AFD9CE-40FD-4F9E-B211-DB8B20D7F3EF}" type="presParOf" srcId="{7E6116C4-9EBF-4F44-B71B-4826DD9C5302}" destId="{346B222E-5B30-458C-83A4-A9DA45E8CCA6}" srcOrd="0" destOrd="0" presId="urn:microsoft.com/office/officeart/2009/layout/CircleArrowProcess"/>
    <dgm:cxn modelId="{C1BB9B1D-655F-442F-BC43-73C67458CA31}" type="presParOf" srcId="{346B222E-5B30-458C-83A4-A9DA45E8CCA6}" destId="{A2B76B97-B898-44BA-A8A6-F638DCA94E99}" srcOrd="0" destOrd="0" presId="urn:microsoft.com/office/officeart/2009/layout/CircleArrowProcess"/>
    <dgm:cxn modelId="{FE2B6A0B-BF8B-4D21-99BC-CFCE0B85FE2F}" type="presParOf" srcId="{7E6116C4-9EBF-4F44-B71B-4826DD9C5302}" destId="{EA13E680-D1E5-4C9E-BD8C-F1697F96FD84}" srcOrd="1" destOrd="0" presId="urn:microsoft.com/office/officeart/2009/layout/CircleArrowProcess"/>
    <dgm:cxn modelId="{E6CE4A32-2FFA-4284-B09D-8CA8E69ABC28}" type="presParOf" srcId="{7E6116C4-9EBF-4F44-B71B-4826DD9C5302}" destId="{FBEBDA82-A77F-4DE0-9B70-56F286D3CF0B}" srcOrd="2" destOrd="0" presId="urn:microsoft.com/office/officeart/2009/layout/CircleArrowProcess"/>
    <dgm:cxn modelId="{83EE8AA0-25CE-4F85-8A42-C18EAD622217}" type="presParOf" srcId="{FBEBDA82-A77F-4DE0-9B70-56F286D3CF0B}" destId="{594DF451-3229-431C-AE9E-416D1FE97972}" srcOrd="0" destOrd="0" presId="urn:microsoft.com/office/officeart/2009/layout/CircleArrowProcess"/>
    <dgm:cxn modelId="{A0240EF7-CE10-4CD4-9300-551C4F8ED7B1}" type="presParOf" srcId="{7E6116C4-9EBF-4F44-B71B-4826DD9C5302}" destId="{2AEE6D9E-C68D-48DC-906B-C12EC7D7D456}" srcOrd="3" destOrd="0" presId="urn:microsoft.com/office/officeart/2009/layout/CircleArrowProcess"/>
    <dgm:cxn modelId="{9FC070EC-A1EF-4143-9EF2-48CBA5955226}" type="presParOf" srcId="{7E6116C4-9EBF-4F44-B71B-4826DD9C5302}" destId="{947A34E9-72ED-4551-9D2B-B27AE35289E0}" srcOrd="4" destOrd="0" presId="urn:microsoft.com/office/officeart/2009/layout/CircleArrowProcess"/>
    <dgm:cxn modelId="{A9D994DC-F133-479E-8DE9-A58D7D210AD4}" type="presParOf" srcId="{947A34E9-72ED-4551-9D2B-B27AE35289E0}" destId="{87BE57F0-43C7-49EB-98DF-D51DF387A21D}" srcOrd="0" destOrd="0" presId="urn:microsoft.com/office/officeart/2009/layout/CircleArrowProcess"/>
    <dgm:cxn modelId="{39E1E2C6-DC07-4B64-A949-690570D408CA}" type="presParOf" srcId="{7E6116C4-9EBF-4F44-B71B-4826DD9C5302}" destId="{BD1DE87A-9C8C-45CD-9BD3-5AF5E273C1D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B76B97-B898-44BA-A8A6-F638DCA94E99}">
      <dsp:nvSpPr>
        <dsp:cNvPr id="0" name=""/>
        <dsp:cNvSpPr/>
      </dsp:nvSpPr>
      <dsp:spPr>
        <a:xfrm>
          <a:off x="482401" y="199222"/>
          <a:ext cx="2949900" cy="181627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13E680-D1E5-4C9E-BD8C-F1697F96FD84}">
      <dsp:nvSpPr>
        <dsp:cNvPr id="0" name=""/>
        <dsp:cNvSpPr/>
      </dsp:nvSpPr>
      <dsp:spPr>
        <a:xfrm>
          <a:off x="1120345" y="787452"/>
          <a:ext cx="1669920" cy="639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/>
            <a:t>Préparations</a:t>
          </a:r>
        </a:p>
      </dsp:txBody>
      <dsp:txXfrm>
        <a:off x="1120345" y="787452"/>
        <a:ext cx="1669920" cy="639432"/>
      </dsp:txXfrm>
    </dsp:sp>
    <dsp:sp modelId="{594DF451-3229-431C-AE9E-416D1FE97972}">
      <dsp:nvSpPr>
        <dsp:cNvPr id="0" name=""/>
        <dsp:cNvSpPr/>
      </dsp:nvSpPr>
      <dsp:spPr>
        <a:xfrm>
          <a:off x="-21984" y="1221027"/>
          <a:ext cx="2949900" cy="181627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EE6D9E-C68D-48DC-906B-C12EC7D7D456}">
      <dsp:nvSpPr>
        <dsp:cNvPr id="0" name=""/>
        <dsp:cNvSpPr/>
      </dsp:nvSpPr>
      <dsp:spPr>
        <a:xfrm>
          <a:off x="326982" y="1804999"/>
          <a:ext cx="1734957" cy="529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/>
            <a:t>Mises en commun</a:t>
          </a:r>
        </a:p>
      </dsp:txBody>
      <dsp:txXfrm>
        <a:off x="326982" y="1804999"/>
        <a:ext cx="1734957" cy="529284"/>
      </dsp:txXfrm>
    </dsp:sp>
    <dsp:sp modelId="{87BE57F0-43C7-49EB-98DF-D51DF387A21D}">
      <dsp:nvSpPr>
        <dsp:cNvPr id="0" name=""/>
        <dsp:cNvSpPr/>
      </dsp:nvSpPr>
      <dsp:spPr>
        <a:xfrm>
          <a:off x="691504" y="2524040"/>
          <a:ext cx="2534421" cy="120456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1DE87A-9C8C-45CD-9BD3-5AF5E273C1DD}">
      <dsp:nvSpPr>
        <dsp:cNvPr id="0" name=""/>
        <dsp:cNvSpPr/>
      </dsp:nvSpPr>
      <dsp:spPr>
        <a:xfrm>
          <a:off x="1154433" y="3014017"/>
          <a:ext cx="1606517" cy="387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/>
            <a:t>Décisions</a:t>
          </a:r>
        </a:p>
      </dsp:txBody>
      <dsp:txXfrm>
        <a:off x="1154433" y="3014017"/>
        <a:ext cx="1606517" cy="387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F1E62-1A75-564A-AB28-F0DAF5C73A64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1736E-3BF5-D84C-8EFC-DB85682A3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825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87001" cy="924419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7 Communiquer, échanger, collaborer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1. Identifier les besoins d’une équipe de travail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8ED534A-475E-4072-A3F1-34335999D3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116147"/>
              </p:ext>
            </p:extLst>
          </p:nvPr>
        </p:nvGraphicFramePr>
        <p:xfrm>
          <a:off x="350195" y="1881401"/>
          <a:ext cx="11454319" cy="38999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0353">
                  <a:extLst>
                    <a:ext uri="{9D8B030D-6E8A-4147-A177-3AD203B41FA5}">
                      <a16:colId xmlns:a16="http://schemas.microsoft.com/office/drawing/2014/main" val="3468128675"/>
                    </a:ext>
                  </a:extLst>
                </a:gridCol>
                <a:gridCol w="2169119">
                  <a:extLst>
                    <a:ext uri="{9D8B030D-6E8A-4147-A177-3AD203B41FA5}">
                      <a16:colId xmlns:a16="http://schemas.microsoft.com/office/drawing/2014/main" val="479993363"/>
                    </a:ext>
                  </a:extLst>
                </a:gridCol>
                <a:gridCol w="2224847">
                  <a:extLst>
                    <a:ext uri="{9D8B030D-6E8A-4147-A177-3AD203B41FA5}">
                      <a16:colId xmlns:a16="http://schemas.microsoft.com/office/drawing/2014/main" val="2157203914"/>
                    </a:ext>
                  </a:extLst>
                </a:gridCol>
              </a:tblGrid>
              <a:tr h="1100127">
                <a:tc rowSpan="2">
                  <a:txBody>
                    <a:bodyPr/>
                    <a:lstStyle/>
                    <a:p>
                      <a:pPr algn="l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majorité de salariés intègre des groupes de travail au sein desquels ils doivent communiquer, échanger, partager les idées et se répartir des tâches. </a:t>
                      </a:r>
                    </a:p>
                    <a:p>
                      <a:pPr algn="l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être performante et efficace, l’entreprise doit mettre en place des moyens qui facilitent et favorisent la communication et les échanges entres les personnes. </a:t>
                      </a:r>
                    </a:p>
                    <a:p>
                      <a:pPr algn="l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organisation en réseau tend à se substituer au réseau pyramidal ancien.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Organisation pyramidale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Organisation en réseaux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8566923"/>
                  </a:ext>
                </a:extLst>
              </a:tr>
              <a:tr h="279985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125112"/>
                  </a:ext>
                </a:extLst>
              </a:tr>
            </a:tbl>
          </a:graphicData>
        </a:graphic>
      </p:graphicFrame>
      <p:pic>
        <p:nvPicPr>
          <p:cNvPr id="1025" name="Image 246" descr="Capture d’écran">
            <a:extLst>
              <a:ext uri="{FF2B5EF4-FFF2-40B4-BE49-F238E27FC236}">
                <a16:creationId xmlns:a16="http://schemas.microsoft.com/office/drawing/2014/main" id="{6FDDA7F2-5BE5-4089-A7D4-DA7E4FF42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532" y="3170669"/>
            <a:ext cx="4180227" cy="174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29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87001" cy="924419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7 Communiquer, échanger, collaborer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1. Identifier les besoins d’une équipe de </a:t>
            </a:r>
            <a:r>
              <a:rPr lang="fr-FR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travali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26AEB4-BAB4-4254-A20B-E05983E90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858196" y="365760"/>
            <a:ext cx="22992749" cy="103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19D1E4C2-1712-4E2C-A008-337C51CEAC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3660664"/>
              </p:ext>
            </p:extLst>
          </p:nvPr>
        </p:nvGraphicFramePr>
        <p:xfrm>
          <a:off x="8668258" y="924419"/>
          <a:ext cx="3410317" cy="3993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95282453-74AA-472E-9856-54114599C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19" y="1180610"/>
            <a:ext cx="8642717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ctr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</a:pPr>
            <a:r>
              <a:rPr kumimoji="0" lang="fr-FR" altLang="fr-FR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Un groupe de travail œuvre autour d’objectifs </a:t>
            </a:r>
            <a:r>
              <a:rPr kumimoji="0" lang="fr-FR" altLang="fr-FR" sz="21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communs </a:t>
            </a:r>
            <a:r>
              <a:rPr lang="fr-FR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selon un processus qui alterne des phases de préparation, de mise en commun et </a:t>
            </a:r>
            <a:r>
              <a:rPr lang="fr-FR" sz="2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décisions. </a:t>
            </a:r>
            <a:r>
              <a:rPr lang="fr-FR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étapes interagissent en permanence et s’influencent mutuellement.</a:t>
            </a:r>
            <a:endParaRPr kumimoji="0" lang="fr-FR" altLang="fr-FR" sz="2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1200"/>
              </a:spcBef>
              <a:buNone/>
            </a:pPr>
            <a:r>
              <a:rPr lang="fr-FR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technologies numériques (l’informatique et Internet), mettent à disposition des outils collaboratifs toujours plus performants et simples d’usage : </a:t>
            </a:r>
            <a:r>
              <a:rPr lang="fr-FR" sz="2100" b="1" i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réseaux internes, messageries instantanées, visioconférences, applications en ligne, plateformes collaboratives, espaces de stockage Cloud, partage de dossiers et de fichiers, etc.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70CE3B7-CC13-2C42-47FA-234088CB5D37}"/>
              </a:ext>
            </a:extLst>
          </p:cNvPr>
          <p:cNvSpPr txBox="1"/>
          <p:nvPr/>
        </p:nvSpPr>
        <p:spPr>
          <a:xfrm>
            <a:off x="250727" y="4776231"/>
            <a:ext cx="11495314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outils facilitent le travail en équipe, accélèrent la circulation de l’information et renforcent la réactivité, l’efficacité et la productivité des collaborateurs.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</a:t>
            </a:r>
            <a:r>
              <a:rPr lang="fr-FR" sz="2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complétent</a:t>
            </a:r>
            <a:r>
              <a:rPr lang="fr-FR" sz="2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 moyens de communication traditionnels tels que les panneaux d’affichage, les journaux d’entreprise ou encore les boîtes à idées.</a:t>
            </a:r>
            <a:endParaRPr kumimoji="0" lang="fr-FR" altLang="fr-FR" sz="2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1152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385</TotalTime>
  <Words>245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Wingdings</vt:lpstr>
      <vt:lpstr>Wingdings 3</vt:lpstr>
      <vt:lpstr>Ion</vt:lpstr>
      <vt:lpstr>Chap. 7 Communiquer, échanger, collaborer 1. Identifier les besoins d’une équipe de travail</vt:lpstr>
      <vt:lpstr>Chap. 7 Communiquer, échanger, collaborer 1. Identifier les besoins d’une équipe de travali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41</cp:revision>
  <dcterms:created xsi:type="dcterms:W3CDTF">2014-01-14T07:42:30Z</dcterms:created>
  <dcterms:modified xsi:type="dcterms:W3CDTF">2025-04-01T09:49:17Z</dcterms:modified>
</cp:coreProperties>
</file>