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8"/>
  </p:notesMasterIdLst>
  <p:sldIdLst>
    <p:sldId id="263" r:id="rId2"/>
    <p:sldId id="259" r:id="rId3"/>
    <p:sldId id="271" r:id="rId4"/>
    <p:sldId id="273" r:id="rId5"/>
    <p:sldId id="272"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41" autoAdjust="0"/>
    <p:restoredTop sz="94660"/>
  </p:normalViewPr>
  <p:slideViewPr>
    <p:cSldViewPr snapToGrid="0">
      <p:cViewPr varScale="1">
        <p:scale>
          <a:sx n="103" d="100"/>
          <a:sy n="103" d="100"/>
        </p:scale>
        <p:origin x="843"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DD10A6-C9F8-437B-9628-5239A1BD4B1E}"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fr-FR"/>
        </a:p>
      </dgm:t>
    </dgm:pt>
    <dgm:pt modelId="{010FC57F-FD42-49BB-B077-80B59BA25521}">
      <dgm:prSet phldrT="[Texte]" custT="1"/>
      <dgm:spPr/>
      <dgm:t>
        <a:bodyPr/>
        <a:lstStyle/>
        <a:p>
          <a:r>
            <a:rPr lang="fr-FR" sz="2000" b="1" dirty="0">
              <a:solidFill>
                <a:schemeClr val="bg1"/>
              </a:solidFill>
              <a:latin typeface="Arial" panose="020B0604020202020204" pitchFamily="34" charset="0"/>
              <a:cs typeface="Arial" panose="020B0604020202020204" pitchFamily="34" charset="0"/>
            </a:rPr>
            <a:t>Facebook</a:t>
          </a:r>
          <a:r>
            <a:rPr lang="fr-FR" sz="2000" dirty="0">
              <a:solidFill>
                <a:schemeClr val="bg1"/>
              </a:solidFill>
              <a:latin typeface="Arial" panose="020B0604020202020204" pitchFamily="34" charset="0"/>
              <a:cs typeface="Arial" panose="020B0604020202020204" pitchFamily="34" charset="0"/>
            </a:rPr>
            <a:t> : Premier réseau social mondial, il est incontournable pour renforcer la notoriété d’une entreprise et peut être un outil commercial puissant s’il est bien géré. Cependant, il est progressivement délaissé par les jeunes, qui lui préfèrent Instagram, TikTok et Snapchat.</a:t>
          </a:r>
          <a:endParaRPr lang="fr-FR" sz="2000" b="1" dirty="0">
            <a:solidFill>
              <a:schemeClr val="bg1"/>
            </a:solidFill>
            <a:latin typeface="Arial" panose="020B0604020202020204" pitchFamily="34" charset="0"/>
            <a:cs typeface="Arial" panose="020B0604020202020204" pitchFamily="34" charset="0"/>
          </a:endParaRPr>
        </a:p>
      </dgm:t>
    </dgm:pt>
    <dgm:pt modelId="{5F51FF91-5D22-4FFB-BE5A-C1046BBE7997}" type="parTrans" cxnId="{EAEF8ECB-8CB8-4F60-9F5E-78AD12C11A05}">
      <dgm:prSet/>
      <dgm:spPr/>
      <dgm:t>
        <a:bodyPr/>
        <a:lstStyle/>
        <a:p>
          <a:endParaRPr lang="fr-FR" sz="2800" b="1">
            <a:solidFill>
              <a:schemeClr val="bg1"/>
            </a:solidFill>
            <a:latin typeface="Arial" panose="020B0604020202020204" pitchFamily="34" charset="0"/>
            <a:cs typeface="Arial" panose="020B0604020202020204" pitchFamily="34" charset="0"/>
          </a:endParaRPr>
        </a:p>
      </dgm:t>
    </dgm:pt>
    <dgm:pt modelId="{49B9C5B8-7EE4-4CA1-917F-F660C90635AA}" type="sibTrans" cxnId="{EAEF8ECB-8CB8-4F60-9F5E-78AD12C11A05}">
      <dgm:prSet/>
      <dgm:spPr/>
      <dgm:t>
        <a:bodyPr/>
        <a:lstStyle/>
        <a:p>
          <a:endParaRPr lang="fr-FR" sz="2800" b="1">
            <a:solidFill>
              <a:schemeClr val="bg1"/>
            </a:solidFill>
            <a:latin typeface="Arial" panose="020B0604020202020204" pitchFamily="34" charset="0"/>
            <a:cs typeface="Arial" panose="020B0604020202020204" pitchFamily="34" charset="0"/>
          </a:endParaRPr>
        </a:p>
      </dgm:t>
    </dgm:pt>
    <dgm:pt modelId="{A4B269A9-A913-44AA-B955-D42937367F6D}">
      <dgm:prSet custT="1"/>
      <dgm:spPr/>
      <dgm:t>
        <a:bodyPr/>
        <a:lstStyle/>
        <a:p>
          <a:pPr>
            <a:buFont typeface="Wingdings" panose="05000000000000000000" pitchFamily="2" charset="2"/>
            <a:buChar char=""/>
          </a:pPr>
          <a:r>
            <a:rPr lang="fr-FR" sz="2000" b="1" dirty="0">
              <a:solidFill>
                <a:schemeClr val="bg1"/>
              </a:solidFill>
              <a:latin typeface="Arial" panose="020B0604020202020204" pitchFamily="34" charset="0"/>
              <a:cs typeface="Arial" panose="020B0604020202020204" pitchFamily="34" charset="0"/>
            </a:rPr>
            <a:t>Instagram</a:t>
          </a:r>
          <a:r>
            <a:rPr lang="fr-FR" sz="2000" dirty="0">
              <a:solidFill>
                <a:schemeClr val="bg1"/>
              </a:solidFill>
              <a:latin typeface="Arial" panose="020B0604020202020204" pitchFamily="34" charset="0"/>
              <a:cs typeface="Arial" panose="020B0604020202020204" pitchFamily="34" charset="0"/>
            </a:rPr>
            <a:t> : Initialement axé sur le partage de photos, ce réseau est désormais un canal privilégié pour la communication et la diffusion d’informations auprès des abonnés.</a:t>
          </a:r>
        </a:p>
      </dgm:t>
    </dgm:pt>
    <dgm:pt modelId="{3F898484-4BD9-45C0-BA81-436D1AA4552A}" type="parTrans" cxnId="{9D180059-5F06-4FEF-93C7-57570F9931B5}">
      <dgm:prSet/>
      <dgm:spPr/>
      <dgm:t>
        <a:bodyPr/>
        <a:lstStyle/>
        <a:p>
          <a:endParaRPr lang="fr-FR">
            <a:solidFill>
              <a:schemeClr val="bg1"/>
            </a:solidFill>
            <a:latin typeface="Arial" panose="020B0604020202020204" pitchFamily="34" charset="0"/>
            <a:cs typeface="Arial" panose="020B0604020202020204" pitchFamily="34" charset="0"/>
          </a:endParaRPr>
        </a:p>
      </dgm:t>
    </dgm:pt>
    <dgm:pt modelId="{6F1BC150-52F8-48E4-A661-233D7A61883A}" type="sibTrans" cxnId="{9D180059-5F06-4FEF-93C7-57570F9931B5}">
      <dgm:prSet/>
      <dgm:spPr/>
      <dgm:t>
        <a:bodyPr/>
        <a:lstStyle/>
        <a:p>
          <a:endParaRPr lang="fr-FR">
            <a:solidFill>
              <a:schemeClr val="bg1"/>
            </a:solidFill>
            <a:latin typeface="Arial" panose="020B0604020202020204" pitchFamily="34" charset="0"/>
            <a:cs typeface="Arial" panose="020B0604020202020204" pitchFamily="34" charset="0"/>
          </a:endParaRPr>
        </a:p>
      </dgm:t>
    </dgm:pt>
    <dgm:pt modelId="{A660F30D-AC70-4659-85A6-98F414E16291}">
      <dgm:prSet custT="1"/>
      <dgm:spPr/>
      <dgm:t>
        <a:bodyPr/>
        <a:lstStyle/>
        <a:p>
          <a:pPr>
            <a:buNone/>
          </a:pPr>
          <a:r>
            <a:rPr lang="fr-FR" sz="2000" b="1" dirty="0">
              <a:solidFill>
                <a:schemeClr val="bg1"/>
              </a:solidFill>
              <a:latin typeface="Arial" panose="020B0604020202020204" pitchFamily="34" charset="0"/>
              <a:cs typeface="Arial" panose="020B0604020202020204" pitchFamily="34" charset="0"/>
            </a:rPr>
            <a:t>TikTok et Snapchat</a:t>
          </a:r>
          <a:r>
            <a:rPr lang="fr-FR" sz="2000" dirty="0">
              <a:solidFill>
                <a:schemeClr val="bg1"/>
              </a:solidFill>
              <a:latin typeface="Arial" panose="020B0604020202020204" pitchFamily="34" charset="0"/>
              <a:cs typeface="Arial" panose="020B0604020202020204" pitchFamily="34" charset="0"/>
            </a:rPr>
            <a:t> : Ces plateformes en plein essor séduisent particulièrement les adolescents. Les influenceurs y disposent d’un fort pouvoir commercial et peuvent booster la visibilité d’une marque.</a:t>
          </a:r>
        </a:p>
      </dgm:t>
    </dgm:pt>
    <dgm:pt modelId="{628EBD20-1E2A-41E9-B0F6-FDC1E17DEC15}" type="parTrans" cxnId="{C4A70B14-5E6B-4F71-A5C4-8F1D617BFF60}">
      <dgm:prSet/>
      <dgm:spPr/>
      <dgm:t>
        <a:bodyPr/>
        <a:lstStyle/>
        <a:p>
          <a:endParaRPr lang="fr-FR">
            <a:solidFill>
              <a:schemeClr val="bg1"/>
            </a:solidFill>
            <a:latin typeface="Arial" panose="020B0604020202020204" pitchFamily="34" charset="0"/>
            <a:cs typeface="Arial" panose="020B0604020202020204" pitchFamily="34" charset="0"/>
          </a:endParaRPr>
        </a:p>
      </dgm:t>
    </dgm:pt>
    <dgm:pt modelId="{43765F44-4227-4467-B0A1-BD5B686E0C1C}" type="sibTrans" cxnId="{C4A70B14-5E6B-4F71-A5C4-8F1D617BFF60}">
      <dgm:prSet/>
      <dgm:spPr/>
      <dgm:t>
        <a:bodyPr/>
        <a:lstStyle/>
        <a:p>
          <a:endParaRPr lang="fr-FR">
            <a:solidFill>
              <a:schemeClr val="bg1"/>
            </a:solidFill>
            <a:latin typeface="Arial" panose="020B0604020202020204" pitchFamily="34" charset="0"/>
            <a:cs typeface="Arial" panose="020B0604020202020204" pitchFamily="34" charset="0"/>
          </a:endParaRPr>
        </a:p>
      </dgm:t>
    </dgm:pt>
    <dgm:pt modelId="{B4C7DB47-7C75-4159-90DF-674747F4B94E}" type="pres">
      <dgm:prSet presAssocID="{00DD10A6-C9F8-437B-9628-5239A1BD4B1E}" presName="Name0" presStyleCnt="0">
        <dgm:presLayoutVars>
          <dgm:chMax val="7"/>
          <dgm:chPref val="7"/>
          <dgm:dir/>
        </dgm:presLayoutVars>
      </dgm:prSet>
      <dgm:spPr/>
    </dgm:pt>
    <dgm:pt modelId="{BEC006E6-1B73-4C65-80DC-6A8DBAC3A5BA}" type="pres">
      <dgm:prSet presAssocID="{00DD10A6-C9F8-437B-9628-5239A1BD4B1E}" presName="Name1" presStyleCnt="0"/>
      <dgm:spPr/>
    </dgm:pt>
    <dgm:pt modelId="{22DCE94E-C055-4FAD-A2CC-6B155157A79A}" type="pres">
      <dgm:prSet presAssocID="{00DD10A6-C9F8-437B-9628-5239A1BD4B1E}" presName="cycle" presStyleCnt="0"/>
      <dgm:spPr/>
    </dgm:pt>
    <dgm:pt modelId="{DEC562A3-9F79-441C-9283-787C71BE5D45}" type="pres">
      <dgm:prSet presAssocID="{00DD10A6-C9F8-437B-9628-5239A1BD4B1E}" presName="srcNode" presStyleLbl="node1" presStyleIdx="0" presStyleCnt="3"/>
      <dgm:spPr/>
    </dgm:pt>
    <dgm:pt modelId="{08A875C9-0DB4-4A2D-A87E-A914DFD533A5}" type="pres">
      <dgm:prSet presAssocID="{00DD10A6-C9F8-437B-9628-5239A1BD4B1E}" presName="conn" presStyleLbl="parChTrans1D2" presStyleIdx="0" presStyleCnt="1"/>
      <dgm:spPr/>
    </dgm:pt>
    <dgm:pt modelId="{5F7FF04D-36BD-4119-B849-469D26FEE3F7}" type="pres">
      <dgm:prSet presAssocID="{00DD10A6-C9F8-437B-9628-5239A1BD4B1E}" presName="extraNode" presStyleLbl="node1" presStyleIdx="0" presStyleCnt="3"/>
      <dgm:spPr/>
    </dgm:pt>
    <dgm:pt modelId="{4E665D06-3CA9-41AA-968E-FBE229205E47}" type="pres">
      <dgm:prSet presAssocID="{00DD10A6-C9F8-437B-9628-5239A1BD4B1E}" presName="dstNode" presStyleLbl="node1" presStyleIdx="0" presStyleCnt="3"/>
      <dgm:spPr/>
    </dgm:pt>
    <dgm:pt modelId="{21C1589C-2DA6-4B99-8D89-CC39B63A15F5}" type="pres">
      <dgm:prSet presAssocID="{010FC57F-FD42-49BB-B077-80B59BA25521}" presName="text_1" presStyleLbl="node1" presStyleIdx="0" presStyleCnt="3" custScaleY="123142">
        <dgm:presLayoutVars>
          <dgm:bulletEnabled val="1"/>
        </dgm:presLayoutVars>
      </dgm:prSet>
      <dgm:spPr/>
    </dgm:pt>
    <dgm:pt modelId="{1921310F-6331-43A3-B9B9-DC04096BAA5D}" type="pres">
      <dgm:prSet presAssocID="{010FC57F-FD42-49BB-B077-80B59BA25521}" presName="accent_1" presStyleCnt="0"/>
      <dgm:spPr/>
    </dgm:pt>
    <dgm:pt modelId="{DD85F160-7D02-43AF-B2E2-013030F9D14D}" type="pres">
      <dgm:prSet presAssocID="{010FC57F-FD42-49BB-B077-80B59BA25521}" presName="accentRepeatNode" presStyleLbl="solidFgAcc1" presStyleIdx="0" presStyleCnt="3"/>
      <dgm:spPr/>
    </dgm:pt>
    <dgm:pt modelId="{B44D9804-7C1B-4402-A174-766B731AAB57}" type="pres">
      <dgm:prSet presAssocID="{A4B269A9-A913-44AA-B955-D42937367F6D}" presName="text_2" presStyleLbl="node1" presStyleIdx="1" presStyleCnt="3">
        <dgm:presLayoutVars>
          <dgm:bulletEnabled val="1"/>
        </dgm:presLayoutVars>
      </dgm:prSet>
      <dgm:spPr/>
    </dgm:pt>
    <dgm:pt modelId="{44BCD161-1D26-405E-B869-65F0A85072E9}" type="pres">
      <dgm:prSet presAssocID="{A4B269A9-A913-44AA-B955-D42937367F6D}" presName="accent_2" presStyleCnt="0"/>
      <dgm:spPr/>
    </dgm:pt>
    <dgm:pt modelId="{B2A1062B-D06E-414F-A2FE-2E4175B96D7E}" type="pres">
      <dgm:prSet presAssocID="{A4B269A9-A913-44AA-B955-D42937367F6D}" presName="accentRepeatNode" presStyleLbl="solidFgAcc1" presStyleIdx="1" presStyleCnt="3"/>
      <dgm:spPr/>
    </dgm:pt>
    <dgm:pt modelId="{32A135FC-981B-4973-B029-298C82BB1C90}" type="pres">
      <dgm:prSet presAssocID="{A660F30D-AC70-4659-85A6-98F414E16291}" presName="text_3" presStyleLbl="node1" presStyleIdx="2" presStyleCnt="3">
        <dgm:presLayoutVars>
          <dgm:bulletEnabled val="1"/>
        </dgm:presLayoutVars>
      </dgm:prSet>
      <dgm:spPr/>
    </dgm:pt>
    <dgm:pt modelId="{7FA7DBFF-5CB1-44A9-876B-CFFEC3E4703D}" type="pres">
      <dgm:prSet presAssocID="{A660F30D-AC70-4659-85A6-98F414E16291}" presName="accent_3" presStyleCnt="0"/>
      <dgm:spPr/>
    </dgm:pt>
    <dgm:pt modelId="{CE53FAAA-5A40-4F64-8B29-B3A6D10C550A}" type="pres">
      <dgm:prSet presAssocID="{A660F30D-AC70-4659-85A6-98F414E16291}" presName="accentRepeatNode" presStyleLbl="solidFgAcc1" presStyleIdx="2" presStyleCnt="3"/>
      <dgm:spPr/>
    </dgm:pt>
  </dgm:ptLst>
  <dgm:cxnLst>
    <dgm:cxn modelId="{C4A70B14-5E6B-4F71-A5C4-8F1D617BFF60}" srcId="{00DD10A6-C9F8-437B-9628-5239A1BD4B1E}" destId="{A660F30D-AC70-4659-85A6-98F414E16291}" srcOrd="2" destOrd="0" parTransId="{628EBD20-1E2A-41E9-B0F6-FDC1E17DEC15}" sibTransId="{43765F44-4227-4467-B0A1-BD5B686E0C1C}"/>
    <dgm:cxn modelId="{E5D63244-9CFF-46D0-905E-E8A9867F0F4F}" type="presOf" srcId="{010FC57F-FD42-49BB-B077-80B59BA25521}" destId="{21C1589C-2DA6-4B99-8D89-CC39B63A15F5}" srcOrd="0" destOrd="0" presId="urn:microsoft.com/office/officeart/2008/layout/VerticalCurvedList"/>
    <dgm:cxn modelId="{9D180059-5F06-4FEF-93C7-57570F9931B5}" srcId="{00DD10A6-C9F8-437B-9628-5239A1BD4B1E}" destId="{A4B269A9-A913-44AA-B955-D42937367F6D}" srcOrd="1" destOrd="0" parTransId="{3F898484-4BD9-45C0-BA81-436D1AA4552A}" sibTransId="{6F1BC150-52F8-48E4-A661-233D7A61883A}"/>
    <dgm:cxn modelId="{2DC1369A-7B08-411A-AB05-4ADE22240E60}" type="presOf" srcId="{A660F30D-AC70-4659-85A6-98F414E16291}" destId="{32A135FC-981B-4973-B029-298C82BB1C90}" srcOrd="0" destOrd="0" presId="urn:microsoft.com/office/officeart/2008/layout/VerticalCurvedList"/>
    <dgm:cxn modelId="{EAEF8ECB-8CB8-4F60-9F5E-78AD12C11A05}" srcId="{00DD10A6-C9F8-437B-9628-5239A1BD4B1E}" destId="{010FC57F-FD42-49BB-B077-80B59BA25521}" srcOrd="0" destOrd="0" parTransId="{5F51FF91-5D22-4FFB-BE5A-C1046BBE7997}" sibTransId="{49B9C5B8-7EE4-4CA1-917F-F660C90635AA}"/>
    <dgm:cxn modelId="{412923D4-E251-4F85-A501-B547C294BCC6}" type="presOf" srcId="{A4B269A9-A913-44AA-B955-D42937367F6D}" destId="{B44D9804-7C1B-4402-A174-766B731AAB57}" srcOrd="0" destOrd="0" presId="urn:microsoft.com/office/officeart/2008/layout/VerticalCurvedList"/>
    <dgm:cxn modelId="{AD4B80DD-ABBF-498E-BBF5-A6C09F7D3893}" type="presOf" srcId="{00DD10A6-C9F8-437B-9628-5239A1BD4B1E}" destId="{B4C7DB47-7C75-4159-90DF-674747F4B94E}" srcOrd="0" destOrd="0" presId="urn:microsoft.com/office/officeart/2008/layout/VerticalCurvedList"/>
    <dgm:cxn modelId="{530F37E6-1ED1-416A-8AED-1123AE92E4C0}" type="presOf" srcId="{49B9C5B8-7EE4-4CA1-917F-F660C90635AA}" destId="{08A875C9-0DB4-4A2D-A87E-A914DFD533A5}" srcOrd="0" destOrd="0" presId="urn:microsoft.com/office/officeart/2008/layout/VerticalCurvedList"/>
    <dgm:cxn modelId="{C5559DAF-9CD0-46D3-986E-B01F6FDB0DCA}" type="presParOf" srcId="{B4C7DB47-7C75-4159-90DF-674747F4B94E}" destId="{BEC006E6-1B73-4C65-80DC-6A8DBAC3A5BA}" srcOrd="0" destOrd="0" presId="urn:microsoft.com/office/officeart/2008/layout/VerticalCurvedList"/>
    <dgm:cxn modelId="{BE2E0F96-B7A3-4DF1-81FC-0CB907F61B70}" type="presParOf" srcId="{BEC006E6-1B73-4C65-80DC-6A8DBAC3A5BA}" destId="{22DCE94E-C055-4FAD-A2CC-6B155157A79A}" srcOrd="0" destOrd="0" presId="urn:microsoft.com/office/officeart/2008/layout/VerticalCurvedList"/>
    <dgm:cxn modelId="{DC2F6476-BF76-496F-ABCD-F40152DA5E76}" type="presParOf" srcId="{22DCE94E-C055-4FAD-A2CC-6B155157A79A}" destId="{DEC562A3-9F79-441C-9283-787C71BE5D45}" srcOrd="0" destOrd="0" presId="urn:microsoft.com/office/officeart/2008/layout/VerticalCurvedList"/>
    <dgm:cxn modelId="{ED2A050C-34F3-472E-A818-03A26500623C}" type="presParOf" srcId="{22DCE94E-C055-4FAD-A2CC-6B155157A79A}" destId="{08A875C9-0DB4-4A2D-A87E-A914DFD533A5}" srcOrd="1" destOrd="0" presId="urn:microsoft.com/office/officeart/2008/layout/VerticalCurvedList"/>
    <dgm:cxn modelId="{6BBAE796-AFC2-4DC1-815D-7D500120802B}" type="presParOf" srcId="{22DCE94E-C055-4FAD-A2CC-6B155157A79A}" destId="{5F7FF04D-36BD-4119-B849-469D26FEE3F7}" srcOrd="2" destOrd="0" presId="urn:microsoft.com/office/officeart/2008/layout/VerticalCurvedList"/>
    <dgm:cxn modelId="{BA674268-56D4-4879-A9CB-9691CED12E72}" type="presParOf" srcId="{22DCE94E-C055-4FAD-A2CC-6B155157A79A}" destId="{4E665D06-3CA9-41AA-968E-FBE229205E47}" srcOrd="3" destOrd="0" presId="urn:microsoft.com/office/officeart/2008/layout/VerticalCurvedList"/>
    <dgm:cxn modelId="{DF8F29B8-533F-4054-B768-2F2339CB48FC}" type="presParOf" srcId="{BEC006E6-1B73-4C65-80DC-6A8DBAC3A5BA}" destId="{21C1589C-2DA6-4B99-8D89-CC39B63A15F5}" srcOrd="1" destOrd="0" presId="urn:microsoft.com/office/officeart/2008/layout/VerticalCurvedList"/>
    <dgm:cxn modelId="{C97B57E8-6AAC-4A2F-86AA-4DB24DDE7330}" type="presParOf" srcId="{BEC006E6-1B73-4C65-80DC-6A8DBAC3A5BA}" destId="{1921310F-6331-43A3-B9B9-DC04096BAA5D}" srcOrd="2" destOrd="0" presId="urn:microsoft.com/office/officeart/2008/layout/VerticalCurvedList"/>
    <dgm:cxn modelId="{D5A097DE-F7A5-495D-AB25-0471D025F3B5}" type="presParOf" srcId="{1921310F-6331-43A3-B9B9-DC04096BAA5D}" destId="{DD85F160-7D02-43AF-B2E2-013030F9D14D}" srcOrd="0" destOrd="0" presId="urn:microsoft.com/office/officeart/2008/layout/VerticalCurvedList"/>
    <dgm:cxn modelId="{38725AFF-D52C-40CE-A183-F4DA84D57ED1}" type="presParOf" srcId="{BEC006E6-1B73-4C65-80DC-6A8DBAC3A5BA}" destId="{B44D9804-7C1B-4402-A174-766B731AAB57}" srcOrd="3" destOrd="0" presId="urn:microsoft.com/office/officeart/2008/layout/VerticalCurvedList"/>
    <dgm:cxn modelId="{A1D09C6E-60C0-48A8-B3CC-6845FFBB77C6}" type="presParOf" srcId="{BEC006E6-1B73-4C65-80DC-6A8DBAC3A5BA}" destId="{44BCD161-1D26-405E-B869-65F0A85072E9}" srcOrd="4" destOrd="0" presId="urn:microsoft.com/office/officeart/2008/layout/VerticalCurvedList"/>
    <dgm:cxn modelId="{1CBF2827-8F4C-4919-A93D-B67723AD799F}" type="presParOf" srcId="{44BCD161-1D26-405E-B869-65F0A85072E9}" destId="{B2A1062B-D06E-414F-A2FE-2E4175B96D7E}" srcOrd="0" destOrd="0" presId="urn:microsoft.com/office/officeart/2008/layout/VerticalCurvedList"/>
    <dgm:cxn modelId="{E03D94C3-E60D-4314-993E-4695DF4334C7}" type="presParOf" srcId="{BEC006E6-1B73-4C65-80DC-6A8DBAC3A5BA}" destId="{32A135FC-981B-4973-B029-298C82BB1C90}" srcOrd="5" destOrd="0" presId="urn:microsoft.com/office/officeart/2008/layout/VerticalCurvedList"/>
    <dgm:cxn modelId="{81D78A64-3A0B-45AE-AAC0-8000EA15B8A0}" type="presParOf" srcId="{BEC006E6-1B73-4C65-80DC-6A8DBAC3A5BA}" destId="{7FA7DBFF-5CB1-44A9-876B-CFFEC3E4703D}" srcOrd="6" destOrd="0" presId="urn:microsoft.com/office/officeart/2008/layout/VerticalCurvedList"/>
    <dgm:cxn modelId="{5F0E7CA4-EFCB-45E5-8BC3-4EFA5E4EE070}" type="presParOf" srcId="{7FA7DBFF-5CB1-44A9-876B-CFFEC3E4703D}" destId="{CE53FAAA-5A40-4F64-8B29-B3A6D10C550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DD10A6-C9F8-437B-9628-5239A1BD4B1E}"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fr-FR"/>
        </a:p>
      </dgm:t>
    </dgm:pt>
    <dgm:pt modelId="{72D9BEB8-D52E-42A4-8B25-BF8A85DDD906}">
      <dgm:prSet custT="1"/>
      <dgm:spPr/>
      <dgm:t>
        <a:bodyPr/>
        <a:lstStyle/>
        <a:p>
          <a:r>
            <a:rPr lang="fr-FR" sz="2000" b="1">
              <a:solidFill>
                <a:schemeClr val="bg1"/>
              </a:solidFill>
              <a:latin typeface="Arial" panose="020B0604020202020204" pitchFamily="34" charset="0"/>
              <a:cs typeface="Arial" panose="020B0604020202020204" pitchFamily="34" charset="0"/>
            </a:rPr>
            <a:t>X (Ex Twitter)</a:t>
          </a:r>
          <a:r>
            <a:rPr lang="fr-FR" sz="2000">
              <a:solidFill>
                <a:schemeClr val="bg1"/>
              </a:solidFill>
              <a:latin typeface="Arial" panose="020B0604020202020204" pitchFamily="34" charset="0"/>
              <a:cs typeface="Arial" panose="020B0604020202020204" pitchFamily="34" charset="0"/>
            </a:rPr>
            <a:t> : Idéal pour la diffusion rapide d’informations via des tweets. Il est utile pour la veille stratégique et permet de toucher une audience large et engagée.</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dgm:t>
    </dgm:pt>
    <dgm:pt modelId="{3AC755AA-F6F1-46FD-84E5-561C9DB7407D}" type="parTrans" cxnId="{CAA5FEB2-1005-42D6-96A3-D13A5950EDBE}">
      <dgm:prSet/>
      <dgm:spPr/>
      <dgm:t>
        <a:bodyPr/>
        <a:lstStyle/>
        <a:p>
          <a:endParaRPr lang="fr-FR" sz="2000" b="1">
            <a:solidFill>
              <a:schemeClr val="bg1"/>
            </a:solidFill>
            <a:latin typeface="Arial" panose="020B0604020202020204" pitchFamily="34" charset="0"/>
            <a:cs typeface="Arial" panose="020B0604020202020204" pitchFamily="34" charset="0"/>
          </a:endParaRPr>
        </a:p>
      </dgm:t>
    </dgm:pt>
    <dgm:pt modelId="{93121CE0-F6CB-42BB-8F5B-76938162C84A}" type="sibTrans" cxnId="{CAA5FEB2-1005-42D6-96A3-D13A5950EDBE}">
      <dgm:prSet/>
      <dgm:spPr/>
      <dgm:t>
        <a:bodyPr/>
        <a:lstStyle/>
        <a:p>
          <a:endParaRPr lang="fr-FR" sz="2000" b="1">
            <a:solidFill>
              <a:schemeClr val="bg1"/>
            </a:solidFill>
            <a:latin typeface="Arial" panose="020B0604020202020204" pitchFamily="34" charset="0"/>
            <a:cs typeface="Arial" panose="020B0604020202020204" pitchFamily="34" charset="0"/>
          </a:endParaRPr>
        </a:p>
      </dgm:t>
    </dgm:pt>
    <dgm:pt modelId="{E7C1E197-55D2-4BF1-85BB-DCD6FF3917FC}">
      <dgm:prSet custT="1"/>
      <dgm:spPr/>
      <dgm:t>
        <a:bodyPr/>
        <a:lstStyle/>
        <a:p>
          <a:pPr>
            <a:buFont typeface="Wingdings" panose="05000000000000000000" pitchFamily="2" charset="2"/>
            <a:buChar char=""/>
          </a:pPr>
          <a:r>
            <a:rPr lang="fr-FR" sz="2000" b="1" dirty="0">
              <a:solidFill>
                <a:schemeClr val="bg1"/>
              </a:solidFill>
              <a:latin typeface="Arial" panose="020B0604020202020204" pitchFamily="34" charset="0"/>
              <a:cs typeface="Arial" panose="020B0604020202020204" pitchFamily="34" charset="0"/>
            </a:rPr>
            <a:t>LinkedIn et Viadeo</a:t>
          </a:r>
          <a:r>
            <a:rPr lang="fr-FR" sz="2000" dirty="0">
              <a:solidFill>
                <a:schemeClr val="bg1"/>
              </a:solidFill>
              <a:latin typeface="Arial" panose="020B0604020202020204" pitchFamily="34" charset="0"/>
              <a:cs typeface="Arial" panose="020B0604020202020204" pitchFamily="34" charset="0"/>
            </a:rPr>
            <a:t> : Ces réseaux professionnels permettent à une entreprise de présenter son activité et ses compétences. Un profil bien animé, enrichi de publications et d’interactions dans des groupes de discussion pertinents, est un excellent moyen de renforcer sa crédibilité et d’attirer des clients ou des talents.</a:t>
          </a:r>
        </a:p>
      </dgm:t>
    </dgm:pt>
    <dgm:pt modelId="{9CFCFFA6-58FC-48E1-89E6-5C395CD7B5EA}" type="parTrans" cxnId="{53E06AD8-EDCF-4A34-A779-07C1E10CBBA2}">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5569B573-B70A-4653-BC79-BE2260BD0E6F}" type="sibTrans" cxnId="{53E06AD8-EDCF-4A34-A779-07C1E10CBBA2}">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B4C7DB47-7C75-4159-90DF-674747F4B94E}" type="pres">
      <dgm:prSet presAssocID="{00DD10A6-C9F8-437B-9628-5239A1BD4B1E}" presName="Name0" presStyleCnt="0">
        <dgm:presLayoutVars>
          <dgm:chMax val="7"/>
          <dgm:chPref val="7"/>
          <dgm:dir/>
        </dgm:presLayoutVars>
      </dgm:prSet>
      <dgm:spPr/>
    </dgm:pt>
    <dgm:pt modelId="{BEC006E6-1B73-4C65-80DC-6A8DBAC3A5BA}" type="pres">
      <dgm:prSet presAssocID="{00DD10A6-C9F8-437B-9628-5239A1BD4B1E}" presName="Name1" presStyleCnt="0"/>
      <dgm:spPr/>
    </dgm:pt>
    <dgm:pt modelId="{22DCE94E-C055-4FAD-A2CC-6B155157A79A}" type="pres">
      <dgm:prSet presAssocID="{00DD10A6-C9F8-437B-9628-5239A1BD4B1E}" presName="cycle" presStyleCnt="0"/>
      <dgm:spPr/>
    </dgm:pt>
    <dgm:pt modelId="{DEC562A3-9F79-441C-9283-787C71BE5D45}" type="pres">
      <dgm:prSet presAssocID="{00DD10A6-C9F8-437B-9628-5239A1BD4B1E}" presName="srcNode" presStyleLbl="node1" presStyleIdx="0" presStyleCnt="2"/>
      <dgm:spPr/>
    </dgm:pt>
    <dgm:pt modelId="{08A875C9-0DB4-4A2D-A87E-A914DFD533A5}" type="pres">
      <dgm:prSet presAssocID="{00DD10A6-C9F8-437B-9628-5239A1BD4B1E}" presName="conn" presStyleLbl="parChTrans1D2" presStyleIdx="0" presStyleCnt="1"/>
      <dgm:spPr/>
    </dgm:pt>
    <dgm:pt modelId="{5F7FF04D-36BD-4119-B849-469D26FEE3F7}" type="pres">
      <dgm:prSet presAssocID="{00DD10A6-C9F8-437B-9628-5239A1BD4B1E}" presName="extraNode" presStyleLbl="node1" presStyleIdx="0" presStyleCnt="2"/>
      <dgm:spPr/>
    </dgm:pt>
    <dgm:pt modelId="{4E665D06-3CA9-41AA-968E-FBE229205E47}" type="pres">
      <dgm:prSet presAssocID="{00DD10A6-C9F8-437B-9628-5239A1BD4B1E}" presName="dstNode" presStyleLbl="node1" presStyleIdx="0" presStyleCnt="2"/>
      <dgm:spPr/>
    </dgm:pt>
    <dgm:pt modelId="{0ABC3723-5DCB-4BF4-94E7-09F139EB4DDE}" type="pres">
      <dgm:prSet presAssocID="{72D9BEB8-D52E-42A4-8B25-BF8A85DDD906}" presName="text_1" presStyleLbl="node1" presStyleIdx="0" presStyleCnt="2" custScaleY="83533">
        <dgm:presLayoutVars>
          <dgm:bulletEnabled val="1"/>
        </dgm:presLayoutVars>
      </dgm:prSet>
      <dgm:spPr/>
    </dgm:pt>
    <dgm:pt modelId="{774E32EF-EF97-4079-850C-F72A25B81D8B}" type="pres">
      <dgm:prSet presAssocID="{72D9BEB8-D52E-42A4-8B25-BF8A85DDD906}" presName="accent_1" presStyleCnt="0"/>
      <dgm:spPr/>
    </dgm:pt>
    <dgm:pt modelId="{2D01E3C2-C18F-488D-B710-22E8834FB5E9}" type="pres">
      <dgm:prSet presAssocID="{72D9BEB8-D52E-42A4-8B25-BF8A85DDD906}" presName="accentRepeatNode" presStyleLbl="solidFgAcc1" presStyleIdx="0" presStyleCnt="2"/>
      <dgm:spPr/>
    </dgm:pt>
    <dgm:pt modelId="{E7AD238D-45BB-4B52-AF52-5AF3DA069F22}" type="pres">
      <dgm:prSet presAssocID="{E7C1E197-55D2-4BF1-85BB-DCD6FF3917FC}" presName="text_2" presStyleLbl="node1" presStyleIdx="1" presStyleCnt="2" custScaleY="140645">
        <dgm:presLayoutVars>
          <dgm:bulletEnabled val="1"/>
        </dgm:presLayoutVars>
      </dgm:prSet>
      <dgm:spPr/>
    </dgm:pt>
    <dgm:pt modelId="{BA670B39-DEEA-4BAA-8EFE-4ED6937ACFE0}" type="pres">
      <dgm:prSet presAssocID="{E7C1E197-55D2-4BF1-85BB-DCD6FF3917FC}" presName="accent_2" presStyleCnt="0"/>
      <dgm:spPr/>
    </dgm:pt>
    <dgm:pt modelId="{C6A449B4-34B8-487E-9C24-5FA4A31F5499}" type="pres">
      <dgm:prSet presAssocID="{E7C1E197-55D2-4BF1-85BB-DCD6FF3917FC}" presName="accentRepeatNode" presStyleLbl="solidFgAcc1" presStyleIdx="1" presStyleCnt="2"/>
      <dgm:spPr/>
    </dgm:pt>
  </dgm:ptLst>
  <dgm:cxnLst>
    <dgm:cxn modelId="{112107AA-C682-4748-8033-E06767548D1B}" type="presOf" srcId="{E7C1E197-55D2-4BF1-85BB-DCD6FF3917FC}" destId="{E7AD238D-45BB-4B52-AF52-5AF3DA069F22}" srcOrd="0" destOrd="0" presId="urn:microsoft.com/office/officeart/2008/layout/VerticalCurvedList"/>
    <dgm:cxn modelId="{CAA5FEB2-1005-42D6-96A3-D13A5950EDBE}" srcId="{00DD10A6-C9F8-437B-9628-5239A1BD4B1E}" destId="{72D9BEB8-D52E-42A4-8B25-BF8A85DDD906}" srcOrd="0" destOrd="0" parTransId="{3AC755AA-F6F1-46FD-84E5-561C9DB7407D}" sibTransId="{93121CE0-F6CB-42BB-8F5B-76938162C84A}"/>
    <dgm:cxn modelId="{D5A019C0-D9D0-42A4-A546-3282B18BAC4B}" type="presOf" srcId="{72D9BEB8-D52E-42A4-8B25-BF8A85DDD906}" destId="{0ABC3723-5DCB-4BF4-94E7-09F139EB4DDE}" srcOrd="0" destOrd="0" presId="urn:microsoft.com/office/officeart/2008/layout/VerticalCurvedList"/>
    <dgm:cxn modelId="{5F08ABCD-26FF-46C5-8B2F-8FD17F019D06}" type="presOf" srcId="{93121CE0-F6CB-42BB-8F5B-76938162C84A}" destId="{08A875C9-0DB4-4A2D-A87E-A914DFD533A5}" srcOrd="0" destOrd="0" presId="urn:microsoft.com/office/officeart/2008/layout/VerticalCurvedList"/>
    <dgm:cxn modelId="{53E06AD8-EDCF-4A34-A779-07C1E10CBBA2}" srcId="{00DD10A6-C9F8-437B-9628-5239A1BD4B1E}" destId="{E7C1E197-55D2-4BF1-85BB-DCD6FF3917FC}" srcOrd="1" destOrd="0" parTransId="{9CFCFFA6-58FC-48E1-89E6-5C395CD7B5EA}" sibTransId="{5569B573-B70A-4653-BC79-BE2260BD0E6F}"/>
    <dgm:cxn modelId="{AD4B80DD-ABBF-498E-BBF5-A6C09F7D3893}" type="presOf" srcId="{00DD10A6-C9F8-437B-9628-5239A1BD4B1E}" destId="{B4C7DB47-7C75-4159-90DF-674747F4B94E}" srcOrd="0" destOrd="0" presId="urn:microsoft.com/office/officeart/2008/layout/VerticalCurvedList"/>
    <dgm:cxn modelId="{C5559DAF-9CD0-46D3-986E-B01F6FDB0DCA}" type="presParOf" srcId="{B4C7DB47-7C75-4159-90DF-674747F4B94E}" destId="{BEC006E6-1B73-4C65-80DC-6A8DBAC3A5BA}" srcOrd="0" destOrd="0" presId="urn:microsoft.com/office/officeart/2008/layout/VerticalCurvedList"/>
    <dgm:cxn modelId="{BE2E0F96-B7A3-4DF1-81FC-0CB907F61B70}" type="presParOf" srcId="{BEC006E6-1B73-4C65-80DC-6A8DBAC3A5BA}" destId="{22DCE94E-C055-4FAD-A2CC-6B155157A79A}" srcOrd="0" destOrd="0" presId="urn:microsoft.com/office/officeart/2008/layout/VerticalCurvedList"/>
    <dgm:cxn modelId="{DC2F6476-BF76-496F-ABCD-F40152DA5E76}" type="presParOf" srcId="{22DCE94E-C055-4FAD-A2CC-6B155157A79A}" destId="{DEC562A3-9F79-441C-9283-787C71BE5D45}" srcOrd="0" destOrd="0" presId="urn:microsoft.com/office/officeart/2008/layout/VerticalCurvedList"/>
    <dgm:cxn modelId="{ED2A050C-34F3-472E-A818-03A26500623C}" type="presParOf" srcId="{22DCE94E-C055-4FAD-A2CC-6B155157A79A}" destId="{08A875C9-0DB4-4A2D-A87E-A914DFD533A5}" srcOrd="1" destOrd="0" presId="urn:microsoft.com/office/officeart/2008/layout/VerticalCurvedList"/>
    <dgm:cxn modelId="{6BBAE796-AFC2-4DC1-815D-7D500120802B}" type="presParOf" srcId="{22DCE94E-C055-4FAD-A2CC-6B155157A79A}" destId="{5F7FF04D-36BD-4119-B849-469D26FEE3F7}" srcOrd="2" destOrd="0" presId="urn:microsoft.com/office/officeart/2008/layout/VerticalCurvedList"/>
    <dgm:cxn modelId="{BA674268-56D4-4879-A9CB-9691CED12E72}" type="presParOf" srcId="{22DCE94E-C055-4FAD-A2CC-6B155157A79A}" destId="{4E665D06-3CA9-41AA-968E-FBE229205E47}" srcOrd="3" destOrd="0" presId="urn:microsoft.com/office/officeart/2008/layout/VerticalCurvedList"/>
    <dgm:cxn modelId="{B2348794-D34A-48A2-B628-3CDE747DDFA3}" type="presParOf" srcId="{BEC006E6-1B73-4C65-80DC-6A8DBAC3A5BA}" destId="{0ABC3723-5DCB-4BF4-94E7-09F139EB4DDE}" srcOrd="1" destOrd="0" presId="urn:microsoft.com/office/officeart/2008/layout/VerticalCurvedList"/>
    <dgm:cxn modelId="{BB16D70F-5606-4E83-8AE6-76E2B680D3C4}" type="presParOf" srcId="{BEC006E6-1B73-4C65-80DC-6A8DBAC3A5BA}" destId="{774E32EF-EF97-4079-850C-F72A25B81D8B}" srcOrd="2" destOrd="0" presId="urn:microsoft.com/office/officeart/2008/layout/VerticalCurvedList"/>
    <dgm:cxn modelId="{EC1D9672-F131-4074-844B-F03F2BCE3A79}" type="presParOf" srcId="{774E32EF-EF97-4079-850C-F72A25B81D8B}" destId="{2D01E3C2-C18F-488D-B710-22E8834FB5E9}" srcOrd="0" destOrd="0" presId="urn:microsoft.com/office/officeart/2008/layout/VerticalCurvedList"/>
    <dgm:cxn modelId="{4258F6A7-1645-42CF-BF84-D1615C609676}" type="presParOf" srcId="{BEC006E6-1B73-4C65-80DC-6A8DBAC3A5BA}" destId="{E7AD238D-45BB-4B52-AF52-5AF3DA069F22}" srcOrd="3" destOrd="0" presId="urn:microsoft.com/office/officeart/2008/layout/VerticalCurvedList"/>
    <dgm:cxn modelId="{3AA3F239-F8B8-428C-9496-55535F96E62A}" type="presParOf" srcId="{BEC006E6-1B73-4C65-80DC-6A8DBAC3A5BA}" destId="{BA670B39-DEEA-4BAA-8EFE-4ED6937ACFE0}" srcOrd="4" destOrd="0" presId="urn:microsoft.com/office/officeart/2008/layout/VerticalCurvedList"/>
    <dgm:cxn modelId="{33B1151E-2778-455C-BF7F-673F1629207D}" type="presParOf" srcId="{BA670B39-DEEA-4BAA-8EFE-4ED6937ACFE0}" destId="{C6A449B4-34B8-487E-9C24-5FA4A31F549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A875C9-0DB4-4A2D-A87E-A914DFD533A5}">
      <dsp:nvSpPr>
        <dsp:cNvPr id="0" name=""/>
        <dsp:cNvSpPr/>
      </dsp:nvSpPr>
      <dsp:spPr>
        <a:xfrm>
          <a:off x="-6090160" y="-932077"/>
          <a:ext cx="7251817" cy="7251817"/>
        </a:xfrm>
        <a:prstGeom prst="blockArc">
          <a:avLst>
            <a:gd name="adj1" fmla="val 18900000"/>
            <a:gd name="adj2" fmla="val 2700000"/>
            <a:gd name="adj3" fmla="val 298"/>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C1589C-2DA6-4B99-8D89-CC39B63A15F5}">
      <dsp:nvSpPr>
        <dsp:cNvPr id="0" name=""/>
        <dsp:cNvSpPr/>
      </dsp:nvSpPr>
      <dsp:spPr>
        <a:xfrm>
          <a:off x="747807" y="414084"/>
          <a:ext cx="10393909" cy="1326894"/>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5291" tIns="50800" rIns="50800" bIns="50800" numCol="1" spcCol="1270" anchor="ctr" anchorCtr="0">
          <a:noAutofit/>
        </a:bodyPr>
        <a:lstStyle/>
        <a:p>
          <a:pPr marL="0" lvl="0" indent="0" algn="l" defTabSz="889000">
            <a:lnSpc>
              <a:spcPct val="90000"/>
            </a:lnSpc>
            <a:spcBef>
              <a:spcPct val="0"/>
            </a:spcBef>
            <a:spcAft>
              <a:spcPct val="35000"/>
            </a:spcAft>
            <a:buNone/>
          </a:pPr>
          <a:r>
            <a:rPr lang="fr-FR" sz="2000" b="1" kern="1200" dirty="0">
              <a:solidFill>
                <a:schemeClr val="bg1"/>
              </a:solidFill>
              <a:latin typeface="Arial" panose="020B0604020202020204" pitchFamily="34" charset="0"/>
              <a:cs typeface="Arial" panose="020B0604020202020204" pitchFamily="34" charset="0"/>
            </a:rPr>
            <a:t>Facebook</a:t>
          </a:r>
          <a:r>
            <a:rPr lang="fr-FR" sz="2000" kern="1200" dirty="0">
              <a:solidFill>
                <a:schemeClr val="bg1"/>
              </a:solidFill>
              <a:latin typeface="Arial" panose="020B0604020202020204" pitchFamily="34" charset="0"/>
              <a:cs typeface="Arial" panose="020B0604020202020204" pitchFamily="34" charset="0"/>
            </a:rPr>
            <a:t> : Premier réseau social mondial, il est incontournable pour renforcer la notoriété d’une entreprise et peut être un outil commercial puissant s’il est bien géré. Cependant, il est progressivement délaissé par les jeunes, qui lui préfèrent Instagram, TikTok et Snapchat.</a:t>
          </a:r>
          <a:endParaRPr lang="fr-FR" sz="2000" b="1" kern="1200" dirty="0">
            <a:solidFill>
              <a:schemeClr val="bg1"/>
            </a:solidFill>
            <a:latin typeface="Arial" panose="020B0604020202020204" pitchFamily="34" charset="0"/>
            <a:cs typeface="Arial" panose="020B0604020202020204" pitchFamily="34" charset="0"/>
          </a:endParaRPr>
        </a:p>
      </dsp:txBody>
      <dsp:txXfrm>
        <a:off x="747807" y="414084"/>
        <a:ext cx="10393909" cy="1326894"/>
      </dsp:txXfrm>
    </dsp:sp>
    <dsp:sp modelId="{DD85F160-7D02-43AF-B2E2-013030F9D14D}">
      <dsp:nvSpPr>
        <dsp:cNvPr id="0" name=""/>
        <dsp:cNvSpPr/>
      </dsp:nvSpPr>
      <dsp:spPr>
        <a:xfrm>
          <a:off x="74349" y="404074"/>
          <a:ext cx="1346915" cy="1346915"/>
        </a:xfrm>
        <a:prstGeom prst="ellipse">
          <a:avLst/>
        </a:prstGeom>
        <a:solidFill>
          <a:schemeClr val="lt1">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4D9804-7C1B-4402-A174-766B731AAB57}">
      <dsp:nvSpPr>
        <dsp:cNvPr id="0" name=""/>
        <dsp:cNvSpPr/>
      </dsp:nvSpPr>
      <dsp:spPr>
        <a:xfrm>
          <a:off x="1139490" y="2155064"/>
          <a:ext cx="10002226" cy="1077532"/>
        </a:xfrm>
        <a:prstGeom prst="rect">
          <a:avLst/>
        </a:prstGeom>
        <a:solidFill>
          <a:schemeClr val="accent2">
            <a:hueOff val="-665368"/>
            <a:satOff val="4108"/>
            <a:lumOff val="-58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5291" tIns="50800" rIns="50800" bIns="50800" numCol="1" spcCol="1270" anchor="ctr" anchorCtr="0">
          <a:noAutofit/>
        </a:bodyPr>
        <a:lstStyle/>
        <a:p>
          <a:pPr marL="0" lvl="0" indent="0" algn="l" defTabSz="889000">
            <a:lnSpc>
              <a:spcPct val="90000"/>
            </a:lnSpc>
            <a:spcBef>
              <a:spcPct val="0"/>
            </a:spcBef>
            <a:spcAft>
              <a:spcPct val="35000"/>
            </a:spcAft>
            <a:buFont typeface="Wingdings" panose="05000000000000000000" pitchFamily="2" charset="2"/>
            <a:buNone/>
          </a:pPr>
          <a:r>
            <a:rPr lang="fr-FR" sz="2000" b="1" kern="1200" dirty="0">
              <a:solidFill>
                <a:schemeClr val="bg1"/>
              </a:solidFill>
              <a:latin typeface="Arial" panose="020B0604020202020204" pitchFamily="34" charset="0"/>
              <a:cs typeface="Arial" panose="020B0604020202020204" pitchFamily="34" charset="0"/>
            </a:rPr>
            <a:t>Instagram</a:t>
          </a:r>
          <a:r>
            <a:rPr lang="fr-FR" sz="2000" kern="1200" dirty="0">
              <a:solidFill>
                <a:schemeClr val="bg1"/>
              </a:solidFill>
              <a:latin typeface="Arial" panose="020B0604020202020204" pitchFamily="34" charset="0"/>
              <a:cs typeface="Arial" panose="020B0604020202020204" pitchFamily="34" charset="0"/>
            </a:rPr>
            <a:t> : Initialement axé sur le partage de photos, ce réseau est désormais un canal privilégié pour la communication et la diffusion d’informations auprès des abonnés.</a:t>
          </a:r>
        </a:p>
      </dsp:txBody>
      <dsp:txXfrm>
        <a:off x="1139490" y="2155064"/>
        <a:ext cx="10002226" cy="1077532"/>
      </dsp:txXfrm>
    </dsp:sp>
    <dsp:sp modelId="{B2A1062B-D06E-414F-A2FE-2E4175B96D7E}">
      <dsp:nvSpPr>
        <dsp:cNvPr id="0" name=""/>
        <dsp:cNvSpPr/>
      </dsp:nvSpPr>
      <dsp:spPr>
        <a:xfrm>
          <a:off x="466032" y="2020373"/>
          <a:ext cx="1346915" cy="1346915"/>
        </a:xfrm>
        <a:prstGeom prst="ellipse">
          <a:avLst/>
        </a:prstGeom>
        <a:solidFill>
          <a:schemeClr val="lt1">
            <a:hueOff val="0"/>
            <a:satOff val="0"/>
            <a:lumOff val="0"/>
            <a:alphaOff val="0"/>
          </a:schemeClr>
        </a:solidFill>
        <a:ln w="19050" cap="rnd" cmpd="sng" algn="ctr">
          <a:solidFill>
            <a:schemeClr val="accent2">
              <a:hueOff val="-665368"/>
              <a:satOff val="4108"/>
              <a:lumOff val="-588"/>
              <a:alphaOff val="0"/>
            </a:schemeClr>
          </a:solidFill>
          <a:prstDash val="solid"/>
        </a:ln>
        <a:effectLst/>
      </dsp:spPr>
      <dsp:style>
        <a:lnRef idx="2">
          <a:scrgbClr r="0" g="0" b="0"/>
        </a:lnRef>
        <a:fillRef idx="1">
          <a:scrgbClr r="0" g="0" b="0"/>
        </a:fillRef>
        <a:effectRef idx="0">
          <a:scrgbClr r="0" g="0" b="0"/>
        </a:effectRef>
        <a:fontRef idx="minor"/>
      </dsp:style>
    </dsp:sp>
    <dsp:sp modelId="{32A135FC-981B-4973-B029-298C82BB1C90}">
      <dsp:nvSpPr>
        <dsp:cNvPr id="0" name=""/>
        <dsp:cNvSpPr/>
      </dsp:nvSpPr>
      <dsp:spPr>
        <a:xfrm>
          <a:off x="747807" y="3771363"/>
          <a:ext cx="10393909" cy="1077532"/>
        </a:xfrm>
        <a:prstGeom prst="rect">
          <a:avLst/>
        </a:prstGeom>
        <a:solidFill>
          <a:schemeClr val="accent2">
            <a:hueOff val="-1330735"/>
            <a:satOff val="8216"/>
            <a:lumOff val="-117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5291" tIns="50800" rIns="50800" bIns="50800" numCol="1" spcCol="1270" anchor="ctr" anchorCtr="0">
          <a:noAutofit/>
        </a:bodyPr>
        <a:lstStyle/>
        <a:p>
          <a:pPr marL="0" lvl="0" indent="0" algn="l" defTabSz="889000">
            <a:lnSpc>
              <a:spcPct val="90000"/>
            </a:lnSpc>
            <a:spcBef>
              <a:spcPct val="0"/>
            </a:spcBef>
            <a:spcAft>
              <a:spcPct val="35000"/>
            </a:spcAft>
            <a:buNone/>
          </a:pPr>
          <a:r>
            <a:rPr lang="fr-FR" sz="2000" b="1" kern="1200" dirty="0">
              <a:solidFill>
                <a:schemeClr val="bg1"/>
              </a:solidFill>
              <a:latin typeface="Arial" panose="020B0604020202020204" pitchFamily="34" charset="0"/>
              <a:cs typeface="Arial" panose="020B0604020202020204" pitchFamily="34" charset="0"/>
            </a:rPr>
            <a:t>TikTok et Snapchat</a:t>
          </a:r>
          <a:r>
            <a:rPr lang="fr-FR" sz="2000" kern="1200" dirty="0">
              <a:solidFill>
                <a:schemeClr val="bg1"/>
              </a:solidFill>
              <a:latin typeface="Arial" panose="020B0604020202020204" pitchFamily="34" charset="0"/>
              <a:cs typeface="Arial" panose="020B0604020202020204" pitchFamily="34" charset="0"/>
            </a:rPr>
            <a:t> : Ces plateformes en plein essor séduisent particulièrement les adolescents. Les influenceurs y disposent d’un fort pouvoir commercial et peuvent booster la visibilité d’une marque.</a:t>
          </a:r>
        </a:p>
      </dsp:txBody>
      <dsp:txXfrm>
        <a:off x="747807" y="3771363"/>
        <a:ext cx="10393909" cy="1077532"/>
      </dsp:txXfrm>
    </dsp:sp>
    <dsp:sp modelId="{CE53FAAA-5A40-4F64-8B29-B3A6D10C550A}">
      <dsp:nvSpPr>
        <dsp:cNvPr id="0" name=""/>
        <dsp:cNvSpPr/>
      </dsp:nvSpPr>
      <dsp:spPr>
        <a:xfrm>
          <a:off x="74349" y="3636671"/>
          <a:ext cx="1346915" cy="1346915"/>
        </a:xfrm>
        <a:prstGeom prst="ellipse">
          <a:avLst/>
        </a:prstGeom>
        <a:solidFill>
          <a:schemeClr val="lt1">
            <a:hueOff val="0"/>
            <a:satOff val="0"/>
            <a:lumOff val="0"/>
            <a:alphaOff val="0"/>
          </a:schemeClr>
        </a:solidFill>
        <a:ln w="19050" cap="rnd" cmpd="sng" algn="ctr">
          <a:solidFill>
            <a:schemeClr val="accent2">
              <a:hueOff val="-1330735"/>
              <a:satOff val="8216"/>
              <a:lumOff val="-1176"/>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A875C9-0DB4-4A2D-A87E-A914DFD533A5}">
      <dsp:nvSpPr>
        <dsp:cNvPr id="0" name=""/>
        <dsp:cNvSpPr/>
      </dsp:nvSpPr>
      <dsp:spPr>
        <a:xfrm>
          <a:off x="-4278294" y="-661089"/>
          <a:ext cx="5134325" cy="5134325"/>
        </a:xfrm>
        <a:prstGeom prst="blockArc">
          <a:avLst>
            <a:gd name="adj1" fmla="val 18900000"/>
            <a:gd name="adj2" fmla="val 2700000"/>
            <a:gd name="adj3" fmla="val 421"/>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BC3723-5DCB-4BF4-94E7-09F139EB4DDE}">
      <dsp:nvSpPr>
        <dsp:cNvPr id="0" name=""/>
        <dsp:cNvSpPr/>
      </dsp:nvSpPr>
      <dsp:spPr>
        <a:xfrm>
          <a:off x="700767" y="634270"/>
          <a:ext cx="10495190" cy="90971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4437" tIns="50800" rIns="50800" bIns="50800" numCol="1" spcCol="1270" anchor="ctr" anchorCtr="0">
          <a:noAutofit/>
        </a:bodyPr>
        <a:lstStyle/>
        <a:p>
          <a:pPr marL="0" lvl="0" indent="0" algn="l" defTabSz="889000">
            <a:lnSpc>
              <a:spcPct val="90000"/>
            </a:lnSpc>
            <a:spcBef>
              <a:spcPct val="0"/>
            </a:spcBef>
            <a:spcAft>
              <a:spcPct val="35000"/>
            </a:spcAft>
            <a:buNone/>
          </a:pPr>
          <a:r>
            <a:rPr lang="fr-FR" sz="2000" b="1" kern="1200">
              <a:solidFill>
                <a:schemeClr val="bg1"/>
              </a:solidFill>
              <a:latin typeface="Arial" panose="020B0604020202020204" pitchFamily="34" charset="0"/>
              <a:cs typeface="Arial" panose="020B0604020202020204" pitchFamily="34" charset="0"/>
            </a:rPr>
            <a:t>X (Ex Twitter)</a:t>
          </a:r>
          <a:r>
            <a:rPr lang="fr-FR" sz="2000" kern="1200">
              <a:solidFill>
                <a:schemeClr val="bg1"/>
              </a:solidFill>
              <a:latin typeface="Arial" panose="020B0604020202020204" pitchFamily="34" charset="0"/>
              <a:cs typeface="Arial" panose="020B0604020202020204" pitchFamily="34" charset="0"/>
            </a:rPr>
            <a:t> : Idéal pour la diffusion rapide d’informations via des tweets. Il est utile pour la veille stratégique et permet de toucher une audience large et engagée.</a:t>
          </a:r>
          <a:endParaRPr lang="fr-FR" sz="2000" b="1" kern="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dsp:txBody>
      <dsp:txXfrm>
        <a:off x="700767" y="634270"/>
        <a:ext cx="10495190" cy="909719"/>
      </dsp:txXfrm>
    </dsp:sp>
    <dsp:sp modelId="{2D01E3C2-C18F-488D-B710-22E8834FB5E9}">
      <dsp:nvSpPr>
        <dsp:cNvPr id="0" name=""/>
        <dsp:cNvSpPr/>
      </dsp:nvSpPr>
      <dsp:spPr>
        <a:xfrm>
          <a:off x="20109" y="408471"/>
          <a:ext cx="1361317" cy="1361317"/>
        </a:xfrm>
        <a:prstGeom prst="ellipse">
          <a:avLst/>
        </a:prstGeom>
        <a:solidFill>
          <a:schemeClr val="lt1">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AD238D-45BB-4B52-AF52-5AF3DA069F22}">
      <dsp:nvSpPr>
        <dsp:cNvPr id="0" name=""/>
        <dsp:cNvSpPr/>
      </dsp:nvSpPr>
      <dsp:spPr>
        <a:xfrm>
          <a:off x="700767" y="1957166"/>
          <a:ext cx="10495190" cy="1531700"/>
        </a:xfrm>
        <a:prstGeom prst="rect">
          <a:avLst/>
        </a:prstGeom>
        <a:solidFill>
          <a:schemeClr val="accent2">
            <a:hueOff val="-1330735"/>
            <a:satOff val="8216"/>
            <a:lumOff val="-117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4437" tIns="50800" rIns="50800" bIns="50800" numCol="1" spcCol="1270" anchor="ctr" anchorCtr="0">
          <a:noAutofit/>
        </a:bodyPr>
        <a:lstStyle/>
        <a:p>
          <a:pPr marL="0" lvl="0" indent="0" algn="l" defTabSz="889000">
            <a:lnSpc>
              <a:spcPct val="90000"/>
            </a:lnSpc>
            <a:spcBef>
              <a:spcPct val="0"/>
            </a:spcBef>
            <a:spcAft>
              <a:spcPct val="35000"/>
            </a:spcAft>
            <a:buFont typeface="Wingdings" panose="05000000000000000000" pitchFamily="2" charset="2"/>
            <a:buNone/>
          </a:pPr>
          <a:r>
            <a:rPr lang="fr-FR" sz="2000" b="1" kern="1200" dirty="0">
              <a:solidFill>
                <a:schemeClr val="bg1"/>
              </a:solidFill>
              <a:latin typeface="Arial" panose="020B0604020202020204" pitchFamily="34" charset="0"/>
              <a:cs typeface="Arial" panose="020B0604020202020204" pitchFamily="34" charset="0"/>
            </a:rPr>
            <a:t>LinkedIn et Viadeo</a:t>
          </a:r>
          <a:r>
            <a:rPr lang="fr-FR" sz="2000" kern="1200" dirty="0">
              <a:solidFill>
                <a:schemeClr val="bg1"/>
              </a:solidFill>
              <a:latin typeface="Arial" panose="020B0604020202020204" pitchFamily="34" charset="0"/>
              <a:cs typeface="Arial" panose="020B0604020202020204" pitchFamily="34" charset="0"/>
            </a:rPr>
            <a:t> : Ces réseaux professionnels permettent à une entreprise de présenter son activité et ses compétences. Un profil bien animé, enrichi de publications et d’interactions dans des groupes de discussion pertinents, est un excellent moyen de renforcer sa crédibilité et d’attirer des clients ou des talents.</a:t>
          </a:r>
        </a:p>
      </dsp:txBody>
      <dsp:txXfrm>
        <a:off x="700767" y="1957166"/>
        <a:ext cx="10495190" cy="1531700"/>
      </dsp:txXfrm>
    </dsp:sp>
    <dsp:sp modelId="{C6A449B4-34B8-487E-9C24-5FA4A31F5499}">
      <dsp:nvSpPr>
        <dsp:cNvPr id="0" name=""/>
        <dsp:cNvSpPr/>
      </dsp:nvSpPr>
      <dsp:spPr>
        <a:xfrm>
          <a:off x="20109" y="2042357"/>
          <a:ext cx="1361317" cy="1361317"/>
        </a:xfrm>
        <a:prstGeom prst="ellipse">
          <a:avLst/>
        </a:prstGeom>
        <a:solidFill>
          <a:schemeClr val="lt1">
            <a:hueOff val="0"/>
            <a:satOff val="0"/>
            <a:lumOff val="0"/>
            <a:alphaOff val="0"/>
          </a:schemeClr>
        </a:solidFill>
        <a:ln w="19050" cap="rnd" cmpd="sng" algn="ctr">
          <a:solidFill>
            <a:schemeClr val="accent2">
              <a:hueOff val="-1330735"/>
              <a:satOff val="8216"/>
              <a:lumOff val="-1176"/>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595D83-DD05-F243-8A6D-55EB5BEAAA1D}" type="datetimeFigureOut">
              <a:rPr lang="fr-FR" smtClean="0"/>
              <a:t>22/03/2025</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C72C7A-DA45-5D41-A722-C4220537C532}" type="slidenum">
              <a:rPr lang="fr-FR" smtClean="0"/>
              <a:t>‹N°›</a:t>
            </a:fld>
            <a:endParaRPr lang="fr-FR"/>
          </a:p>
        </p:txBody>
      </p:sp>
    </p:spTree>
    <p:extLst>
      <p:ext uri="{BB962C8B-B14F-4D97-AF65-F5344CB8AC3E}">
        <p14:creationId xmlns:p14="http://schemas.microsoft.com/office/powerpoint/2010/main" val="26176223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22/03/2025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22/03/2025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22/03/2025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22/03/2025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22/03/2025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22/03/2025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22/03/2025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22/03/2025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22/03/2025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22/03/2025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22/03/2025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22/03/2025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22/03/2025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22/03/2025</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22/03/2025</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22/03/2025</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22/03/2025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22/03/2025</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DFA08345-E99C-4CDC-AF50-437C3E9B1DBD}"/>
              </a:ext>
            </a:extLst>
          </p:cNvPr>
          <p:cNvSpPr txBox="1">
            <a:spLocks/>
          </p:cNvSpPr>
          <p:nvPr/>
        </p:nvSpPr>
        <p:spPr>
          <a:xfrm>
            <a:off x="0" y="0"/>
            <a:ext cx="11844867" cy="808665"/>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br>
              <a:rPr lang="fr-FR" sz="3000" b="1" dirty="0">
                <a:latin typeface="Arial" panose="020B0604020202020204" pitchFamily="34" charset="0"/>
                <a:cs typeface="Arial" panose="020B0604020202020204" pitchFamily="34" charset="0"/>
              </a:rPr>
            </a:br>
            <a:r>
              <a:rPr lang="fr-FR" sz="2600" b="1" dirty="0">
                <a:solidFill>
                  <a:srgbClr val="FFFF00"/>
                </a:solidFill>
                <a:latin typeface="Arial" panose="020B0604020202020204" pitchFamily="34" charset="0"/>
                <a:cs typeface="Arial" panose="020B0604020202020204" pitchFamily="34" charset="0"/>
              </a:rPr>
              <a:t>C. La communication sur le Web</a:t>
            </a:r>
          </a:p>
          <a:p>
            <a:r>
              <a:rPr lang="fr-FR" sz="2400" b="1" dirty="0">
                <a:solidFill>
                  <a:srgbClr val="FFFF00"/>
                </a:solidFill>
                <a:latin typeface="Arial" panose="020B0604020202020204" pitchFamily="34" charset="0"/>
                <a:cs typeface="Arial" panose="020B0604020202020204" pitchFamily="34" charset="0"/>
              </a:rPr>
              <a:t>1. Choisir les modes de communication</a:t>
            </a:r>
            <a:endParaRPr lang="fr-FR" sz="2800" b="1" dirty="0">
              <a:solidFill>
                <a:srgbClr val="FFFF00"/>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CF45CC1D-6ED9-4ADE-B3B0-1FFDAC83F440}"/>
              </a:ext>
            </a:extLst>
          </p:cNvPr>
          <p:cNvSpPr/>
          <p:nvPr/>
        </p:nvSpPr>
        <p:spPr>
          <a:xfrm>
            <a:off x="315372" y="917912"/>
            <a:ext cx="11573892" cy="5940088"/>
          </a:xfrm>
          <a:prstGeom prst="rect">
            <a:avLst/>
          </a:prstGeom>
        </p:spPr>
        <p:txBody>
          <a:bodyPr wrap="square">
            <a:spAutoFit/>
          </a:bodyPr>
          <a:lstStyle/>
          <a:p>
            <a:pPr marL="342900" lvl="0" indent="-342900">
              <a:spcBef>
                <a:spcPts val="600"/>
              </a:spcBef>
              <a:spcAft>
                <a:spcPts val="600"/>
              </a:spcAft>
              <a:buFont typeface="Symbol" panose="05050102010706020507" pitchFamily="18" charset="2"/>
              <a:buChar char=""/>
            </a:pP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Site internet</a:t>
            </a:r>
            <a:r>
              <a:rPr lang="fr-FR" sz="2400" dirty="0">
                <a:solidFill>
                  <a:srgbClr val="FFFF00"/>
                </a:solidFill>
                <a:latin typeface="Arial" panose="020B0604020202020204" pitchFamily="34" charset="0"/>
                <a:ea typeface="Calibri" panose="020F0502020204030204" pitchFamily="34" charset="0"/>
                <a:cs typeface="Times New Roman" panose="02020603050405020304" pitchFamily="18" charset="0"/>
              </a:rPr>
              <a:t> </a:t>
            </a:r>
          </a:p>
          <a:p>
            <a:pPr lvl="0" algn="ctr">
              <a:spcBef>
                <a:spcPts val="600"/>
              </a:spcBef>
              <a:spcAft>
                <a:spcPts val="600"/>
              </a:spcAft>
            </a:pPr>
            <a:r>
              <a:rPr lang="fr-FR" sz="2200" dirty="0">
                <a:latin typeface="Arial" panose="020B0604020202020204" pitchFamily="34" charset="0"/>
                <a:ea typeface="Calibri" panose="020F0502020204030204" pitchFamily="34" charset="0"/>
                <a:cs typeface="Times New Roman" panose="02020603050405020304" pitchFamily="18" charset="0"/>
              </a:rPr>
              <a:t>Le site Web est au centre de la communication sur le web. </a:t>
            </a:r>
          </a:p>
          <a:p>
            <a:pPr marL="342900" lvl="0" indent="-342900">
              <a:buFont typeface="Wingdings" panose="05000000000000000000" pitchFamily="2" charset="2"/>
              <a:buChar char="q"/>
            </a:pPr>
            <a:r>
              <a:rPr lang="fr-FR" sz="2200" dirty="0">
                <a:latin typeface="Arial" panose="020B0604020202020204" pitchFamily="34" charset="0"/>
                <a:ea typeface="Calibri" panose="020F0502020204030204" pitchFamily="34" charset="0"/>
                <a:cs typeface="Times New Roman" panose="02020603050405020304" pitchFamily="18" charset="0"/>
              </a:rPr>
              <a:t>Il </a:t>
            </a:r>
            <a:r>
              <a:rPr lang="fr-FR" sz="2200" dirty="0">
                <a:solidFill>
                  <a:srgbClr val="92D050"/>
                </a:solidFill>
                <a:latin typeface="Arial" panose="020B0604020202020204" pitchFamily="34" charset="0"/>
                <a:ea typeface="Calibri" panose="020F0502020204030204" pitchFamily="34" charset="0"/>
                <a:cs typeface="Times New Roman" panose="02020603050405020304" pitchFamily="18" charset="0"/>
              </a:rPr>
              <a:t>présente l’entreprise, </a:t>
            </a:r>
            <a:r>
              <a:rPr lang="fr-FR" sz="2200" dirty="0">
                <a:latin typeface="Arial" panose="020B0604020202020204" pitchFamily="34" charset="0"/>
                <a:ea typeface="Calibri" panose="020F0502020204030204" pitchFamily="34" charset="0"/>
                <a:cs typeface="Times New Roman" panose="02020603050405020304" pitchFamily="18" charset="0"/>
              </a:rPr>
              <a:t>ses </a:t>
            </a:r>
            <a:r>
              <a:rPr lang="fr-FR" sz="2200" dirty="0">
                <a:solidFill>
                  <a:srgbClr val="92D050"/>
                </a:solidFill>
                <a:latin typeface="Arial" panose="020B0604020202020204" pitchFamily="34" charset="0"/>
                <a:ea typeface="Calibri" panose="020F0502020204030204" pitchFamily="34" charset="0"/>
                <a:cs typeface="Times New Roman" panose="02020603050405020304" pitchFamily="18" charset="0"/>
              </a:rPr>
              <a:t>produits, services, offres, points forts, réalisations</a:t>
            </a:r>
            <a:r>
              <a:rPr lang="fr-FR" sz="2200" dirty="0">
                <a:latin typeface="Arial" panose="020B0604020202020204" pitchFamily="34" charset="0"/>
                <a:ea typeface="Calibri" panose="020F0502020204030204" pitchFamily="34" charset="0"/>
                <a:cs typeface="Times New Roman" panose="02020603050405020304" pitchFamily="18" charset="0"/>
              </a:rPr>
              <a:t>. </a:t>
            </a:r>
          </a:p>
          <a:p>
            <a:pPr marL="342900" lvl="0" indent="-342900">
              <a:buFont typeface="Wingdings" panose="05000000000000000000" pitchFamily="2" charset="2"/>
              <a:buChar char="q"/>
            </a:pPr>
            <a:r>
              <a:rPr lang="fr-FR" sz="2200" dirty="0">
                <a:latin typeface="Arial" panose="020B0604020202020204" pitchFamily="34" charset="0"/>
                <a:ea typeface="Calibri" panose="020F0502020204030204" pitchFamily="34" charset="0"/>
                <a:cs typeface="Times New Roman" panose="02020603050405020304" pitchFamily="18" charset="0"/>
              </a:rPr>
              <a:t>Il permet de </a:t>
            </a:r>
            <a:r>
              <a:rPr lang="fr-FR" sz="2200" dirty="0">
                <a:solidFill>
                  <a:srgbClr val="92D050"/>
                </a:solidFill>
                <a:latin typeface="Arial" panose="020B0604020202020204" pitchFamily="34" charset="0"/>
                <a:ea typeface="Calibri" panose="020F0502020204030204" pitchFamily="34" charset="0"/>
                <a:cs typeface="Times New Roman" panose="02020603050405020304" pitchFamily="18" charset="0"/>
              </a:rPr>
              <a:t>collecter des contacts </a:t>
            </a:r>
            <a:r>
              <a:rPr lang="fr-FR" sz="2200" dirty="0">
                <a:latin typeface="Arial" panose="020B0604020202020204" pitchFamily="34" charset="0"/>
                <a:ea typeface="Calibri" panose="020F0502020204030204" pitchFamily="34" charset="0"/>
                <a:cs typeface="Times New Roman" panose="02020603050405020304" pitchFamily="18" charset="0"/>
              </a:rPr>
              <a:t>qualifiés. </a:t>
            </a:r>
          </a:p>
          <a:p>
            <a:pPr marL="342900" lvl="0" indent="-342900">
              <a:buFont typeface="Wingdings" panose="05000000000000000000" pitchFamily="2" charset="2"/>
              <a:buChar char="q"/>
            </a:pPr>
            <a:r>
              <a:rPr lang="fr-FR" sz="2200" dirty="0">
                <a:latin typeface="Arial" panose="020B0604020202020204" pitchFamily="34" charset="0"/>
                <a:ea typeface="Calibri" panose="020F0502020204030204" pitchFamily="34" charset="0"/>
                <a:cs typeface="Times New Roman" panose="02020603050405020304" pitchFamily="18" charset="0"/>
              </a:rPr>
              <a:t>Il doit être </a:t>
            </a:r>
            <a:r>
              <a:rPr lang="fr-FR" sz="2200" dirty="0">
                <a:solidFill>
                  <a:srgbClr val="92D050"/>
                </a:solidFill>
                <a:latin typeface="Arial" panose="020B0604020202020204" pitchFamily="34" charset="0"/>
                <a:ea typeface="Calibri" panose="020F0502020204030204" pitchFamily="34" charset="0"/>
                <a:cs typeface="Times New Roman" panose="02020603050405020304" pitchFamily="18" charset="0"/>
              </a:rPr>
              <a:t>simple, efficace, esthétique et mis à jour régulièrement</a:t>
            </a:r>
            <a:r>
              <a:rPr lang="fr-FR" sz="2200" dirty="0">
                <a:latin typeface="Arial" panose="020B0604020202020204" pitchFamily="34" charset="0"/>
                <a:ea typeface="Calibri" panose="020F0502020204030204" pitchFamily="34" charset="0"/>
                <a:cs typeface="Times New Roman" panose="02020603050405020304" pitchFamily="18" charset="0"/>
              </a:rPr>
              <a:t>.</a:t>
            </a:r>
          </a:p>
          <a:p>
            <a:pPr lvl="0" algn="ctr">
              <a:spcBef>
                <a:spcPts val="1800"/>
              </a:spcBef>
              <a:spcAft>
                <a:spcPts val="600"/>
              </a:spcAft>
            </a:pPr>
            <a:r>
              <a:rPr lang="fr-FR" sz="2200" dirty="0">
                <a:latin typeface="Arial" panose="020B0604020202020204" pitchFamily="34" charset="0"/>
                <a:ea typeface="Calibri" panose="020F0502020204030204" pitchFamily="34" charset="0"/>
                <a:cs typeface="Times New Roman" panose="02020603050405020304" pitchFamily="18" charset="0"/>
              </a:rPr>
              <a:t>Le référencement du site doit être optimisé, notamment sur Google. </a:t>
            </a:r>
            <a:r>
              <a:rPr lang="fr-FR" sz="2200" i="1" dirty="0">
                <a:solidFill>
                  <a:srgbClr val="92D050"/>
                </a:solidFill>
                <a:latin typeface="Arial" panose="020B0604020202020204" pitchFamily="34" charset="0"/>
                <a:ea typeface="Calibri" panose="020F0502020204030204" pitchFamily="34" charset="0"/>
                <a:cs typeface="Times New Roman" panose="02020603050405020304" pitchFamily="18" charset="0"/>
              </a:rPr>
              <a:t>(90 % des internautes s’arrêtent aux résultats de la 1</a:t>
            </a:r>
            <a:r>
              <a:rPr lang="fr-FR" sz="2200" i="1" baseline="30000" dirty="0">
                <a:solidFill>
                  <a:srgbClr val="92D050"/>
                </a:solidFill>
                <a:latin typeface="Arial" panose="020B0604020202020204" pitchFamily="34" charset="0"/>
                <a:ea typeface="Calibri" panose="020F0502020204030204" pitchFamily="34" charset="0"/>
                <a:cs typeface="Times New Roman" panose="02020603050405020304" pitchFamily="18" charset="0"/>
              </a:rPr>
              <a:t>re</a:t>
            </a:r>
            <a:r>
              <a:rPr lang="fr-FR" sz="2200" i="1" dirty="0">
                <a:solidFill>
                  <a:srgbClr val="92D050"/>
                </a:solidFill>
                <a:latin typeface="Arial" panose="020B0604020202020204" pitchFamily="34" charset="0"/>
                <a:ea typeface="Calibri" panose="020F0502020204030204" pitchFamily="34" charset="0"/>
                <a:cs typeface="Times New Roman" panose="02020603050405020304" pitchFamily="18" charset="0"/>
              </a:rPr>
              <a:t> page Google).</a:t>
            </a:r>
            <a:r>
              <a:rPr lang="fr-FR" sz="2200" dirty="0">
                <a:solidFill>
                  <a:srgbClr val="92D050"/>
                </a:solidFill>
                <a:latin typeface="Arial" panose="020B0604020202020204" pitchFamily="34" charset="0"/>
                <a:ea typeface="Calibri" panose="020F0502020204030204" pitchFamily="34" charset="0"/>
                <a:cs typeface="Times New Roman" panose="02020603050405020304" pitchFamily="18" charset="0"/>
              </a:rPr>
              <a:t> </a:t>
            </a:r>
            <a:r>
              <a:rPr lang="fr-FR" sz="2200" dirty="0">
                <a:latin typeface="Arial" panose="020B0604020202020204" pitchFamily="34" charset="0"/>
                <a:ea typeface="Calibri" panose="020F0502020204030204" pitchFamily="34" charset="0"/>
                <a:cs typeface="Times New Roman" panose="02020603050405020304" pitchFamily="18" charset="0"/>
              </a:rPr>
              <a:t>Si le site est absent de cette page, la communication Web est inefficace. </a:t>
            </a:r>
          </a:p>
          <a:p>
            <a:pPr lvl="0">
              <a:spcBef>
                <a:spcPts val="1200"/>
              </a:spcBef>
            </a:pPr>
            <a:r>
              <a:rPr lang="fr-FR" sz="2200" dirty="0">
                <a:latin typeface="Arial" panose="020B0604020202020204" pitchFamily="34" charset="0"/>
                <a:ea typeface="Calibri" panose="020F0502020204030204" pitchFamily="34" charset="0"/>
                <a:cs typeface="Times New Roman" panose="02020603050405020304" pitchFamily="18" charset="0"/>
              </a:rPr>
              <a:t>Pour être sur cette page, il faut travailler : </a:t>
            </a:r>
          </a:p>
          <a:p>
            <a:pPr marL="342900" lvl="0" indent="-342900">
              <a:buFont typeface="Times New Roman" panose="02020603050405020304" pitchFamily="18" charset="0"/>
              <a:buChar char="-"/>
            </a:pPr>
            <a:r>
              <a:rPr lang="fr-FR" sz="2200" dirty="0">
                <a:latin typeface="Arial" panose="020B0604020202020204" pitchFamily="34" charset="0"/>
                <a:ea typeface="Times New Roman" panose="02020603050405020304" pitchFamily="18" charset="0"/>
                <a:cs typeface="Times New Roman" panose="02020603050405020304" pitchFamily="18" charset="0"/>
              </a:rPr>
              <a:t>le </a:t>
            </a:r>
            <a:r>
              <a:rPr lang="fr-FR" sz="2200" b="1" dirty="0">
                <a:latin typeface="Arial" panose="020B0604020202020204" pitchFamily="34" charset="0"/>
                <a:ea typeface="Times New Roman" panose="02020603050405020304" pitchFamily="18" charset="0"/>
                <a:cs typeface="Times New Roman" panose="02020603050405020304" pitchFamily="18" charset="0"/>
              </a:rPr>
              <a:t>référencement naturel </a:t>
            </a:r>
            <a:r>
              <a:rPr lang="fr-FR" sz="2200" dirty="0">
                <a:latin typeface="Arial" panose="020B0604020202020204" pitchFamily="34" charset="0"/>
                <a:ea typeface="Times New Roman" panose="02020603050405020304" pitchFamily="18" charset="0"/>
                <a:cs typeface="Times New Roman" panose="02020603050405020304" pitchFamily="18" charset="0"/>
              </a:rPr>
              <a:t>et paramétrer les mots clés de chaque page du site, car ils sont utilisés par Google pour son référencement dans le PageRank. Lors de ce travail identifier les</a:t>
            </a:r>
            <a:r>
              <a:rPr lang="fr-FR" sz="2200" dirty="0">
                <a:solidFill>
                  <a:srgbClr val="323232"/>
                </a:solidFill>
                <a:latin typeface="Arial" panose="020B0604020202020204" pitchFamily="34" charset="0"/>
                <a:ea typeface="Times New Roman" panose="02020603050405020304" pitchFamily="18" charset="0"/>
                <a:cs typeface="Times New Roman" panose="02020603050405020304" pitchFamily="18" charset="0"/>
              </a:rPr>
              <a:t> </a:t>
            </a:r>
            <a:r>
              <a:rPr lang="fr-FR" sz="2200" dirty="0">
                <a:solidFill>
                  <a:srgbClr val="92D050"/>
                </a:solidFill>
                <a:latin typeface="Arial" panose="020B0604020202020204" pitchFamily="34" charset="0"/>
                <a:ea typeface="Times New Roman" panose="02020603050405020304" pitchFamily="18" charset="0"/>
                <a:cs typeface="Times New Roman" panose="02020603050405020304" pitchFamily="18" charset="0"/>
              </a:rPr>
              <a:t>mots clés utilisés par les internautes, qui concernent l’entreprise. </a:t>
            </a:r>
          </a:p>
          <a:p>
            <a:pPr marL="342900" lvl="0" indent="-342900">
              <a:buFont typeface="Times New Roman" panose="02020603050405020304" pitchFamily="18" charset="0"/>
              <a:buChar char="-"/>
            </a:pPr>
            <a:r>
              <a:rPr lang="fr-FR" sz="2200" dirty="0">
                <a:latin typeface="Arial" panose="020B0604020202020204" pitchFamily="34" charset="0"/>
                <a:ea typeface="Times New Roman" panose="02020603050405020304" pitchFamily="18" charset="0"/>
                <a:cs typeface="Times New Roman" panose="02020603050405020304" pitchFamily="18" charset="0"/>
              </a:rPr>
              <a:t>Il est également possible </a:t>
            </a:r>
            <a:r>
              <a:rPr lang="fr-FR" sz="2200" dirty="0">
                <a:solidFill>
                  <a:srgbClr val="92D050"/>
                </a:solidFill>
                <a:latin typeface="Arial" panose="020B0604020202020204" pitchFamily="34" charset="0"/>
                <a:ea typeface="Times New Roman" panose="02020603050405020304" pitchFamily="18" charset="0"/>
                <a:cs typeface="Times New Roman" panose="02020603050405020304" pitchFamily="18" charset="0"/>
              </a:rPr>
              <a:t>d’acheter des mots clés par </a:t>
            </a:r>
            <a:r>
              <a:rPr lang="fr-FR" sz="2200" b="1" dirty="0">
                <a:solidFill>
                  <a:srgbClr val="92D050"/>
                </a:solidFill>
                <a:latin typeface="Arial" panose="020B0604020202020204" pitchFamily="34" charset="0"/>
                <a:ea typeface="Times New Roman" panose="02020603050405020304" pitchFamily="18" charset="0"/>
                <a:cs typeface="Times New Roman" panose="02020603050405020304" pitchFamily="18" charset="0"/>
              </a:rPr>
              <a:t>Google AdSense </a:t>
            </a:r>
            <a:r>
              <a:rPr lang="fr-FR" sz="2200" dirty="0">
                <a:latin typeface="Arial" panose="020B0604020202020204" pitchFamily="34" charset="0"/>
                <a:ea typeface="Times New Roman" panose="02020603050405020304" pitchFamily="18" charset="0"/>
                <a:cs typeface="Times New Roman" panose="02020603050405020304" pitchFamily="18" charset="0"/>
              </a:rPr>
              <a:t>pour apparaître dans les liens sponsorisés en haut de page. </a:t>
            </a:r>
          </a:p>
          <a:p>
            <a:pPr marL="342900" lvl="0" indent="-342900">
              <a:spcBef>
                <a:spcPts val="600"/>
              </a:spcBef>
              <a:spcAft>
                <a:spcPts val="600"/>
              </a:spcAft>
              <a:buFont typeface="Times New Roman" panose="02020603050405020304" pitchFamily="18" charset="0"/>
              <a:buChar char="-"/>
            </a:pPr>
            <a:endParaRPr lang="fr-FR" sz="20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03409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left)">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left)">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left)">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F45CC1D-6ED9-4ADE-B3B0-1FFDAC83F440}"/>
              </a:ext>
            </a:extLst>
          </p:cNvPr>
          <p:cNvSpPr/>
          <p:nvPr/>
        </p:nvSpPr>
        <p:spPr>
          <a:xfrm>
            <a:off x="366689" y="1188021"/>
            <a:ext cx="11343422" cy="4708981"/>
          </a:xfrm>
          <a:prstGeom prst="rect">
            <a:avLst/>
          </a:prstGeom>
        </p:spPr>
        <p:txBody>
          <a:bodyPr wrap="square">
            <a:spAutoFit/>
          </a:bodyPr>
          <a:lstStyle/>
          <a:p>
            <a:pPr marL="342900" lvl="0" indent="-342900">
              <a:spcBef>
                <a:spcPts val="600"/>
              </a:spcBef>
              <a:spcAft>
                <a:spcPts val="600"/>
              </a:spcAft>
              <a:buFont typeface="Symbol" panose="05050102010706020507" pitchFamily="18" charset="2"/>
              <a:buChar char=""/>
            </a:pP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Blog</a:t>
            </a:r>
            <a:r>
              <a:rPr lang="fr-FR" sz="2400" dirty="0">
                <a:solidFill>
                  <a:srgbClr val="FFFF00"/>
                </a:solidFill>
                <a:latin typeface="Arial" panose="020B0604020202020204" pitchFamily="34" charset="0"/>
                <a:ea typeface="Calibri" panose="020F0502020204030204" pitchFamily="34" charset="0"/>
                <a:cs typeface="Times New Roman" panose="02020603050405020304" pitchFamily="18" charset="0"/>
              </a:rPr>
              <a:t> : </a:t>
            </a:r>
          </a:p>
          <a:p>
            <a:pPr lvl="0" algn="just">
              <a:spcBef>
                <a:spcPts val="1800"/>
              </a:spcBef>
              <a:spcAft>
                <a:spcPts val="6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Un blog contribue à la notoriété et à l’image de l’entreprise tout en attirant des visiteurs. </a:t>
            </a:r>
          </a:p>
          <a:p>
            <a:pPr marL="342900" lvl="0" indent="-342900" algn="just">
              <a:spcBef>
                <a:spcPts val="600"/>
              </a:spcBef>
              <a:spcAft>
                <a:spcPts val="600"/>
              </a:spcAft>
              <a:buFont typeface="Wingdings" panose="05000000000000000000" pitchFamily="2" charset="2"/>
              <a:buChar char="Ø"/>
            </a:pPr>
            <a:r>
              <a:rPr lang="fr-FR" sz="2400" dirty="0">
                <a:effectLst/>
                <a:latin typeface="Arial" panose="020B0604020202020204" pitchFamily="34" charset="0"/>
                <a:ea typeface="Calibri" panose="020F0502020204030204" pitchFamily="34" charset="0"/>
                <a:cs typeface="Times New Roman" panose="02020603050405020304" pitchFamily="18" charset="0"/>
              </a:rPr>
              <a:t>Bien référencé, il génère du trafic et renforce la visibilité en ligne. </a:t>
            </a:r>
          </a:p>
          <a:p>
            <a:pPr marL="342900" lvl="0" indent="-342900">
              <a:spcBef>
                <a:spcPts val="600"/>
              </a:spcBef>
              <a:spcAft>
                <a:spcPts val="600"/>
              </a:spcAft>
              <a:buFont typeface="Wingdings" panose="05000000000000000000" pitchFamily="2" charset="2"/>
              <a:buChar char="Ø"/>
            </a:pPr>
            <a:r>
              <a:rPr lang="fr-FR" sz="2400" dirty="0">
                <a:effectLst/>
                <a:latin typeface="Arial" panose="020B0604020202020204" pitchFamily="34" charset="0"/>
                <a:ea typeface="Calibri" panose="020F0502020204030204" pitchFamily="34" charset="0"/>
                <a:cs typeface="Times New Roman" panose="02020603050405020304" pitchFamily="18" charset="0"/>
              </a:rPr>
              <a:t>Il peut contenir des articles sur le secteur d’activité, des conseils professionnels ou des contenus spécifiques à l’entreprise. </a:t>
            </a:r>
          </a:p>
          <a:p>
            <a:pPr marL="342900" lvl="0" indent="-342900">
              <a:spcBef>
                <a:spcPts val="600"/>
              </a:spcBef>
              <a:spcAft>
                <a:spcPts val="600"/>
              </a:spcAft>
              <a:buFont typeface="Wingdings" panose="05000000000000000000" pitchFamily="2" charset="2"/>
              <a:buChar char="Ø"/>
            </a:pPr>
            <a:r>
              <a:rPr lang="fr-FR" sz="2400" dirty="0">
                <a:effectLst/>
                <a:latin typeface="Arial" panose="020B0604020202020204" pitchFamily="34" charset="0"/>
                <a:ea typeface="Calibri" panose="020F0502020204030204" pitchFamily="34" charset="0"/>
                <a:cs typeface="Times New Roman" panose="02020603050405020304" pitchFamily="18" charset="0"/>
              </a:rPr>
              <a:t>L’ajout d’une section de commentaires permet d’interagir avec les internautes et de créer un lien. </a:t>
            </a:r>
          </a:p>
          <a:p>
            <a:pPr marL="342900" lvl="0" indent="-342900">
              <a:spcBef>
                <a:spcPts val="600"/>
              </a:spcBef>
              <a:spcAft>
                <a:spcPts val="600"/>
              </a:spcAft>
              <a:buFont typeface="Wingdings" panose="05000000000000000000" pitchFamily="2" charset="2"/>
              <a:buChar char="Ø"/>
            </a:pPr>
            <a:r>
              <a:rPr lang="fr-FR" sz="2400" dirty="0">
                <a:effectLst/>
                <a:latin typeface="Arial" panose="020B0604020202020204" pitchFamily="34" charset="0"/>
                <a:ea typeface="Calibri" panose="020F0502020204030204" pitchFamily="34" charset="0"/>
                <a:cs typeface="Times New Roman" panose="02020603050405020304" pitchFamily="18" charset="0"/>
              </a:rPr>
              <a:t>Il est important d’éviter la dispersion, car un blog peut aussi nuire à l’image de l’entreprise s’il est mal géré.</a:t>
            </a:r>
          </a:p>
        </p:txBody>
      </p:sp>
      <p:sp>
        <p:nvSpPr>
          <p:cNvPr id="4" name="Titre 1">
            <a:extLst>
              <a:ext uri="{FF2B5EF4-FFF2-40B4-BE49-F238E27FC236}">
                <a16:creationId xmlns:a16="http://schemas.microsoft.com/office/drawing/2014/main" id="{3F6CCBAD-D55D-B609-3199-CD3E1D8B6B49}"/>
              </a:ext>
            </a:extLst>
          </p:cNvPr>
          <p:cNvSpPr txBox="1">
            <a:spLocks/>
          </p:cNvSpPr>
          <p:nvPr/>
        </p:nvSpPr>
        <p:spPr>
          <a:xfrm>
            <a:off x="69475" y="0"/>
            <a:ext cx="11844867" cy="96332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600" b="1" dirty="0">
                <a:solidFill>
                  <a:srgbClr val="FFFF00"/>
                </a:solidFill>
                <a:latin typeface="Arial" panose="020B0604020202020204" pitchFamily="34" charset="0"/>
                <a:cs typeface="Arial" panose="020B0604020202020204" pitchFamily="34" charset="0"/>
              </a:rPr>
              <a:t>C. La communication sur le Web</a:t>
            </a:r>
          </a:p>
          <a:p>
            <a:pPr>
              <a:spcBef>
                <a:spcPts val="1200"/>
              </a:spcBef>
            </a:pPr>
            <a:r>
              <a:rPr lang="fr-FR" sz="2400" b="1" dirty="0">
                <a:solidFill>
                  <a:srgbClr val="FFFF00"/>
                </a:solidFill>
                <a:latin typeface="Arial" panose="020B0604020202020204" pitchFamily="34" charset="0"/>
                <a:cs typeface="Arial" panose="020B0604020202020204" pitchFamily="34" charset="0"/>
              </a:rPr>
              <a:t>1. Choisir les modes de communication</a:t>
            </a:r>
            <a:endParaRPr lang="fr-FR" sz="28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897022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F45CC1D-6ED9-4ADE-B3B0-1FFDAC83F440}"/>
              </a:ext>
            </a:extLst>
          </p:cNvPr>
          <p:cNvSpPr/>
          <p:nvPr/>
        </p:nvSpPr>
        <p:spPr>
          <a:xfrm>
            <a:off x="459347" y="1541047"/>
            <a:ext cx="10921284" cy="4262705"/>
          </a:xfrm>
          <a:prstGeom prst="rect">
            <a:avLst/>
          </a:prstGeom>
        </p:spPr>
        <p:txBody>
          <a:bodyPr wrap="square">
            <a:spAutoFit/>
          </a:bodyPr>
          <a:lstStyle/>
          <a:p>
            <a:pPr marL="342900" lvl="0" indent="-342900">
              <a:spcBef>
                <a:spcPts val="600"/>
              </a:spcBef>
              <a:spcAft>
                <a:spcPts val="600"/>
              </a:spcAft>
              <a:buFont typeface="Symbol" panose="05050102010706020507" pitchFamily="18" charset="2"/>
              <a:buChar char=""/>
            </a:pPr>
            <a:r>
              <a:rPr lang="fr-FR" sz="2400" b="1" dirty="0">
                <a:latin typeface="Arial" panose="020B0604020202020204" pitchFamily="34" charset="0"/>
                <a:ea typeface="Calibri" panose="020F0502020204030204" pitchFamily="34" charset="0"/>
                <a:cs typeface="Times New Roman" panose="02020603050405020304" pitchFamily="18" charset="0"/>
              </a:rPr>
              <a:t>Réseaux sociaux </a:t>
            </a:r>
            <a:r>
              <a:rPr lang="fr-FR" sz="2400" dirty="0">
                <a:latin typeface="Arial" panose="020B0604020202020204" pitchFamily="34" charset="0"/>
                <a:ea typeface="Calibri" panose="020F0502020204030204" pitchFamily="34" charset="0"/>
                <a:cs typeface="Times New Roman" panose="02020603050405020304" pitchFamily="18" charset="0"/>
              </a:rPr>
              <a:t>:</a:t>
            </a:r>
          </a:p>
          <a:p>
            <a:pPr lvl="0" algn="ctr">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Les réseaux sociaux ont profondément transformé la manière dont les consommateurs s’informent et effectuent leurs achats. </a:t>
            </a:r>
          </a:p>
          <a:p>
            <a:pPr marL="342900" lvl="0" indent="-342900" algn="just">
              <a:spcBef>
                <a:spcPts val="1800"/>
              </a:spcBef>
              <a:buFont typeface="Wingdings" panose="05000000000000000000" pitchFamily="2" charset="2"/>
              <a:buChar char="Ø"/>
            </a:pPr>
            <a:r>
              <a:rPr lang="fr-FR" sz="2400" dirty="0">
                <a:effectLst/>
                <a:latin typeface="Arial" panose="020B0604020202020204" pitchFamily="34" charset="0"/>
                <a:ea typeface="Calibri" panose="020F0502020204030204" pitchFamily="34" charset="0"/>
                <a:cs typeface="Times New Roman" panose="02020603050405020304" pitchFamily="18" charset="0"/>
              </a:rPr>
              <a:t>Ils permettent d’atteindre rapidement un large public et d’interagir avec les clients potentiels. </a:t>
            </a:r>
          </a:p>
          <a:p>
            <a:pPr lvl="0" algn="ctr">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Pour une stratégie efficace, il est essentiel de choisir les plateformes adaptées à l’entreprise, de définir une communication pertinente et de publier régulièrement du contenu de qualité.</a:t>
            </a:r>
          </a:p>
          <a:p>
            <a:pPr lvl="0">
              <a:spcBef>
                <a:spcPts val="600"/>
              </a:spcBef>
              <a:spcAft>
                <a:spcPts val="600"/>
              </a:spcAft>
            </a:pP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sp>
        <p:nvSpPr>
          <p:cNvPr id="3" name="Titre 1">
            <a:extLst>
              <a:ext uri="{FF2B5EF4-FFF2-40B4-BE49-F238E27FC236}">
                <a16:creationId xmlns:a16="http://schemas.microsoft.com/office/drawing/2014/main" id="{049FD098-9663-C41F-359D-8D5411ED8843}"/>
              </a:ext>
            </a:extLst>
          </p:cNvPr>
          <p:cNvSpPr txBox="1">
            <a:spLocks/>
          </p:cNvSpPr>
          <p:nvPr/>
        </p:nvSpPr>
        <p:spPr>
          <a:xfrm>
            <a:off x="69475" y="0"/>
            <a:ext cx="11844867" cy="96332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600" b="1" dirty="0">
                <a:solidFill>
                  <a:srgbClr val="FFFF00"/>
                </a:solidFill>
                <a:latin typeface="Arial" panose="020B0604020202020204" pitchFamily="34" charset="0"/>
                <a:cs typeface="Arial" panose="020B0604020202020204" pitchFamily="34" charset="0"/>
              </a:rPr>
              <a:t>C. La communication sur le Web</a:t>
            </a:r>
          </a:p>
          <a:p>
            <a:pPr>
              <a:spcBef>
                <a:spcPts val="1200"/>
              </a:spcBef>
            </a:pPr>
            <a:r>
              <a:rPr lang="fr-FR" sz="2400" b="1" dirty="0">
                <a:solidFill>
                  <a:srgbClr val="FFFF00"/>
                </a:solidFill>
                <a:latin typeface="Arial" panose="020B0604020202020204" pitchFamily="34" charset="0"/>
                <a:cs typeface="Arial" panose="020B0604020202020204" pitchFamily="34" charset="0"/>
              </a:rPr>
              <a:t>1. Choisir les modes de communication</a:t>
            </a:r>
            <a:endParaRPr lang="fr-FR" sz="28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528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DFA08345-E99C-4CDC-AF50-437C3E9B1DBD}"/>
              </a:ext>
            </a:extLst>
          </p:cNvPr>
          <p:cNvSpPr txBox="1">
            <a:spLocks/>
          </p:cNvSpPr>
          <p:nvPr/>
        </p:nvSpPr>
        <p:spPr>
          <a:xfrm>
            <a:off x="69475" y="0"/>
            <a:ext cx="11844867" cy="96332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600" b="1" dirty="0">
                <a:solidFill>
                  <a:srgbClr val="FFFF00"/>
                </a:solidFill>
                <a:latin typeface="Arial" panose="020B0604020202020204" pitchFamily="34" charset="0"/>
                <a:cs typeface="Arial" panose="020B0604020202020204" pitchFamily="34" charset="0"/>
              </a:rPr>
              <a:t>C. La communication sur le Web</a:t>
            </a:r>
          </a:p>
          <a:p>
            <a:pPr>
              <a:spcBef>
                <a:spcPts val="1200"/>
              </a:spcBef>
            </a:pPr>
            <a:r>
              <a:rPr lang="fr-FR" sz="2400" b="1" dirty="0">
                <a:solidFill>
                  <a:srgbClr val="FFFF00"/>
                </a:solidFill>
                <a:latin typeface="Arial" panose="020B0604020202020204" pitchFamily="34" charset="0"/>
                <a:cs typeface="Arial" panose="020B0604020202020204" pitchFamily="34" charset="0"/>
              </a:rPr>
              <a:t>1. Choisir les modes de communication</a:t>
            </a:r>
            <a:endParaRPr lang="fr-FR" sz="2800" b="1" dirty="0">
              <a:solidFill>
                <a:srgbClr val="FFFF00"/>
              </a:solidFill>
              <a:latin typeface="Arial" panose="020B0604020202020204" pitchFamily="34" charset="0"/>
              <a:cs typeface="Arial" panose="020B0604020202020204" pitchFamily="34" charset="0"/>
            </a:endParaRPr>
          </a:p>
        </p:txBody>
      </p:sp>
      <p:graphicFrame>
        <p:nvGraphicFramePr>
          <p:cNvPr id="3" name="Diagramme 2">
            <a:extLst>
              <a:ext uri="{FF2B5EF4-FFF2-40B4-BE49-F238E27FC236}">
                <a16:creationId xmlns:a16="http://schemas.microsoft.com/office/drawing/2014/main" id="{43822EA4-7963-2B12-0223-7FC38664DBD5}"/>
              </a:ext>
            </a:extLst>
          </p:cNvPr>
          <p:cNvGraphicFramePr/>
          <p:nvPr>
            <p:extLst>
              <p:ext uri="{D42A27DB-BD31-4B8C-83A1-F6EECF244321}">
                <p14:modId xmlns:p14="http://schemas.microsoft.com/office/powerpoint/2010/main" val="3419765094"/>
              </p:ext>
            </p:extLst>
          </p:nvPr>
        </p:nvGraphicFramePr>
        <p:xfrm>
          <a:off x="319109" y="1326524"/>
          <a:ext cx="11216067" cy="5387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786432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graphicEl>
                                              <a:dgm id="{08A875C9-0DB4-4A2D-A87E-A914DFD533A5}"/>
                                            </p:graphicEl>
                                          </p:spTgt>
                                        </p:tgtEl>
                                        <p:attrNameLst>
                                          <p:attrName>style.visibility</p:attrName>
                                        </p:attrNameLst>
                                      </p:cBhvr>
                                      <p:to>
                                        <p:strVal val="visible"/>
                                      </p:to>
                                    </p:set>
                                    <p:animEffect transition="in" filter="fade">
                                      <p:cBhvr>
                                        <p:cTn id="7" dur="1000"/>
                                        <p:tgtEl>
                                          <p:spTgt spid="3">
                                            <p:graphicEl>
                                              <a:dgm id="{08A875C9-0DB4-4A2D-A87E-A914DFD533A5}"/>
                                            </p:graphicEl>
                                          </p:spTgt>
                                        </p:tgtEl>
                                      </p:cBhvr>
                                    </p:animEffect>
                                    <p:anim calcmode="lin" valueType="num">
                                      <p:cBhvr>
                                        <p:cTn id="8" dur="1000" fill="hold"/>
                                        <p:tgtEl>
                                          <p:spTgt spid="3">
                                            <p:graphicEl>
                                              <a:dgm id="{08A875C9-0DB4-4A2D-A87E-A914DFD533A5}"/>
                                            </p:graphicEl>
                                          </p:spTgt>
                                        </p:tgtEl>
                                        <p:attrNameLst>
                                          <p:attrName>ppt_x</p:attrName>
                                        </p:attrNameLst>
                                      </p:cBhvr>
                                      <p:tavLst>
                                        <p:tav tm="0">
                                          <p:val>
                                            <p:strVal val="#ppt_x"/>
                                          </p:val>
                                        </p:tav>
                                        <p:tav tm="100000">
                                          <p:val>
                                            <p:strVal val="#ppt_x"/>
                                          </p:val>
                                        </p:tav>
                                      </p:tavLst>
                                    </p:anim>
                                    <p:anim calcmode="lin" valueType="num">
                                      <p:cBhvr>
                                        <p:cTn id="9" dur="1000" fill="hold"/>
                                        <p:tgtEl>
                                          <p:spTgt spid="3">
                                            <p:graphicEl>
                                              <a:dgm id="{08A875C9-0DB4-4A2D-A87E-A914DFD533A5}"/>
                                            </p:graphic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graphicEl>
                                              <a:dgm id="{DD85F160-7D02-43AF-B2E2-013030F9D14D}"/>
                                            </p:graphicEl>
                                          </p:spTgt>
                                        </p:tgtEl>
                                        <p:attrNameLst>
                                          <p:attrName>style.visibility</p:attrName>
                                        </p:attrNameLst>
                                      </p:cBhvr>
                                      <p:to>
                                        <p:strVal val="visible"/>
                                      </p:to>
                                    </p:set>
                                    <p:animEffect transition="in" filter="fade">
                                      <p:cBhvr>
                                        <p:cTn id="12" dur="1000"/>
                                        <p:tgtEl>
                                          <p:spTgt spid="3">
                                            <p:graphicEl>
                                              <a:dgm id="{DD85F160-7D02-43AF-B2E2-013030F9D14D}"/>
                                            </p:graphicEl>
                                          </p:spTgt>
                                        </p:tgtEl>
                                      </p:cBhvr>
                                    </p:animEffect>
                                    <p:anim calcmode="lin" valueType="num">
                                      <p:cBhvr>
                                        <p:cTn id="13" dur="1000" fill="hold"/>
                                        <p:tgtEl>
                                          <p:spTgt spid="3">
                                            <p:graphicEl>
                                              <a:dgm id="{DD85F160-7D02-43AF-B2E2-013030F9D14D}"/>
                                            </p:graphicEl>
                                          </p:spTgt>
                                        </p:tgtEl>
                                        <p:attrNameLst>
                                          <p:attrName>ppt_x</p:attrName>
                                        </p:attrNameLst>
                                      </p:cBhvr>
                                      <p:tavLst>
                                        <p:tav tm="0">
                                          <p:val>
                                            <p:strVal val="#ppt_x"/>
                                          </p:val>
                                        </p:tav>
                                        <p:tav tm="100000">
                                          <p:val>
                                            <p:strVal val="#ppt_x"/>
                                          </p:val>
                                        </p:tav>
                                      </p:tavLst>
                                    </p:anim>
                                    <p:anim calcmode="lin" valueType="num">
                                      <p:cBhvr>
                                        <p:cTn id="14" dur="1000" fill="hold"/>
                                        <p:tgtEl>
                                          <p:spTgt spid="3">
                                            <p:graphicEl>
                                              <a:dgm id="{DD85F160-7D02-43AF-B2E2-013030F9D14D}"/>
                                            </p:graphic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graphicEl>
                                              <a:dgm id="{21C1589C-2DA6-4B99-8D89-CC39B63A15F5}"/>
                                            </p:graphicEl>
                                          </p:spTgt>
                                        </p:tgtEl>
                                        <p:attrNameLst>
                                          <p:attrName>style.visibility</p:attrName>
                                        </p:attrNameLst>
                                      </p:cBhvr>
                                      <p:to>
                                        <p:strVal val="visible"/>
                                      </p:to>
                                    </p:set>
                                    <p:animEffect transition="in" filter="fade">
                                      <p:cBhvr>
                                        <p:cTn id="17" dur="1000"/>
                                        <p:tgtEl>
                                          <p:spTgt spid="3">
                                            <p:graphicEl>
                                              <a:dgm id="{21C1589C-2DA6-4B99-8D89-CC39B63A15F5}"/>
                                            </p:graphicEl>
                                          </p:spTgt>
                                        </p:tgtEl>
                                      </p:cBhvr>
                                    </p:animEffect>
                                    <p:anim calcmode="lin" valueType="num">
                                      <p:cBhvr>
                                        <p:cTn id="18" dur="1000" fill="hold"/>
                                        <p:tgtEl>
                                          <p:spTgt spid="3">
                                            <p:graphicEl>
                                              <a:dgm id="{21C1589C-2DA6-4B99-8D89-CC39B63A15F5}"/>
                                            </p:graphicEl>
                                          </p:spTgt>
                                        </p:tgtEl>
                                        <p:attrNameLst>
                                          <p:attrName>ppt_x</p:attrName>
                                        </p:attrNameLst>
                                      </p:cBhvr>
                                      <p:tavLst>
                                        <p:tav tm="0">
                                          <p:val>
                                            <p:strVal val="#ppt_x"/>
                                          </p:val>
                                        </p:tav>
                                        <p:tav tm="100000">
                                          <p:val>
                                            <p:strVal val="#ppt_x"/>
                                          </p:val>
                                        </p:tav>
                                      </p:tavLst>
                                    </p:anim>
                                    <p:anim calcmode="lin" valueType="num">
                                      <p:cBhvr>
                                        <p:cTn id="19" dur="1000" fill="hold"/>
                                        <p:tgtEl>
                                          <p:spTgt spid="3">
                                            <p:graphicEl>
                                              <a:dgm id="{21C1589C-2DA6-4B99-8D89-CC39B63A15F5}"/>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3">
                                            <p:graphicEl>
                                              <a:dgm id="{B2A1062B-D06E-414F-A2FE-2E4175B96D7E}"/>
                                            </p:graphicEl>
                                          </p:spTgt>
                                        </p:tgtEl>
                                        <p:attrNameLst>
                                          <p:attrName>style.visibility</p:attrName>
                                        </p:attrNameLst>
                                      </p:cBhvr>
                                      <p:to>
                                        <p:strVal val="visible"/>
                                      </p:to>
                                    </p:set>
                                    <p:animEffect transition="in" filter="fade">
                                      <p:cBhvr>
                                        <p:cTn id="24" dur="1000"/>
                                        <p:tgtEl>
                                          <p:spTgt spid="3">
                                            <p:graphicEl>
                                              <a:dgm id="{B2A1062B-D06E-414F-A2FE-2E4175B96D7E}"/>
                                            </p:graphicEl>
                                          </p:spTgt>
                                        </p:tgtEl>
                                      </p:cBhvr>
                                    </p:animEffect>
                                    <p:anim calcmode="lin" valueType="num">
                                      <p:cBhvr>
                                        <p:cTn id="25" dur="1000" fill="hold"/>
                                        <p:tgtEl>
                                          <p:spTgt spid="3">
                                            <p:graphicEl>
                                              <a:dgm id="{B2A1062B-D06E-414F-A2FE-2E4175B96D7E}"/>
                                            </p:graphicEl>
                                          </p:spTgt>
                                        </p:tgtEl>
                                        <p:attrNameLst>
                                          <p:attrName>ppt_x</p:attrName>
                                        </p:attrNameLst>
                                      </p:cBhvr>
                                      <p:tavLst>
                                        <p:tav tm="0">
                                          <p:val>
                                            <p:strVal val="#ppt_x"/>
                                          </p:val>
                                        </p:tav>
                                        <p:tav tm="100000">
                                          <p:val>
                                            <p:strVal val="#ppt_x"/>
                                          </p:val>
                                        </p:tav>
                                      </p:tavLst>
                                    </p:anim>
                                    <p:anim calcmode="lin" valueType="num">
                                      <p:cBhvr>
                                        <p:cTn id="26" dur="1000" fill="hold"/>
                                        <p:tgtEl>
                                          <p:spTgt spid="3">
                                            <p:graphicEl>
                                              <a:dgm id="{B2A1062B-D06E-414F-A2FE-2E4175B96D7E}"/>
                                            </p:graphic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3">
                                            <p:graphicEl>
                                              <a:dgm id="{B44D9804-7C1B-4402-A174-766B731AAB57}"/>
                                            </p:graphicEl>
                                          </p:spTgt>
                                        </p:tgtEl>
                                        <p:attrNameLst>
                                          <p:attrName>style.visibility</p:attrName>
                                        </p:attrNameLst>
                                      </p:cBhvr>
                                      <p:to>
                                        <p:strVal val="visible"/>
                                      </p:to>
                                    </p:set>
                                    <p:animEffect transition="in" filter="fade">
                                      <p:cBhvr>
                                        <p:cTn id="29" dur="1000"/>
                                        <p:tgtEl>
                                          <p:spTgt spid="3">
                                            <p:graphicEl>
                                              <a:dgm id="{B44D9804-7C1B-4402-A174-766B731AAB57}"/>
                                            </p:graphicEl>
                                          </p:spTgt>
                                        </p:tgtEl>
                                      </p:cBhvr>
                                    </p:animEffect>
                                    <p:anim calcmode="lin" valueType="num">
                                      <p:cBhvr>
                                        <p:cTn id="30" dur="1000" fill="hold"/>
                                        <p:tgtEl>
                                          <p:spTgt spid="3">
                                            <p:graphicEl>
                                              <a:dgm id="{B44D9804-7C1B-4402-A174-766B731AAB57}"/>
                                            </p:graphicEl>
                                          </p:spTgt>
                                        </p:tgtEl>
                                        <p:attrNameLst>
                                          <p:attrName>ppt_x</p:attrName>
                                        </p:attrNameLst>
                                      </p:cBhvr>
                                      <p:tavLst>
                                        <p:tav tm="0">
                                          <p:val>
                                            <p:strVal val="#ppt_x"/>
                                          </p:val>
                                        </p:tav>
                                        <p:tav tm="100000">
                                          <p:val>
                                            <p:strVal val="#ppt_x"/>
                                          </p:val>
                                        </p:tav>
                                      </p:tavLst>
                                    </p:anim>
                                    <p:anim calcmode="lin" valueType="num">
                                      <p:cBhvr>
                                        <p:cTn id="31" dur="1000" fill="hold"/>
                                        <p:tgtEl>
                                          <p:spTgt spid="3">
                                            <p:graphicEl>
                                              <a:dgm id="{B44D9804-7C1B-4402-A174-766B731AAB57}"/>
                                            </p:graphic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3">
                                            <p:graphicEl>
                                              <a:dgm id="{CE53FAAA-5A40-4F64-8B29-B3A6D10C550A}"/>
                                            </p:graphicEl>
                                          </p:spTgt>
                                        </p:tgtEl>
                                        <p:attrNameLst>
                                          <p:attrName>style.visibility</p:attrName>
                                        </p:attrNameLst>
                                      </p:cBhvr>
                                      <p:to>
                                        <p:strVal val="visible"/>
                                      </p:to>
                                    </p:set>
                                    <p:animEffect transition="in" filter="fade">
                                      <p:cBhvr>
                                        <p:cTn id="36" dur="1000"/>
                                        <p:tgtEl>
                                          <p:spTgt spid="3">
                                            <p:graphicEl>
                                              <a:dgm id="{CE53FAAA-5A40-4F64-8B29-B3A6D10C550A}"/>
                                            </p:graphicEl>
                                          </p:spTgt>
                                        </p:tgtEl>
                                      </p:cBhvr>
                                    </p:animEffect>
                                    <p:anim calcmode="lin" valueType="num">
                                      <p:cBhvr>
                                        <p:cTn id="37" dur="1000" fill="hold"/>
                                        <p:tgtEl>
                                          <p:spTgt spid="3">
                                            <p:graphicEl>
                                              <a:dgm id="{CE53FAAA-5A40-4F64-8B29-B3A6D10C550A}"/>
                                            </p:graphicEl>
                                          </p:spTgt>
                                        </p:tgtEl>
                                        <p:attrNameLst>
                                          <p:attrName>ppt_x</p:attrName>
                                        </p:attrNameLst>
                                      </p:cBhvr>
                                      <p:tavLst>
                                        <p:tav tm="0">
                                          <p:val>
                                            <p:strVal val="#ppt_x"/>
                                          </p:val>
                                        </p:tav>
                                        <p:tav tm="100000">
                                          <p:val>
                                            <p:strVal val="#ppt_x"/>
                                          </p:val>
                                        </p:tav>
                                      </p:tavLst>
                                    </p:anim>
                                    <p:anim calcmode="lin" valueType="num">
                                      <p:cBhvr>
                                        <p:cTn id="38" dur="1000" fill="hold"/>
                                        <p:tgtEl>
                                          <p:spTgt spid="3">
                                            <p:graphicEl>
                                              <a:dgm id="{CE53FAAA-5A40-4F64-8B29-B3A6D10C550A}"/>
                                            </p:graphicEl>
                                          </p:spTgt>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3">
                                            <p:graphicEl>
                                              <a:dgm id="{32A135FC-981B-4973-B029-298C82BB1C90}"/>
                                            </p:graphicEl>
                                          </p:spTgt>
                                        </p:tgtEl>
                                        <p:attrNameLst>
                                          <p:attrName>style.visibility</p:attrName>
                                        </p:attrNameLst>
                                      </p:cBhvr>
                                      <p:to>
                                        <p:strVal val="visible"/>
                                      </p:to>
                                    </p:set>
                                    <p:animEffect transition="in" filter="fade">
                                      <p:cBhvr>
                                        <p:cTn id="41" dur="1000"/>
                                        <p:tgtEl>
                                          <p:spTgt spid="3">
                                            <p:graphicEl>
                                              <a:dgm id="{32A135FC-981B-4973-B029-298C82BB1C90}"/>
                                            </p:graphicEl>
                                          </p:spTgt>
                                        </p:tgtEl>
                                      </p:cBhvr>
                                    </p:animEffect>
                                    <p:anim calcmode="lin" valueType="num">
                                      <p:cBhvr>
                                        <p:cTn id="42" dur="1000" fill="hold"/>
                                        <p:tgtEl>
                                          <p:spTgt spid="3">
                                            <p:graphicEl>
                                              <a:dgm id="{32A135FC-981B-4973-B029-298C82BB1C90}"/>
                                            </p:graphicEl>
                                          </p:spTgt>
                                        </p:tgtEl>
                                        <p:attrNameLst>
                                          <p:attrName>ppt_x</p:attrName>
                                        </p:attrNameLst>
                                      </p:cBhvr>
                                      <p:tavLst>
                                        <p:tav tm="0">
                                          <p:val>
                                            <p:strVal val="#ppt_x"/>
                                          </p:val>
                                        </p:tav>
                                        <p:tav tm="100000">
                                          <p:val>
                                            <p:strVal val="#ppt_x"/>
                                          </p:val>
                                        </p:tav>
                                      </p:tavLst>
                                    </p:anim>
                                    <p:anim calcmode="lin" valueType="num">
                                      <p:cBhvr>
                                        <p:cTn id="43" dur="1000" fill="hold"/>
                                        <p:tgtEl>
                                          <p:spTgt spid="3">
                                            <p:graphicEl>
                                              <a:dgm id="{32A135FC-981B-4973-B029-298C82BB1C90}"/>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DFA08345-E99C-4CDC-AF50-437C3E9B1DBD}"/>
              </a:ext>
            </a:extLst>
          </p:cNvPr>
          <p:cNvSpPr txBox="1">
            <a:spLocks/>
          </p:cNvSpPr>
          <p:nvPr/>
        </p:nvSpPr>
        <p:spPr>
          <a:xfrm>
            <a:off x="69475" y="0"/>
            <a:ext cx="11844867" cy="96332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600" b="1" dirty="0">
                <a:solidFill>
                  <a:srgbClr val="FFFF00"/>
                </a:solidFill>
                <a:latin typeface="Arial" panose="020B0604020202020204" pitchFamily="34" charset="0"/>
                <a:cs typeface="Arial" panose="020B0604020202020204" pitchFamily="34" charset="0"/>
              </a:rPr>
              <a:t>C. La communication sur le Web</a:t>
            </a:r>
          </a:p>
          <a:p>
            <a:pPr>
              <a:spcBef>
                <a:spcPts val="1200"/>
              </a:spcBef>
            </a:pPr>
            <a:r>
              <a:rPr lang="fr-FR" sz="2400" b="1" dirty="0">
                <a:solidFill>
                  <a:srgbClr val="FFFF00"/>
                </a:solidFill>
                <a:latin typeface="Arial" panose="020B0604020202020204" pitchFamily="34" charset="0"/>
                <a:cs typeface="Arial" panose="020B0604020202020204" pitchFamily="34" charset="0"/>
              </a:rPr>
              <a:t>1. Choisir les modes de communication</a:t>
            </a:r>
            <a:endParaRPr lang="fr-FR" sz="2800" b="1" dirty="0">
              <a:solidFill>
                <a:srgbClr val="FFFF00"/>
              </a:solidFill>
              <a:latin typeface="Arial" panose="020B0604020202020204" pitchFamily="34" charset="0"/>
              <a:cs typeface="Arial" panose="020B0604020202020204" pitchFamily="34" charset="0"/>
            </a:endParaRPr>
          </a:p>
        </p:txBody>
      </p:sp>
      <p:graphicFrame>
        <p:nvGraphicFramePr>
          <p:cNvPr id="3" name="Diagramme 2">
            <a:extLst>
              <a:ext uri="{FF2B5EF4-FFF2-40B4-BE49-F238E27FC236}">
                <a16:creationId xmlns:a16="http://schemas.microsoft.com/office/drawing/2014/main" id="{43822EA4-7963-2B12-0223-7FC38664DBD5}"/>
              </a:ext>
            </a:extLst>
          </p:cNvPr>
          <p:cNvGraphicFramePr/>
          <p:nvPr>
            <p:extLst>
              <p:ext uri="{D42A27DB-BD31-4B8C-83A1-F6EECF244321}">
                <p14:modId xmlns:p14="http://schemas.microsoft.com/office/powerpoint/2010/main" val="4199641779"/>
              </p:ext>
            </p:extLst>
          </p:nvPr>
        </p:nvGraphicFramePr>
        <p:xfrm>
          <a:off x="331988" y="1751526"/>
          <a:ext cx="11216067" cy="3812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36632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graphicEl>
                                              <a:dgm id="{08A875C9-0DB4-4A2D-A87E-A914DFD533A5}"/>
                                            </p:graphicEl>
                                          </p:spTgt>
                                        </p:tgtEl>
                                        <p:attrNameLst>
                                          <p:attrName>style.visibility</p:attrName>
                                        </p:attrNameLst>
                                      </p:cBhvr>
                                      <p:to>
                                        <p:strVal val="visible"/>
                                      </p:to>
                                    </p:set>
                                    <p:animEffect transition="in" filter="fade">
                                      <p:cBhvr>
                                        <p:cTn id="7" dur="1000"/>
                                        <p:tgtEl>
                                          <p:spTgt spid="3">
                                            <p:graphicEl>
                                              <a:dgm id="{08A875C9-0DB4-4A2D-A87E-A914DFD533A5}"/>
                                            </p:graphicEl>
                                          </p:spTgt>
                                        </p:tgtEl>
                                      </p:cBhvr>
                                    </p:animEffect>
                                    <p:anim calcmode="lin" valueType="num">
                                      <p:cBhvr>
                                        <p:cTn id="8" dur="1000" fill="hold"/>
                                        <p:tgtEl>
                                          <p:spTgt spid="3">
                                            <p:graphicEl>
                                              <a:dgm id="{08A875C9-0DB4-4A2D-A87E-A914DFD533A5}"/>
                                            </p:graphicEl>
                                          </p:spTgt>
                                        </p:tgtEl>
                                        <p:attrNameLst>
                                          <p:attrName>ppt_x</p:attrName>
                                        </p:attrNameLst>
                                      </p:cBhvr>
                                      <p:tavLst>
                                        <p:tav tm="0">
                                          <p:val>
                                            <p:strVal val="#ppt_x"/>
                                          </p:val>
                                        </p:tav>
                                        <p:tav tm="100000">
                                          <p:val>
                                            <p:strVal val="#ppt_x"/>
                                          </p:val>
                                        </p:tav>
                                      </p:tavLst>
                                    </p:anim>
                                    <p:anim calcmode="lin" valueType="num">
                                      <p:cBhvr>
                                        <p:cTn id="9" dur="1000" fill="hold"/>
                                        <p:tgtEl>
                                          <p:spTgt spid="3">
                                            <p:graphicEl>
                                              <a:dgm id="{08A875C9-0DB4-4A2D-A87E-A914DFD533A5}"/>
                                            </p:graphic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graphicEl>
                                              <a:dgm id="{2D01E3C2-C18F-488D-B710-22E8834FB5E9}"/>
                                            </p:graphicEl>
                                          </p:spTgt>
                                        </p:tgtEl>
                                        <p:attrNameLst>
                                          <p:attrName>style.visibility</p:attrName>
                                        </p:attrNameLst>
                                      </p:cBhvr>
                                      <p:to>
                                        <p:strVal val="visible"/>
                                      </p:to>
                                    </p:set>
                                    <p:animEffect transition="in" filter="fade">
                                      <p:cBhvr>
                                        <p:cTn id="12" dur="1000"/>
                                        <p:tgtEl>
                                          <p:spTgt spid="3">
                                            <p:graphicEl>
                                              <a:dgm id="{2D01E3C2-C18F-488D-B710-22E8834FB5E9}"/>
                                            </p:graphicEl>
                                          </p:spTgt>
                                        </p:tgtEl>
                                      </p:cBhvr>
                                    </p:animEffect>
                                    <p:anim calcmode="lin" valueType="num">
                                      <p:cBhvr>
                                        <p:cTn id="13" dur="1000" fill="hold"/>
                                        <p:tgtEl>
                                          <p:spTgt spid="3">
                                            <p:graphicEl>
                                              <a:dgm id="{2D01E3C2-C18F-488D-B710-22E8834FB5E9}"/>
                                            </p:graphicEl>
                                          </p:spTgt>
                                        </p:tgtEl>
                                        <p:attrNameLst>
                                          <p:attrName>ppt_x</p:attrName>
                                        </p:attrNameLst>
                                      </p:cBhvr>
                                      <p:tavLst>
                                        <p:tav tm="0">
                                          <p:val>
                                            <p:strVal val="#ppt_x"/>
                                          </p:val>
                                        </p:tav>
                                        <p:tav tm="100000">
                                          <p:val>
                                            <p:strVal val="#ppt_x"/>
                                          </p:val>
                                        </p:tav>
                                      </p:tavLst>
                                    </p:anim>
                                    <p:anim calcmode="lin" valueType="num">
                                      <p:cBhvr>
                                        <p:cTn id="14" dur="1000" fill="hold"/>
                                        <p:tgtEl>
                                          <p:spTgt spid="3">
                                            <p:graphicEl>
                                              <a:dgm id="{2D01E3C2-C18F-488D-B710-22E8834FB5E9}"/>
                                            </p:graphic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graphicEl>
                                              <a:dgm id="{0ABC3723-5DCB-4BF4-94E7-09F139EB4DDE}"/>
                                            </p:graphicEl>
                                          </p:spTgt>
                                        </p:tgtEl>
                                        <p:attrNameLst>
                                          <p:attrName>style.visibility</p:attrName>
                                        </p:attrNameLst>
                                      </p:cBhvr>
                                      <p:to>
                                        <p:strVal val="visible"/>
                                      </p:to>
                                    </p:set>
                                    <p:animEffect transition="in" filter="fade">
                                      <p:cBhvr>
                                        <p:cTn id="17" dur="1000"/>
                                        <p:tgtEl>
                                          <p:spTgt spid="3">
                                            <p:graphicEl>
                                              <a:dgm id="{0ABC3723-5DCB-4BF4-94E7-09F139EB4DDE}"/>
                                            </p:graphicEl>
                                          </p:spTgt>
                                        </p:tgtEl>
                                      </p:cBhvr>
                                    </p:animEffect>
                                    <p:anim calcmode="lin" valueType="num">
                                      <p:cBhvr>
                                        <p:cTn id="18" dur="1000" fill="hold"/>
                                        <p:tgtEl>
                                          <p:spTgt spid="3">
                                            <p:graphicEl>
                                              <a:dgm id="{0ABC3723-5DCB-4BF4-94E7-09F139EB4DDE}"/>
                                            </p:graphicEl>
                                          </p:spTgt>
                                        </p:tgtEl>
                                        <p:attrNameLst>
                                          <p:attrName>ppt_x</p:attrName>
                                        </p:attrNameLst>
                                      </p:cBhvr>
                                      <p:tavLst>
                                        <p:tav tm="0">
                                          <p:val>
                                            <p:strVal val="#ppt_x"/>
                                          </p:val>
                                        </p:tav>
                                        <p:tav tm="100000">
                                          <p:val>
                                            <p:strVal val="#ppt_x"/>
                                          </p:val>
                                        </p:tav>
                                      </p:tavLst>
                                    </p:anim>
                                    <p:anim calcmode="lin" valueType="num">
                                      <p:cBhvr>
                                        <p:cTn id="19" dur="1000" fill="hold"/>
                                        <p:tgtEl>
                                          <p:spTgt spid="3">
                                            <p:graphicEl>
                                              <a:dgm id="{0ABC3723-5DCB-4BF4-94E7-09F139EB4DDE}"/>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3">
                                            <p:graphicEl>
                                              <a:dgm id="{C6A449B4-34B8-487E-9C24-5FA4A31F5499}"/>
                                            </p:graphicEl>
                                          </p:spTgt>
                                        </p:tgtEl>
                                        <p:attrNameLst>
                                          <p:attrName>style.visibility</p:attrName>
                                        </p:attrNameLst>
                                      </p:cBhvr>
                                      <p:to>
                                        <p:strVal val="visible"/>
                                      </p:to>
                                    </p:set>
                                    <p:animEffect transition="in" filter="fade">
                                      <p:cBhvr>
                                        <p:cTn id="24" dur="1000"/>
                                        <p:tgtEl>
                                          <p:spTgt spid="3">
                                            <p:graphicEl>
                                              <a:dgm id="{C6A449B4-34B8-487E-9C24-5FA4A31F5499}"/>
                                            </p:graphicEl>
                                          </p:spTgt>
                                        </p:tgtEl>
                                      </p:cBhvr>
                                    </p:animEffect>
                                    <p:anim calcmode="lin" valueType="num">
                                      <p:cBhvr>
                                        <p:cTn id="25" dur="1000" fill="hold"/>
                                        <p:tgtEl>
                                          <p:spTgt spid="3">
                                            <p:graphicEl>
                                              <a:dgm id="{C6A449B4-34B8-487E-9C24-5FA4A31F5499}"/>
                                            </p:graphicEl>
                                          </p:spTgt>
                                        </p:tgtEl>
                                        <p:attrNameLst>
                                          <p:attrName>ppt_x</p:attrName>
                                        </p:attrNameLst>
                                      </p:cBhvr>
                                      <p:tavLst>
                                        <p:tav tm="0">
                                          <p:val>
                                            <p:strVal val="#ppt_x"/>
                                          </p:val>
                                        </p:tav>
                                        <p:tav tm="100000">
                                          <p:val>
                                            <p:strVal val="#ppt_x"/>
                                          </p:val>
                                        </p:tav>
                                      </p:tavLst>
                                    </p:anim>
                                    <p:anim calcmode="lin" valueType="num">
                                      <p:cBhvr>
                                        <p:cTn id="26" dur="1000" fill="hold"/>
                                        <p:tgtEl>
                                          <p:spTgt spid="3">
                                            <p:graphicEl>
                                              <a:dgm id="{C6A449B4-34B8-487E-9C24-5FA4A31F5499}"/>
                                            </p:graphic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3">
                                            <p:graphicEl>
                                              <a:dgm id="{E7AD238D-45BB-4B52-AF52-5AF3DA069F22}"/>
                                            </p:graphicEl>
                                          </p:spTgt>
                                        </p:tgtEl>
                                        <p:attrNameLst>
                                          <p:attrName>style.visibility</p:attrName>
                                        </p:attrNameLst>
                                      </p:cBhvr>
                                      <p:to>
                                        <p:strVal val="visible"/>
                                      </p:to>
                                    </p:set>
                                    <p:animEffect transition="in" filter="fade">
                                      <p:cBhvr>
                                        <p:cTn id="29" dur="1000"/>
                                        <p:tgtEl>
                                          <p:spTgt spid="3">
                                            <p:graphicEl>
                                              <a:dgm id="{E7AD238D-45BB-4B52-AF52-5AF3DA069F22}"/>
                                            </p:graphicEl>
                                          </p:spTgt>
                                        </p:tgtEl>
                                      </p:cBhvr>
                                    </p:animEffect>
                                    <p:anim calcmode="lin" valueType="num">
                                      <p:cBhvr>
                                        <p:cTn id="30" dur="1000" fill="hold"/>
                                        <p:tgtEl>
                                          <p:spTgt spid="3">
                                            <p:graphicEl>
                                              <a:dgm id="{E7AD238D-45BB-4B52-AF52-5AF3DA069F22}"/>
                                            </p:graphicEl>
                                          </p:spTgt>
                                        </p:tgtEl>
                                        <p:attrNameLst>
                                          <p:attrName>ppt_x</p:attrName>
                                        </p:attrNameLst>
                                      </p:cBhvr>
                                      <p:tavLst>
                                        <p:tav tm="0">
                                          <p:val>
                                            <p:strVal val="#ppt_x"/>
                                          </p:val>
                                        </p:tav>
                                        <p:tav tm="100000">
                                          <p:val>
                                            <p:strVal val="#ppt_x"/>
                                          </p:val>
                                        </p:tav>
                                      </p:tavLst>
                                    </p:anim>
                                    <p:anim calcmode="lin" valueType="num">
                                      <p:cBhvr>
                                        <p:cTn id="31" dur="1000" fill="hold"/>
                                        <p:tgtEl>
                                          <p:spTgt spid="3">
                                            <p:graphicEl>
                                              <a:dgm id="{E7AD238D-45BB-4B52-AF52-5AF3DA069F22}"/>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F45CC1D-6ED9-4ADE-B3B0-1FFDAC83F440}"/>
              </a:ext>
            </a:extLst>
          </p:cNvPr>
          <p:cNvSpPr/>
          <p:nvPr/>
        </p:nvSpPr>
        <p:spPr>
          <a:xfrm>
            <a:off x="316423" y="1070853"/>
            <a:ext cx="11282996" cy="5447645"/>
          </a:xfrm>
          <a:prstGeom prst="rect">
            <a:avLst/>
          </a:prstGeom>
        </p:spPr>
        <p:txBody>
          <a:bodyPr wrap="square">
            <a:spAutoFit/>
          </a:bodyPr>
          <a:lstStyle/>
          <a:p>
            <a:pPr marL="342900" lvl="0" indent="-342900">
              <a:spcBef>
                <a:spcPts val="600"/>
              </a:spcBef>
              <a:spcAft>
                <a:spcPts val="600"/>
              </a:spcAft>
              <a:buFont typeface="Symbol" panose="05050102010706020507" pitchFamily="18" charset="2"/>
              <a:buChar char=""/>
            </a:pP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Forums</a:t>
            </a:r>
            <a:r>
              <a:rPr lang="fr-FR" sz="2400" dirty="0">
                <a:solidFill>
                  <a:srgbClr val="FFFF00"/>
                </a:solidFill>
                <a:latin typeface="Arial" panose="020B0604020202020204" pitchFamily="34" charset="0"/>
                <a:ea typeface="Calibri" panose="020F0502020204030204" pitchFamily="34" charset="0"/>
                <a:cs typeface="Times New Roman" panose="02020603050405020304" pitchFamily="18" charset="0"/>
              </a:rPr>
              <a:t> : </a:t>
            </a:r>
          </a:p>
          <a:p>
            <a:pPr lvl="0" algn="ctr">
              <a:spcBef>
                <a:spcPts val="600"/>
              </a:spcBef>
            </a:pPr>
            <a:r>
              <a:rPr lang="fr-FR" sz="2200" b="1" dirty="0">
                <a:effectLst/>
                <a:latin typeface="Arial" panose="020B0604020202020204" pitchFamily="34" charset="0"/>
                <a:ea typeface="Calibri" panose="020F0502020204030204" pitchFamily="34" charset="0"/>
                <a:cs typeface="Times New Roman" panose="02020603050405020304" pitchFamily="18" charset="0"/>
              </a:rPr>
              <a:t>Les forums spécialisés regroupent des professionnels, des consommateurs et des clients potentiels. </a:t>
            </a:r>
          </a:p>
          <a:p>
            <a:pPr lvl="0" algn="just">
              <a:spcBef>
                <a:spcPts val="600"/>
              </a:spcBef>
              <a:spcAft>
                <a:spcPts val="1200"/>
              </a:spcAft>
            </a:pPr>
            <a:r>
              <a:rPr lang="fr-FR" sz="2200" dirty="0">
                <a:effectLst/>
                <a:latin typeface="Arial" panose="020B0604020202020204" pitchFamily="34" charset="0"/>
                <a:ea typeface="Calibri" panose="020F0502020204030204" pitchFamily="34" charset="0"/>
                <a:cs typeface="Times New Roman" panose="02020603050405020304" pitchFamily="18" charset="0"/>
              </a:rPr>
              <a:t>En répondant aux questions des internautes avec expertise et pertinence, une entreprise peut améliorer son image et renforcer sa crédibilité. Pour maximiser l’impact, il est recommandé :</a:t>
            </a:r>
          </a:p>
          <a:p>
            <a:pPr marL="342900" lvl="0" indent="-342900" algn="just">
              <a:spcBef>
                <a:spcPts val="600"/>
              </a:spcBef>
              <a:spcAft>
                <a:spcPts val="600"/>
              </a:spcAft>
              <a:buFont typeface="Wingdings" panose="05000000000000000000" pitchFamily="2" charset="2"/>
              <a:buChar char=""/>
            </a:pPr>
            <a:r>
              <a:rPr lang="fr-FR" sz="2200" dirty="0">
                <a:effectLst/>
                <a:latin typeface="Arial" panose="020B0604020202020204" pitchFamily="34" charset="0"/>
                <a:ea typeface="Calibri" panose="020F0502020204030204" pitchFamily="34" charset="0"/>
                <a:cs typeface="Times New Roman" panose="02020603050405020304" pitchFamily="18" charset="0"/>
              </a:rPr>
              <a:t>D’apporter des réponses précises et constructives afin de démontrer son savoir-faire.</a:t>
            </a:r>
          </a:p>
          <a:p>
            <a:pPr marL="342900" lvl="0" indent="-342900" algn="just">
              <a:spcBef>
                <a:spcPts val="600"/>
              </a:spcBef>
              <a:spcAft>
                <a:spcPts val="600"/>
              </a:spcAft>
              <a:buFont typeface="Wingdings" panose="05000000000000000000" pitchFamily="2" charset="2"/>
              <a:buChar char=""/>
            </a:pPr>
            <a:r>
              <a:rPr lang="fr-FR" sz="2200" dirty="0">
                <a:effectLst/>
                <a:latin typeface="Arial" panose="020B0604020202020204" pitchFamily="34" charset="0"/>
                <a:ea typeface="Calibri" panose="020F0502020204030204" pitchFamily="34" charset="0"/>
                <a:cs typeface="Times New Roman" panose="02020603050405020304" pitchFamily="18" charset="0"/>
              </a:rPr>
              <a:t>D’intégrer des liens vers son site web sans être trop promotionnel.</a:t>
            </a:r>
          </a:p>
          <a:p>
            <a:pPr marL="342900" lvl="0" indent="-342900" algn="just">
              <a:spcBef>
                <a:spcPts val="600"/>
              </a:spcBef>
              <a:spcAft>
                <a:spcPts val="600"/>
              </a:spcAft>
              <a:buFont typeface="Wingdings" panose="05000000000000000000" pitchFamily="2" charset="2"/>
              <a:buChar char=""/>
            </a:pPr>
            <a:r>
              <a:rPr lang="fr-FR" sz="2200" dirty="0">
                <a:effectLst/>
                <a:latin typeface="Arial" panose="020B0604020202020204" pitchFamily="34" charset="0"/>
                <a:ea typeface="Calibri" panose="020F0502020204030204" pitchFamily="34" charset="0"/>
                <a:cs typeface="Times New Roman" panose="02020603050405020304" pitchFamily="18" charset="0"/>
              </a:rPr>
              <a:t>De maintenir une présence régulière pour tisser des liens et asseoir son autorité dans son domaine.</a:t>
            </a:r>
          </a:p>
          <a:p>
            <a:pPr algn="ctr">
              <a:spcBef>
                <a:spcPts val="600"/>
              </a:spcBef>
              <a:spcAft>
                <a:spcPts val="1200"/>
              </a:spcAft>
            </a:pPr>
            <a:r>
              <a:rPr lang="fr-FR" sz="2200" b="1" dirty="0">
                <a:effectLst/>
                <a:latin typeface="Arial" panose="020B0604020202020204" pitchFamily="34" charset="0"/>
                <a:ea typeface="Calibri" panose="020F0502020204030204" pitchFamily="34" charset="0"/>
                <a:cs typeface="Times New Roman" panose="02020603050405020304" pitchFamily="18" charset="0"/>
              </a:rPr>
              <a:t>Une utilisation maîtrisée des réseaux sociaux et des forums permet de développer la notoriété, de fidéliser la clientèle et de générer du trafic vers les supports digitaux.</a:t>
            </a:r>
          </a:p>
        </p:txBody>
      </p:sp>
      <p:sp>
        <p:nvSpPr>
          <p:cNvPr id="3" name="Titre 1">
            <a:extLst>
              <a:ext uri="{FF2B5EF4-FFF2-40B4-BE49-F238E27FC236}">
                <a16:creationId xmlns:a16="http://schemas.microsoft.com/office/drawing/2014/main" id="{9EE8E6B3-84DB-41A3-EEC8-0AE9219E0F04}"/>
              </a:ext>
            </a:extLst>
          </p:cNvPr>
          <p:cNvSpPr txBox="1">
            <a:spLocks/>
          </p:cNvSpPr>
          <p:nvPr/>
        </p:nvSpPr>
        <p:spPr>
          <a:xfrm>
            <a:off x="69475" y="0"/>
            <a:ext cx="11844867" cy="96332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600" b="1" dirty="0">
                <a:solidFill>
                  <a:srgbClr val="FFFF00"/>
                </a:solidFill>
                <a:latin typeface="Arial" panose="020B0604020202020204" pitchFamily="34" charset="0"/>
                <a:cs typeface="Arial" panose="020B0604020202020204" pitchFamily="34" charset="0"/>
              </a:rPr>
              <a:t>C. La communication sur le Web</a:t>
            </a:r>
          </a:p>
          <a:p>
            <a:pPr>
              <a:spcBef>
                <a:spcPts val="1200"/>
              </a:spcBef>
            </a:pPr>
            <a:r>
              <a:rPr lang="fr-FR" sz="2400" b="1" dirty="0">
                <a:solidFill>
                  <a:srgbClr val="FFFF00"/>
                </a:solidFill>
                <a:latin typeface="Arial" panose="020B0604020202020204" pitchFamily="34" charset="0"/>
                <a:cs typeface="Arial" panose="020B0604020202020204" pitchFamily="34" charset="0"/>
              </a:rPr>
              <a:t>1. Choisir les modes de communication</a:t>
            </a:r>
            <a:endParaRPr lang="fr-FR" sz="28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58038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487</TotalTime>
  <Words>716</Words>
  <Application>Microsoft Office PowerPoint</Application>
  <PresentationFormat>Grand écran</PresentationFormat>
  <Paragraphs>43</Paragraphs>
  <Slides>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6</vt:i4>
      </vt:variant>
    </vt:vector>
  </HeadingPairs>
  <TitlesOfParts>
    <vt:vector size="14" baseType="lpstr">
      <vt:lpstr>Arial</vt:lpstr>
      <vt:lpstr>Calibri</vt:lpstr>
      <vt:lpstr>Century Gothic</vt:lpstr>
      <vt:lpstr>Symbol</vt:lpstr>
      <vt:lpstr>Times New Roman</vt:lpstr>
      <vt:lpstr>Wingdings</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54</cp:revision>
  <dcterms:created xsi:type="dcterms:W3CDTF">2014-01-14T07:42:30Z</dcterms:created>
  <dcterms:modified xsi:type="dcterms:W3CDTF">2025-03-22T22:30:45Z</dcterms:modified>
</cp:coreProperties>
</file>