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4"/>
  </p:notesMasterIdLst>
  <p:sldIdLst>
    <p:sldId id="263" r:id="rId2"/>
    <p:sldId id="259" r:id="rId3"/>
    <p:sldId id="271" r:id="rId4"/>
    <p:sldId id="273" r:id="rId5"/>
    <p:sldId id="272" r:id="rId6"/>
    <p:sldId id="261" r:id="rId7"/>
    <p:sldId id="264" r:id="rId8"/>
    <p:sldId id="265" r:id="rId9"/>
    <p:sldId id="269" r:id="rId10"/>
    <p:sldId id="267" r:id="rId11"/>
    <p:sldId id="268" r:id="rId12"/>
    <p:sldId id="270" r:id="rId1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456"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0DD10A6-C9F8-437B-9628-5239A1BD4B1E}" type="doc">
      <dgm:prSet loTypeId="urn:microsoft.com/office/officeart/2008/layout/VerticalCurvedList" loCatId="list" qsTypeId="urn:microsoft.com/office/officeart/2005/8/quickstyle/simple1" qsCatId="simple" csTypeId="urn:microsoft.com/office/officeart/2005/8/colors/colorful2" csCatId="colorful" phldr="1"/>
      <dgm:spPr/>
      <dgm:t>
        <a:bodyPr/>
        <a:lstStyle/>
        <a:p>
          <a:endParaRPr lang="fr-FR"/>
        </a:p>
      </dgm:t>
    </dgm:pt>
    <dgm:pt modelId="{010FC57F-FD42-49BB-B077-80B59BA25521}">
      <dgm:prSet phldrT="[Texte]" custT="1"/>
      <dgm:spPr/>
      <dgm:t>
        <a:bodyPr/>
        <a:lstStyle/>
        <a:p>
          <a:r>
            <a:rPr lang="fr-FR" sz="18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Facebook</a:t>
          </a:r>
          <a:r>
            <a:rPr lang="fr-FR" sz="18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 c’est le premier réseau social. Il est indispensable de l’utiliser pour travailler sa notoriété et il peut être une opportunité d’affaires lorsqu’il est bien géré. Il tend à être délaissé par les plus jeunes qui lui </a:t>
          </a:r>
          <a:r>
            <a:rPr lang="fr-FR" sz="1800" b="1"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préférent</a:t>
          </a:r>
          <a:r>
            <a:rPr lang="fr-FR" sz="18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Instagram, TikTok et Snapchat. </a:t>
          </a:r>
          <a:endParaRPr lang="fr-FR" sz="1800" b="1" dirty="0">
            <a:solidFill>
              <a:schemeClr val="bg1"/>
            </a:solidFill>
          </a:endParaRPr>
        </a:p>
      </dgm:t>
    </dgm:pt>
    <dgm:pt modelId="{5F51FF91-5D22-4FFB-BE5A-C1046BBE7997}" type="parTrans" cxnId="{EAEF8ECB-8CB8-4F60-9F5E-78AD12C11A05}">
      <dgm:prSet/>
      <dgm:spPr/>
      <dgm:t>
        <a:bodyPr/>
        <a:lstStyle/>
        <a:p>
          <a:endParaRPr lang="fr-FR" sz="2800" b="1">
            <a:solidFill>
              <a:schemeClr val="bg1"/>
            </a:solidFill>
          </a:endParaRPr>
        </a:p>
      </dgm:t>
    </dgm:pt>
    <dgm:pt modelId="{49B9C5B8-7EE4-4CA1-917F-F660C90635AA}" type="sibTrans" cxnId="{EAEF8ECB-8CB8-4F60-9F5E-78AD12C11A05}">
      <dgm:prSet/>
      <dgm:spPr/>
      <dgm:t>
        <a:bodyPr/>
        <a:lstStyle/>
        <a:p>
          <a:endParaRPr lang="fr-FR" sz="2800" b="1">
            <a:solidFill>
              <a:schemeClr val="bg1"/>
            </a:solidFill>
          </a:endParaRPr>
        </a:p>
      </dgm:t>
    </dgm:pt>
    <dgm:pt modelId="{63CC5799-5BE1-4A64-992D-3B3654F37D15}">
      <dgm:prSet custT="1"/>
      <dgm:spPr/>
      <dgm:t>
        <a:bodyPr/>
        <a:lstStyle/>
        <a:p>
          <a:r>
            <a:rPr lang="fr-FR" sz="18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Instagram</a:t>
          </a:r>
          <a:r>
            <a:rPr lang="fr-FR" sz="18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 réseau de partage de photos à l’origine, il est de plus en plus utilisé pour communiquer et diffuser des informations auprès de ces abonnées ou followers. </a:t>
          </a:r>
        </a:p>
      </dgm:t>
    </dgm:pt>
    <dgm:pt modelId="{704EA110-EF19-46FB-B942-68D04B5AD9BD}" type="parTrans" cxnId="{FC79858F-FEF5-49CA-9E8A-189266AE8A1B}">
      <dgm:prSet/>
      <dgm:spPr/>
      <dgm:t>
        <a:bodyPr/>
        <a:lstStyle/>
        <a:p>
          <a:endParaRPr lang="fr-FR" sz="2800" b="1">
            <a:solidFill>
              <a:schemeClr val="bg1"/>
            </a:solidFill>
          </a:endParaRPr>
        </a:p>
      </dgm:t>
    </dgm:pt>
    <dgm:pt modelId="{39F11BA7-74A2-4D6C-8797-B4C1CF94A697}" type="sibTrans" cxnId="{FC79858F-FEF5-49CA-9E8A-189266AE8A1B}">
      <dgm:prSet/>
      <dgm:spPr/>
      <dgm:t>
        <a:bodyPr/>
        <a:lstStyle/>
        <a:p>
          <a:endParaRPr lang="fr-FR" sz="2800" b="1">
            <a:solidFill>
              <a:schemeClr val="bg1"/>
            </a:solidFill>
          </a:endParaRPr>
        </a:p>
      </dgm:t>
    </dgm:pt>
    <dgm:pt modelId="{60794F80-55B1-4F26-A595-09D71EBD4BA7}">
      <dgm:prSet custT="1"/>
      <dgm:spPr/>
      <dgm:t>
        <a:bodyPr/>
        <a:lstStyle/>
        <a:p>
          <a:r>
            <a:rPr lang="fr-FR" sz="18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TikTok</a:t>
          </a:r>
          <a:r>
            <a:rPr lang="fr-FR" sz="18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et </a:t>
          </a:r>
          <a:r>
            <a:rPr lang="fr-FR" sz="1800" b="1" dirty="0" err="1">
              <a:solidFill>
                <a:srgbClr val="FF0000"/>
              </a:solidFill>
              <a:effectLst/>
              <a:latin typeface="Arial" panose="020B0604020202020204" pitchFamily="34" charset="0"/>
              <a:ea typeface="Calibri" panose="020F0502020204030204" pitchFamily="34" charset="0"/>
              <a:cs typeface="Times New Roman" panose="02020603050405020304" pitchFamily="18" charset="0"/>
            </a:rPr>
            <a:t>SnapShat</a:t>
          </a:r>
          <a:r>
            <a:rPr lang="fr-FR" sz="18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 les réseaux qui montent auprès des adolescents et dont les influenceurs ont un certain pouvoir commercial.</a:t>
          </a:r>
        </a:p>
      </dgm:t>
    </dgm:pt>
    <dgm:pt modelId="{0A6ED71A-3853-4F8D-8A20-48FDC931CD51}" type="parTrans" cxnId="{3694FDB1-218F-4E59-B51C-59ED28172D70}">
      <dgm:prSet/>
      <dgm:spPr/>
      <dgm:t>
        <a:bodyPr/>
        <a:lstStyle/>
        <a:p>
          <a:endParaRPr lang="fr-FR" sz="2800" b="1">
            <a:solidFill>
              <a:schemeClr val="bg1"/>
            </a:solidFill>
          </a:endParaRPr>
        </a:p>
      </dgm:t>
    </dgm:pt>
    <dgm:pt modelId="{1893F511-DA58-4202-91AC-5DA8EA021134}" type="sibTrans" cxnId="{3694FDB1-218F-4E59-B51C-59ED28172D70}">
      <dgm:prSet/>
      <dgm:spPr/>
      <dgm:t>
        <a:bodyPr/>
        <a:lstStyle/>
        <a:p>
          <a:endParaRPr lang="fr-FR" sz="2800" b="1">
            <a:solidFill>
              <a:schemeClr val="bg1"/>
            </a:solidFill>
          </a:endParaRPr>
        </a:p>
      </dgm:t>
    </dgm:pt>
    <dgm:pt modelId="{B4C7DB47-7C75-4159-90DF-674747F4B94E}" type="pres">
      <dgm:prSet presAssocID="{00DD10A6-C9F8-437B-9628-5239A1BD4B1E}" presName="Name0" presStyleCnt="0">
        <dgm:presLayoutVars>
          <dgm:chMax val="7"/>
          <dgm:chPref val="7"/>
          <dgm:dir/>
        </dgm:presLayoutVars>
      </dgm:prSet>
      <dgm:spPr/>
    </dgm:pt>
    <dgm:pt modelId="{BEC006E6-1B73-4C65-80DC-6A8DBAC3A5BA}" type="pres">
      <dgm:prSet presAssocID="{00DD10A6-C9F8-437B-9628-5239A1BD4B1E}" presName="Name1" presStyleCnt="0"/>
      <dgm:spPr/>
    </dgm:pt>
    <dgm:pt modelId="{22DCE94E-C055-4FAD-A2CC-6B155157A79A}" type="pres">
      <dgm:prSet presAssocID="{00DD10A6-C9F8-437B-9628-5239A1BD4B1E}" presName="cycle" presStyleCnt="0"/>
      <dgm:spPr/>
    </dgm:pt>
    <dgm:pt modelId="{DEC562A3-9F79-441C-9283-787C71BE5D45}" type="pres">
      <dgm:prSet presAssocID="{00DD10A6-C9F8-437B-9628-5239A1BD4B1E}" presName="srcNode" presStyleLbl="node1" presStyleIdx="0" presStyleCnt="3"/>
      <dgm:spPr/>
    </dgm:pt>
    <dgm:pt modelId="{08A875C9-0DB4-4A2D-A87E-A914DFD533A5}" type="pres">
      <dgm:prSet presAssocID="{00DD10A6-C9F8-437B-9628-5239A1BD4B1E}" presName="conn" presStyleLbl="parChTrans1D2" presStyleIdx="0" presStyleCnt="1"/>
      <dgm:spPr/>
    </dgm:pt>
    <dgm:pt modelId="{5F7FF04D-36BD-4119-B849-469D26FEE3F7}" type="pres">
      <dgm:prSet presAssocID="{00DD10A6-C9F8-437B-9628-5239A1BD4B1E}" presName="extraNode" presStyleLbl="node1" presStyleIdx="0" presStyleCnt="3"/>
      <dgm:spPr/>
    </dgm:pt>
    <dgm:pt modelId="{4E665D06-3CA9-41AA-968E-FBE229205E47}" type="pres">
      <dgm:prSet presAssocID="{00DD10A6-C9F8-437B-9628-5239A1BD4B1E}" presName="dstNode" presStyleLbl="node1" presStyleIdx="0" presStyleCnt="3"/>
      <dgm:spPr/>
    </dgm:pt>
    <dgm:pt modelId="{21C1589C-2DA6-4B99-8D89-CC39B63A15F5}" type="pres">
      <dgm:prSet presAssocID="{010FC57F-FD42-49BB-B077-80B59BA25521}" presName="text_1" presStyleLbl="node1" presStyleIdx="0" presStyleCnt="3">
        <dgm:presLayoutVars>
          <dgm:bulletEnabled val="1"/>
        </dgm:presLayoutVars>
      </dgm:prSet>
      <dgm:spPr/>
    </dgm:pt>
    <dgm:pt modelId="{1921310F-6331-43A3-B9B9-DC04096BAA5D}" type="pres">
      <dgm:prSet presAssocID="{010FC57F-FD42-49BB-B077-80B59BA25521}" presName="accent_1" presStyleCnt="0"/>
      <dgm:spPr/>
    </dgm:pt>
    <dgm:pt modelId="{DD85F160-7D02-43AF-B2E2-013030F9D14D}" type="pres">
      <dgm:prSet presAssocID="{010FC57F-FD42-49BB-B077-80B59BA25521}" presName="accentRepeatNode" presStyleLbl="solidFgAcc1" presStyleIdx="0" presStyleCnt="3"/>
      <dgm:spPr/>
    </dgm:pt>
    <dgm:pt modelId="{D6A033CA-1DCB-4E05-AE09-9E80802DF260}" type="pres">
      <dgm:prSet presAssocID="{63CC5799-5BE1-4A64-992D-3B3654F37D15}" presName="text_2" presStyleLbl="node1" presStyleIdx="1" presStyleCnt="3">
        <dgm:presLayoutVars>
          <dgm:bulletEnabled val="1"/>
        </dgm:presLayoutVars>
      </dgm:prSet>
      <dgm:spPr/>
    </dgm:pt>
    <dgm:pt modelId="{BEE415C5-A6D0-4223-BC3E-A5FB1A154099}" type="pres">
      <dgm:prSet presAssocID="{63CC5799-5BE1-4A64-992D-3B3654F37D15}" presName="accent_2" presStyleCnt="0"/>
      <dgm:spPr/>
    </dgm:pt>
    <dgm:pt modelId="{623B9A4B-1A4F-49D0-B8D5-EA5138C7E5C3}" type="pres">
      <dgm:prSet presAssocID="{63CC5799-5BE1-4A64-992D-3B3654F37D15}" presName="accentRepeatNode" presStyleLbl="solidFgAcc1" presStyleIdx="1" presStyleCnt="3"/>
      <dgm:spPr/>
    </dgm:pt>
    <dgm:pt modelId="{C0589E8B-45D8-4894-8D57-75BEFC2F28D9}" type="pres">
      <dgm:prSet presAssocID="{60794F80-55B1-4F26-A595-09D71EBD4BA7}" presName="text_3" presStyleLbl="node1" presStyleIdx="2" presStyleCnt="3" custScaleY="99037" custLinFactNeighborX="131" custLinFactNeighborY="-1717">
        <dgm:presLayoutVars>
          <dgm:bulletEnabled val="1"/>
        </dgm:presLayoutVars>
      </dgm:prSet>
      <dgm:spPr/>
    </dgm:pt>
    <dgm:pt modelId="{5A4C8F6E-6AC7-4411-8432-B8D5E5916392}" type="pres">
      <dgm:prSet presAssocID="{60794F80-55B1-4F26-A595-09D71EBD4BA7}" presName="accent_3" presStyleCnt="0"/>
      <dgm:spPr/>
    </dgm:pt>
    <dgm:pt modelId="{07D0316C-586D-4C06-86A1-FFB5FADA9395}" type="pres">
      <dgm:prSet presAssocID="{60794F80-55B1-4F26-A595-09D71EBD4BA7}" presName="accentRepeatNode" presStyleLbl="solidFgAcc1" presStyleIdx="2" presStyleCnt="3"/>
      <dgm:spPr/>
    </dgm:pt>
  </dgm:ptLst>
  <dgm:cxnLst>
    <dgm:cxn modelId="{46E3D336-D0E1-423C-AB18-76392E0DBF57}" type="presOf" srcId="{63CC5799-5BE1-4A64-992D-3B3654F37D15}" destId="{D6A033CA-1DCB-4E05-AE09-9E80802DF260}" srcOrd="0" destOrd="0" presId="urn:microsoft.com/office/officeart/2008/layout/VerticalCurvedList"/>
    <dgm:cxn modelId="{E5D63244-9CFF-46D0-905E-E8A9867F0F4F}" type="presOf" srcId="{010FC57F-FD42-49BB-B077-80B59BA25521}" destId="{21C1589C-2DA6-4B99-8D89-CC39B63A15F5}" srcOrd="0" destOrd="0" presId="urn:microsoft.com/office/officeart/2008/layout/VerticalCurvedList"/>
    <dgm:cxn modelId="{FC79858F-FEF5-49CA-9E8A-189266AE8A1B}" srcId="{00DD10A6-C9F8-437B-9628-5239A1BD4B1E}" destId="{63CC5799-5BE1-4A64-992D-3B3654F37D15}" srcOrd="1" destOrd="0" parTransId="{704EA110-EF19-46FB-B942-68D04B5AD9BD}" sibTransId="{39F11BA7-74A2-4D6C-8797-B4C1CF94A697}"/>
    <dgm:cxn modelId="{3694FDB1-218F-4E59-B51C-59ED28172D70}" srcId="{00DD10A6-C9F8-437B-9628-5239A1BD4B1E}" destId="{60794F80-55B1-4F26-A595-09D71EBD4BA7}" srcOrd="2" destOrd="0" parTransId="{0A6ED71A-3853-4F8D-8A20-48FDC931CD51}" sibTransId="{1893F511-DA58-4202-91AC-5DA8EA021134}"/>
    <dgm:cxn modelId="{BA75DFB3-DDDF-4803-8920-16FCC3D23264}" type="presOf" srcId="{60794F80-55B1-4F26-A595-09D71EBD4BA7}" destId="{C0589E8B-45D8-4894-8D57-75BEFC2F28D9}" srcOrd="0" destOrd="0" presId="urn:microsoft.com/office/officeart/2008/layout/VerticalCurvedList"/>
    <dgm:cxn modelId="{EAEF8ECB-8CB8-4F60-9F5E-78AD12C11A05}" srcId="{00DD10A6-C9F8-437B-9628-5239A1BD4B1E}" destId="{010FC57F-FD42-49BB-B077-80B59BA25521}" srcOrd="0" destOrd="0" parTransId="{5F51FF91-5D22-4FFB-BE5A-C1046BBE7997}" sibTransId="{49B9C5B8-7EE4-4CA1-917F-F660C90635AA}"/>
    <dgm:cxn modelId="{AD4B80DD-ABBF-498E-BBF5-A6C09F7D3893}" type="presOf" srcId="{00DD10A6-C9F8-437B-9628-5239A1BD4B1E}" destId="{B4C7DB47-7C75-4159-90DF-674747F4B94E}" srcOrd="0" destOrd="0" presId="urn:microsoft.com/office/officeart/2008/layout/VerticalCurvedList"/>
    <dgm:cxn modelId="{530F37E6-1ED1-416A-8AED-1123AE92E4C0}" type="presOf" srcId="{49B9C5B8-7EE4-4CA1-917F-F660C90635AA}" destId="{08A875C9-0DB4-4A2D-A87E-A914DFD533A5}" srcOrd="0" destOrd="0" presId="urn:microsoft.com/office/officeart/2008/layout/VerticalCurvedList"/>
    <dgm:cxn modelId="{C5559DAF-9CD0-46D3-986E-B01F6FDB0DCA}" type="presParOf" srcId="{B4C7DB47-7C75-4159-90DF-674747F4B94E}" destId="{BEC006E6-1B73-4C65-80DC-6A8DBAC3A5BA}" srcOrd="0" destOrd="0" presId="urn:microsoft.com/office/officeart/2008/layout/VerticalCurvedList"/>
    <dgm:cxn modelId="{BE2E0F96-B7A3-4DF1-81FC-0CB907F61B70}" type="presParOf" srcId="{BEC006E6-1B73-4C65-80DC-6A8DBAC3A5BA}" destId="{22DCE94E-C055-4FAD-A2CC-6B155157A79A}" srcOrd="0" destOrd="0" presId="urn:microsoft.com/office/officeart/2008/layout/VerticalCurvedList"/>
    <dgm:cxn modelId="{DC2F6476-BF76-496F-ABCD-F40152DA5E76}" type="presParOf" srcId="{22DCE94E-C055-4FAD-A2CC-6B155157A79A}" destId="{DEC562A3-9F79-441C-9283-787C71BE5D45}" srcOrd="0" destOrd="0" presId="urn:microsoft.com/office/officeart/2008/layout/VerticalCurvedList"/>
    <dgm:cxn modelId="{ED2A050C-34F3-472E-A818-03A26500623C}" type="presParOf" srcId="{22DCE94E-C055-4FAD-A2CC-6B155157A79A}" destId="{08A875C9-0DB4-4A2D-A87E-A914DFD533A5}" srcOrd="1" destOrd="0" presId="urn:microsoft.com/office/officeart/2008/layout/VerticalCurvedList"/>
    <dgm:cxn modelId="{6BBAE796-AFC2-4DC1-815D-7D500120802B}" type="presParOf" srcId="{22DCE94E-C055-4FAD-A2CC-6B155157A79A}" destId="{5F7FF04D-36BD-4119-B849-469D26FEE3F7}" srcOrd="2" destOrd="0" presId="urn:microsoft.com/office/officeart/2008/layout/VerticalCurvedList"/>
    <dgm:cxn modelId="{BA674268-56D4-4879-A9CB-9691CED12E72}" type="presParOf" srcId="{22DCE94E-C055-4FAD-A2CC-6B155157A79A}" destId="{4E665D06-3CA9-41AA-968E-FBE229205E47}" srcOrd="3" destOrd="0" presId="urn:microsoft.com/office/officeart/2008/layout/VerticalCurvedList"/>
    <dgm:cxn modelId="{DF8F29B8-533F-4054-B768-2F2339CB48FC}" type="presParOf" srcId="{BEC006E6-1B73-4C65-80DC-6A8DBAC3A5BA}" destId="{21C1589C-2DA6-4B99-8D89-CC39B63A15F5}" srcOrd="1" destOrd="0" presId="urn:microsoft.com/office/officeart/2008/layout/VerticalCurvedList"/>
    <dgm:cxn modelId="{C97B57E8-6AAC-4A2F-86AA-4DB24DDE7330}" type="presParOf" srcId="{BEC006E6-1B73-4C65-80DC-6A8DBAC3A5BA}" destId="{1921310F-6331-43A3-B9B9-DC04096BAA5D}" srcOrd="2" destOrd="0" presId="urn:microsoft.com/office/officeart/2008/layout/VerticalCurvedList"/>
    <dgm:cxn modelId="{D5A097DE-F7A5-495D-AB25-0471D025F3B5}" type="presParOf" srcId="{1921310F-6331-43A3-B9B9-DC04096BAA5D}" destId="{DD85F160-7D02-43AF-B2E2-013030F9D14D}" srcOrd="0" destOrd="0" presId="urn:microsoft.com/office/officeart/2008/layout/VerticalCurvedList"/>
    <dgm:cxn modelId="{5EAC5699-7BCF-4DA4-BBC4-3070A5A4C24B}" type="presParOf" srcId="{BEC006E6-1B73-4C65-80DC-6A8DBAC3A5BA}" destId="{D6A033CA-1DCB-4E05-AE09-9E80802DF260}" srcOrd="3" destOrd="0" presId="urn:microsoft.com/office/officeart/2008/layout/VerticalCurvedList"/>
    <dgm:cxn modelId="{27340B87-BA46-4944-BA58-65B47A0973AA}" type="presParOf" srcId="{BEC006E6-1B73-4C65-80DC-6A8DBAC3A5BA}" destId="{BEE415C5-A6D0-4223-BC3E-A5FB1A154099}" srcOrd="4" destOrd="0" presId="urn:microsoft.com/office/officeart/2008/layout/VerticalCurvedList"/>
    <dgm:cxn modelId="{00E16797-3DCF-4916-9492-D17508A0EC77}" type="presParOf" srcId="{BEE415C5-A6D0-4223-BC3E-A5FB1A154099}" destId="{623B9A4B-1A4F-49D0-B8D5-EA5138C7E5C3}" srcOrd="0" destOrd="0" presId="urn:microsoft.com/office/officeart/2008/layout/VerticalCurvedList"/>
    <dgm:cxn modelId="{C7C467B2-8868-4894-9E70-A390973C412A}" type="presParOf" srcId="{BEC006E6-1B73-4C65-80DC-6A8DBAC3A5BA}" destId="{C0589E8B-45D8-4894-8D57-75BEFC2F28D9}" srcOrd="5" destOrd="0" presId="urn:microsoft.com/office/officeart/2008/layout/VerticalCurvedList"/>
    <dgm:cxn modelId="{30324FBD-80EE-4E4B-9036-67645F89C976}" type="presParOf" srcId="{BEC006E6-1B73-4C65-80DC-6A8DBAC3A5BA}" destId="{5A4C8F6E-6AC7-4411-8432-B8D5E5916392}" srcOrd="6" destOrd="0" presId="urn:microsoft.com/office/officeart/2008/layout/VerticalCurvedList"/>
    <dgm:cxn modelId="{96095CBE-5757-45BC-9DE3-3582D9CC5805}" type="presParOf" srcId="{5A4C8F6E-6AC7-4411-8432-B8D5E5916392}" destId="{07D0316C-586D-4C06-86A1-FFB5FADA9395}"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0DD10A6-C9F8-437B-9628-5239A1BD4B1E}" type="doc">
      <dgm:prSet loTypeId="urn:microsoft.com/office/officeart/2008/layout/VerticalCurvedList" loCatId="list" qsTypeId="urn:microsoft.com/office/officeart/2005/8/quickstyle/simple1" qsCatId="simple" csTypeId="urn:microsoft.com/office/officeart/2005/8/colors/colorful2" csCatId="colorful" phldr="1"/>
      <dgm:spPr/>
      <dgm:t>
        <a:bodyPr/>
        <a:lstStyle/>
        <a:p>
          <a:endParaRPr lang="fr-FR"/>
        </a:p>
      </dgm:t>
    </dgm:pt>
    <dgm:pt modelId="{72D9BEB8-D52E-42A4-8B25-BF8A85DDD906}">
      <dgm:prSet custT="1"/>
      <dgm:spPr/>
      <dgm:t>
        <a:bodyPr/>
        <a:lstStyle/>
        <a:p>
          <a:r>
            <a:rPr lang="fr-FR" sz="18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Twitter</a:t>
          </a:r>
          <a:r>
            <a:rPr lang="fr-FR" sz="18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permet de partager des informations grâce à des tweets. Il peut être utilisé pour effectuer une veille de l’actualité ou pour diffuser largement une information.</a:t>
          </a:r>
        </a:p>
      </dgm:t>
    </dgm:pt>
    <dgm:pt modelId="{3AC755AA-F6F1-46FD-84E5-561C9DB7407D}" type="parTrans" cxnId="{CAA5FEB2-1005-42D6-96A3-D13A5950EDBE}">
      <dgm:prSet/>
      <dgm:spPr/>
      <dgm:t>
        <a:bodyPr/>
        <a:lstStyle/>
        <a:p>
          <a:endParaRPr lang="fr-FR" sz="2800" b="1">
            <a:solidFill>
              <a:schemeClr val="bg1"/>
            </a:solidFill>
          </a:endParaRPr>
        </a:p>
      </dgm:t>
    </dgm:pt>
    <dgm:pt modelId="{93121CE0-F6CB-42BB-8F5B-76938162C84A}" type="sibTrans" cxnId="{CAA5FEB2-1005-42D6-96A3-D13A5950EDBE}">
      <dgm:prSet/>
      <dgm:spPr/>
      <dgm:t>
        <a:bodyPr/>
        <a:lstStyle/>
        <a:p>
          <a:endParaRPr lang="fr-FR" sz="2800" b="1">
            <a:solidFill>
              <a:schemeClr val="bg1"/>
            </a:solidFill>
          </a:endParaRPr>
        </a:p>
      </dgm:t>
    </dgm:pt>
    <dgm:pt modelId="{DE623A00-1C60-4C94-B20B-76375D4BB584}">
      <dgm:prSet custT="1"/>
      <dgm:spPr/>
      <dgm:t>
        <a:bodyPr/>
        <a:lstStyle/>
        <a:p>
          <a:r>
            <a:rPr lang="fr-FR" sz="18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Viadeo et LinkedIn </a:t>
          </a:r>
          <a:r>
            <a:rPr lang="fr-FR" sz="18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Ce sont les deux réseaux professionnels les plus importants. L’entreprise peut y créer un profil pour y présenter son activité et ses compétences. Le profil peut être animé par des articles et la participation à des groupes de discussion en lien avec l’entreprise pour ne pas se disperser. C’est un moyen efficace pour toucher des clients ou des salariés potentiels</a:t>
          </a:r>
          <a:endParaRPr lang="fr-FR" sz="1800" b="1" dirty="0">
            <a:solidFill>
              <a:schemeClr val="bg1"/>
            </a:solidFill>
            <a:latin typeface="Arial" panose="020B0604020202020204" pitchFamily="34" charset="0"/>
            <a:ea typeface="Calibri" panose="020F0502020204030204" pitchFamily="34" charset="0"/>
            <a:cs typeface="Times New Roman" panose="02020603050405020304" pitchFamily="18" charset="0"/>
          </a:endParaRPr>
        </a:p>
      </dgm:t>
    </dgm:pt>
    <dgm:pt modelId="{A8F07E9C-78EA-4C78-9535-4190F5DDEA31}" type="parTrans" cxnId="{B194B6E6-D32E-4A52-B0CB-5C5790BB3045}">
      <dgm:prSet/>
      <dgm:spPr/>
      <dgm:t>
        <a:bodyPr/>
        <a:lstStyle/>
        <a:p>
          <a:endParaRPr lang="fr-FR" sz="2800" b="1">
            <a:solidFill>
              <a:schemeClr val="bg1"/>
            </a:solidFill>
          </a:endParaRPr>
        </a:p>
      </dgm:t>
    </dgm:pt>
    <dgm:pt modelId="{08BCD290-7BCB-407C-963F-1577F7D810AB}" type="sibTrans" cxnId="{B194B6E6-D32E-4A52-B0CB-5C5790BB3045}">
      <dgm:prSet/>
      <dgm:spPr/>
      <dgm:t>
        <a:bodyPr/>
        <a:lstStyle/>
        <a:p>
          <a:endParaRPr lang="fr-FR" sz="2800" b="1">
            <a:solidFill>
              <a:schemeClr val="bg1"/>
            </a:solidFill>
          </a:endParaRPr>
        </a:p>
      </dgm:t>
    </dgm:pt>
    <dgm:pt modelId="{B4C7DB47-7C75-4159-90DF-674747F4B94E}" type="pres">
      <dgm:prSet presAssocID="{00DD10A6-C9F8-437B-9628-5239A1BD4B1E}" presName="Name0" presStyleCnt="0">
        <dgm:presLayoutVars>
          <dgm:chMax val="7"/>
          <dgm:chPref val="7"/>
          <dgm:dir/>
        </dgm:presLayoutVars>
      </dgm:prSet>
      <dgm:spPr/>
    </dgm:pt>
    <dgm:pt modelId="{BEC006E6-1B73-4C65-80DC-6A8DBAC3A5BA}" type="pres">
      <dgm:prSet presAssocID="{00DD10A6-C9F8-437B-9628-5239A1BD4B1E}" presName="Name1" presStyleCnt="0"/>
      <dgm:spPr/>
    </dgm:pt>
    <dgm:pt modelId="{22DCE94E-C055-4FAD-A2CC-6B155157A79A}" type="pres">
      <dgm:prSet presAssocID="{00DD10A6-C9F8-437B-9628-5239A1BD4B1E}" presName="cycle" presStyleCnt="0"/>
      <dgm:spPr/>
    </dgm:pt>
    <dgm:pt modelId="{DEC562A3-9F79-441C-9283-787C71BE5D45}" type="pres">
      <dgm:prSet presAssocID="{00DD10A6-C9F8-437B-9628-5239A1BD4B1E}" presName="srcNode" presStyleLbl="node1" presStyleIdx="0" presStyleCnt="2"/>
      <dgm:spPr/>
    </dgm:pt>
    <dgm:pt modelId="{08A875C9-0DB4-4A2D-A87E-A914DFD533A5}" type="pres">
      <dgm:prSet presAssocID="{00DD10A6-C9F8-437B-9628-5239A1BD4B1E}" presName="conn" presStyleLbl="parChTrans1D2" presStyleIdx="0" presStyleCnt="1"/>
      <dgm:spPr/>
    </dgm:pt>
    <dgm:pt modelId="{5F7FF04D-36BD-4119-B849-469D26FEE3F7}" type="pres">
      <dgm:prSet presAssocID="{00DD10A6-C9F8-437B-9628-5239A1BD4B1E}" presName="extraNode" presStyleLbl="node1" presStyleIdx="0" presStyleCnt="2"/>
      <dgm:spPr/>
    </dgm:pt>
    <dgm:pt modelId="{4E665D06-3CA9-41AA-968E-FBE229205E47}" type="pres">
      <dgm:prSet presAssocID="{00DD10A6-C9F8-437B-9628-5239A1BD4B1E}" presName="dstNode" presStyleLbl="node1" presStyleIdx="0" presStyleCnt="2"/>
      <dgm:spPr/>
    </dgm:pt>
    <dgm:pt modelId="{0ABC3723-5DCB-4BF4-94E7-09F139EB4DDE}" type="pres">
      <dgm:prSet presAssocID="{72D9BEB8-D52E-42A4-8B25-BF8A85DDD906}" presName="text_1" presStyleLbl="node1" presStyleIdx="0" presStyleCnt="2">
        <dgm:presLayoutVars>
          <dgm:bulletEnabled val="1"/>
        </dgm:presLayoutVars>
      </dgm:prSet>
      <dgm:spPr/>
    </dgm:pt>
    <dgm:pt modelId="{774E32EF-EF97-4079-850C-F72A25B81D8B}" type="pres">
      <dgm:prSet presAssocID="{72D9BEB8-D52E-42A4-8B25-BF8A85DDD906}" presName="accent_1" presStyleCnt="0"/>
      <dgm:spPr/>
    </dgm:pt>
    <dgm:pt modelId="{2D01E3C2-C18F-488D-B710-22E8834FB5E9}" type="pres">
      <dgm:prSet presAssocID="{72D9BEB8-D52E-42A4-8B25-BF8A85DDD906}" presName="accentRepeatNode" presStyleLbl="solidFgAcc1" presStyleIdx="0" presStyleCnt="2"/>
      <dgm:spPr/>
    </dgm:pt>
    <dgm:pt modelId="{21A086D1-DE5B-4A42-A6D4-D07656445722}" type="pres">
      <dgm:prSet presAssocID="{DE623A00-1C60-4C94-B20B-76375D4BB584}" presName="text_2" presStyleLbl="node1" presStyleIdx="1" presStyleCnt="2" custScaleY="150346" custLinFactNeighborX="1227" custLinFactNeighborY="-788">
        <dgm:presLayoutVars>
          <dgm:bulletEnabled val="1"/>
        </dgm:presLayoutVars>
      </dgm:prSet>
      <dgm:spPr/>
    </dgm:pt>
    <dgm:pt modelId="{680D9BD8-B3BC-4BE0-B78F-EEFA237E3FD2}" type="pres">
      <dgm:prSet presAssocID="{DE623A00-1C60-4C94-B20B-76375D4BB584}" presName="accent_2" presStyleCnt="0"/>
      <dgm:spPr/>
    </dgm:pt>
    <dgm:pt modelId="{DF74A10C-1E2E-4A25-ABCD-767F2A83CE7A}" type="pres">
      <dgm:prSet presAssocID="{DE623A00-1C60-4C94-B20B-76375D4BB584}" presName="accentRepeatNode" presStyleLbl="solidFgAcc1" presStyleIdx="1" presStyleCnt="2"/>
      <dgm:spPr/>
    </dgm:pt>
  </dgm:ptLst>
  <dgm:cxnLst>
    <dgm:cxn modelId="{519A0B31-A94C-49BF-AE28-83E8D1F84213}" type="presOf" srcId="{DE623A00-1C60-4C94-B20B-76375D4BB584}" destId="{21A086D1-DE5B-4A42-A6D4-D07656445722}" srcOrd="0" destOrd="0" presId="urn:microsoft.com/office/officeart/2008/layout/VerticalCurvedList"/>
    <dgm:cxn modelId="{CAA5FEB2-1005-42D6-96A3-D13A5950EDBE}" srcId="{00DD10A6-C9F8-437B-9628-5239A1BD4B1E}" destId="{72D9BEB8-D52E-42A4-8B25-BF8A85DDD906}" srcOrd="0" destOrd="0" parTransId="{3AC755AA-F6F1-46FD-84E5-561C9DB7407D}" sibTransId="{93121CE0-F6CB-42BB-8F5B-76938162C84A}"/>
    <dgm:cxn modelId="{D5A019C0-D9D0-42A4-A546-3282B18BAC4B}" type="presOf" srcId="{72D9BEB8-D52E-42A4-8B25-BF8A85DDD906}" destId="{0ABC3723-5DCB-4BF4-94E7-09F139EB4DDE}" srcOrd="0" destOrd="0" presId="urn:microsoft.com/office/officeart/2008/layout/VerticalCurvedList"/>
    <dgm:cxn modelId="{5F08ABCD-26FF-46C5-8B2F-8FD17F019D06}" type="presOf" srcId="{93121CE0-F6CB-42BB-8F5B-76938162C84A}" destId="{08A875C9-0DB4-4A2D-A87E-A914DFD533A5}" srcOrd="0" destOrd="0" presId="urn:microsoft.com/office/officeart/2008/layout/VerticalCurvedList"/>
    <dgm:cxn modelId="{AD4B80DD-ABBF-498E-BBF5-A6C09F7D3893}" type="presOf" srcId="{00DD10A6-C9F8-437B-9628-5239A1BD4B1E}" destId="{B4C7DB47-7C75-4159-90DF-674747F4B94E}" srcOrd="0" destOrd="0" presId="urn:microsoft.com/office/officeart/2008/layout/VerticalCurvedList"/>
    <dgm:cxn modelId="{B194B6E6-D32E-4A52-B0CB-5C5790BB3045}" srcId="{00DD10A6-C9F8-437B-9628-5239A1BD4B1E}" destId="{DE623A00-1C60-4C94-B20B-76375D4BB584}" srcOrd="1" destOrd="0" parTransId="{A8F07E9C-78EA-4C78-9535-4190F5DDEA31}" sibTransId="{08BCD290-7BCB-407C-963F-1577F7D810AB}"/>
    <dgm:cxn modelId="{C5559DAF-9CD0-46D3-986E-B01F6FDB0DCA}" type="presParOf" srcId="{B4C7DB47-7C75-4159-90DF-674747F4B94E}" destId="{BEC006E6-1B73-4C65-80DC-6A8DBAC3A5BA}" srcOrd="0" destOrd="0" presId="urn:microsoft.com/office/officeart/2008/layout/VerticalCurvedList"/>
    <dgm:cxn modelId="{BE2E0F96-B7A3-4DF1-81FC-0CB907F61B70}" type="presParOf" srcId="{BEC006E6-1B73-4C65-80DC-6A8DBAC3A5BA}" destId="{22DCE94E-C055-4FAD-A2CC-6B155157A79A}" srcOrd="0" destOrd="0" presId="urn:microsoft.com/office/officeart/2008/layout/VerticalCurvedList"/>
    <dgm:cxn modelId="{DC2F6476-BF76-496F-ABCD-F40152DA5E76}" type="presParOf" srcId="{22DCE94E-C055-4FAD-A2CC-6B155157A79A}" destId="{DEC562A3-9F79-441C-9283-787C71BE5D45}" srcOrd="0" destOrd="0" presId="urn:microsoft.com/office/officeart/2008/layout/VerticalCurvedList"/>
    <dgm:cxn modelId="{ED2A050C-34F3-472E-A818-03A26500623C}" type="presParOf" srcId="{22DCE94E-C055-4FAD-A2CC-6B155157A79A}" destId="{08A875C9-0DB4-4A2D-A87E-A914DFD533A5}" srcOrd="1" destOrd="0" presId="urn:microsoft.com/office/officeart/2008/layout/VerticalCurvedList"/>
    <dgm:cxn modelId="{6BBAE796-AFC2-4DC1-815D-7D500120802B}" type="presParOf" srcId="{22DCE94E-C055-4FAD-A2CC-6B155157A79A}" destId="{5F7FF04D-36BD-4119-B849-469D26FEE3F7}" srcOrd="2" destOrd="0" presId="urn:microsoft.com/office/officeart/2008/layout/VerticalCurvedList"/>
    <dgm:cxn modelId="{BA674268-56D4-4879-A9CB-9691CED12E72}" type="presParOf" srcId="{22DCE94E-C055-4FAD-A2CC-6B155157A79A}" destId="{4E665D06-3CA9-41AA-968E-FBE229205E47}" srcOrd="3" destOrd="0" presId="urn:microsoft.com/office/officeart/2008/layout/VerticalCurvedList"/>
    <dgm:cxn modelId="{B2348794-D34A-48A2-B628-3CDE747DDFA3}" type="presParOf" srcId="{BEC006E6-1B73-4C65-80DC-6A8DBAC3A5BA}" destId="{0ABC3723-5DCB-4BF4-94E7-09F139EB4DDE}" srcOrd="1" destOrd="0" presId="urn:microsoft.com/office/officeart/2008/layout/VerticalCurvedList"/>
    <dgm:cxn modelId="{BB16D70F-5606-4E83-8AE6-76E2B680D3C4}" type="presParOf" srcId="{BEC006E6-1B73-4C65-80DC-6A8DBAC3A5BA}" destId="{774E32EF-EF97-4079-850C-F72A25B81D8B}" srcOrd="2" destOrd="0" presId="urn:microsoft.com/office/officeart/2008/layout/VerticalCurvedList"/>
    <dgm:cxn modelId="{EC1D9672-F131-4074-844B-F03F2BCE3A79}" type="presParOf" srcId="{774E32EF-EF97-4079-850C-F72A25B81D8B}" destId="{2D01E3C2-C18F-488D-B710-22E8834FB5E9}" srcOrd="0" destOrd="0" presId="urn:microsoft.com/office/officeart/2008/layout/VerticalCurvedList"/>
    <dgm:cxn modelId="{5900CE87-AA33-4F84-9B57-D96F2C382164}" type="presParOf" srcId="{BEC006E6-1B73-4C65-80DC-6A8DBAC3A5BA}" destId="{21A086D1-DE5B-4A42-A6D4-D07656445722}" srcOrd="3" destOrd="0" presId="urn:microsoft.com/office/officeart/2008/layout/VerticalCurvedList"/>
    <dgm:cxn modelId="{9F1AC090-B158-41BE-BB86-68CEC66F252B}" type="presParOf" srcId="{BEC006E6-1B73-4C65-80DC-6A8DBAC3A5BA}" destId="{680D9BD8-B3BC-4BE0-B78F-EEFA237E3FD2}" srcOrd="4" destOrd="0" presId="urn:microsoft.com/office/officeart/2008/layout/VerticalCurvedList"/>
    <dgm:cxn modelId="{162F466E-21FD-48E5-9289-CADE40B992A1}" type="presParOf" srcId="{680D9BD8-B3BC-4BE0-B78F-EEFA237E3FD2}" destId="{DF74A10C-1E2E-4A25-ABCD-767F2A83CE7A}"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A875C9-0DB4-4A2D-A87E-A914DFD533A5}">
      <dsp:nvSpPr>
        <dsp:cNvPr id="0" name=""/>
        <dsp:cNvSpPr/>
      </dsp:nvSpPr>
      <dsp:spPr>
        <a:xfrm>
          <a:off x="-6090160" y="-932077"/>
          <a:ext cx="7251817" cy="7251817"/>
        </a:xfrm>
        <a:prstGeom prst="blockArc">
          <a:avLst>
            <a:gd name="adj1" fmla="val 18900000"/>
            <a:gd name="adj2" fmla="val 2700000"/>
            <a:gd name="adj3" fmla="val 298"/>
          </a:avLst>
        </a:prstGeom>
        <a:noFill/>
        <a:ln w="19050"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1C1589C-2DA6-4B99-8D89-CC39B63A15F5}">
      <dsp:nvSpPr>
        <dsp:cNvPr id="0" name=""/>
        <dsp:cNvSpPr/>
      </dsp:nvSpPr>
      <dsp:spPr>
        <a:xfrm>
          <a:off x="747807" y="538766"/>
          <a:ext cx="10393909" cy="1077532"/>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5291" tIns="45720" rIns="45720" bIns="45720" numCol="1" spcCol="1270" anchor="ctr" anchorCtr="0">
          <a:noAutofit/>
        </a:bodyPr>
        <a:lstStyle/>
        <a:p>
          <a:pPr marL="0" lvl="0" indent="0" algn="l" defTabSz="800100">
            <a:lnSpc>
              <a:spcPct val="90000"/>
            </a:lnSpc>
            <a:spcBef>
              <a:spcPct val="0"/>
            </a:spcBef>
            <a:spcAft>
              <a:spcPct val="35000"/>
            </a:spcAft>
            <a:buNone/>
          </a:pPr>
          <a:r>
            <a:rPr lang="fr-FR" sz="1800" b="1" kern="12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Facebook</a:t>
          </a:r>
          <a:r>
            <a:rPr lang="fr-FR" sz="1800" b="1" kern="1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 c’est le premier réseau social. Il est indispensable de l’utiliser pour travailler sa notoriété et il peut être une opportunité d’affaires lorsqu’il est bien géré. Il tend à être délaissé par les plus jeunes qui lui </a:t>
          </a:r>
          <a:r>
            <a:rPr lang="fr-FR" sz="1800" b="1" kern="1200"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préférent</a:t>
          </a:r>
          <a:r>
            <a:rPr lang="fr-FR" sz="1800" b="1" kern="1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Instagram, TikTok et Snapchat. </a:t>
          </a:r>
          <a:endParaRPr lang="fr-FR" sz="1800" b="1" kern="1200" dirty="0">
            <a:solidFill>
              <a:schemeClr val="bg1"/>
            </a:solidFill>
          </a:endParaRPr>
        </a:p>
      </dsp:txBody>
      <dsp:txXfrm>
        <a:off x="747807" y="538766"/>
        <a:ext cx="10393909" cy="1077532"/>
      </dsp:txXfrm>
    </dsp:sp>
    <dsp:sp modelId="{DD85F160-7D02-43AF-B2E2-013030F9D14D}">
      <dsp:nvSpPr>
        <dsp:cNvPr id="0" name=""/>
        <dsp:cNvSpPr/>
      </dsp:nvSpPr>
      <dsp:spPr>
        <a:xfrm>
          <a:off x="74349" y="404074"/>
          <a:ext cx="1346915" cy="1346915"/>
        </a:xfrm>
        <a:prstGeom prst="ellipse">
          <a:avLst/>
        </a:prstGeom>
        <a:solidFill>
          <a:schemeClr val="lt1">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6A033CA-1DCB-4E05-AE09-9E80802DF260}">
      <dsp:nvSpPr>
        <dsp:cNvPr id="0" name=""/>
        <dsp:cNvSpPr/>
      </dsp:nvSpPr>
      <dsp:spPr>
        <a:xfrm>
          <a:off x="1139490" y="2155064"/>
          <a:ext cx="10002226" cy="1077532"/>
        </a:xfrm>
        <a:prstGeom prst="rect">
          <a:avLst/>
        </a:prstGeom>
        <a:solidFill>
          <a:schemeClr val="accent2">
            <a:hueOff val="-665368"/>
            <a:satOff val="4108"/>
            <a:lumOff val="-588"/>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5291" tIns="45720" rIns="45720" bIns="45720" numCol="1" spcCol="1270" anchor="ctr" anchorCtr="0">
          <a:noAutofit/>
        </a:bodyPr>
        <a:lstStyle/>
        <a:p>
          <a:pPr marL="0" lvl="0" indent="0" algn="l" defTabSz="800100">
            <a:lnSpc>
              <a:spcPct val="90000"/>
            </a:lnSpc>
            <a:spcBef>
              <a:spcPct val="0"/>
            </a:spcBef>
            <a:spcAft>
              <a:spcPct val="35000"/>
            </a:spcAft>
            <a:buNone/>
          </a:pPr>
          <a:r>
            <a:rPr lang="fr-FR" sz="1800" b="1" kern="12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Instagram</a:t>
          </a:r>
          <a:r>
            <a:rPr lang="fr-FR" sz="1800" b="1" kern="1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 réseau de partage de photos à l’origine, il est de plus en plus utilisé pour communiquer et diffuser des informations auprès de ces abonnées ou followers. </a:t>
          </a:r>
        </a:p>
      </dsp:txBody>
      <dsp:txXfrm>
        <a:off x="1139490" y="2155064"/>
        <a:ext cx="10002226" cy="1077532"/>
      </dsp:txXfrm>
    </dsp:sp>
    <dsp:sp modelId="{623B9A4B-1A4F-49D0-B8D5-EA5138C7E5C3}">
      <dsp:nvSpPr>
        <dsp:cNvPr id="0" name=""/>
        <dsp:cNvSpPr/>
      </dsp:nvSpPr>
      <dsp:spPr>
        <a:xfrm>
          <a:off x="466032" y="2020373"/>
          <a:ext cx="1346915" cy="1346915"/>
        </a:xfrm>
        <a:prstGeom prst="ellipse">
          <a:avLst/>
        </a:prstGeom>
        <a:solidFill>
          <a:schemeClr val="lt1">
            <a:hueOff val="0"/>
            <a:satOff val="0"/>
            <a:lumOff val="0"/>
            <a:alphaOff val="0"/>
          </a:schemeClr>
        </a:solidFill>
        <a:ln w="19050" cap="rnd" cmpd="sng" algn="ctr">
          <a:solidFill>
            <a:schemeClr val="accent2">
              <a:hueOff val="-665368"/>
              <a:satOff val="4108"/>
              <a:lumOff val="-588"/>
              <a:alphaOff val="0"/>
            </a:schemeClr>
          </a:solidFill>
          <a:prstDash val="solid"/>
        </a:ln>
        <a:effectLst/>
      </dsp:spPr>
      <dsp:style>
        <a:lnRef idx="2">
          <a:scrgbClr r="0" g="0" b="0"/>
        </a:lnRef>
        <a:fillRef idx="1">
          <a:scrgbClr r="0" g="0" b="0"/>
        </a:fillRef>
        <a:effectRef idx="0">
          <a:scrgbClr r="0" g="0" b="0"/>
        </a:effectRef>
        <a:fontRef idx="minor"/>
      </dsp:style>
    </dsp:sp>
    <dsp:sp modelId="{C0589E8B-45D8-4894-8D57-75BEFC2F28D9}">
      <dsp:nvSpPr>
        <dsp:cNvPr id="0" name=""/>
        <dsp:cNvSpPr/>
      </dsp:nvSpPr>
      <dsp:spPr>
        <a:xfrm>
          <a:off x="761423" y="3758050"/>
          <a:ext cx="10393909" cy="1067155"/>
        </a:xfrm>
        <a:prstGeom prst="rect">
          <a:avLst/>
        </a:prstGeom>
        <a:solidFill>
          <a:schemeClr val="accent2">
            <a:hueOff val="-1330735"/>
            <a:satOff val="8216"/>
            <a:lumOff val="-1176"/>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5291" tIns="45720" rIns="45720" bIns="45720" numCol="1" spcCol="1270" anchor="ctr" anchorCtr="0">
          <a:noAutofit/>
        </a:bodyPr>
        <a:lstStyle/>
        <a:p>
          <a:pPr marL="0" lvl="0" indent="0" algn="l" defTabSz="800100">
            <a:lnSpc>
              <a:spcPct val="90000"/>
            </a:lnSpc>
            <a:spcBef>
              <a:spcPct val="0"/>
            </a:spcBef>
            <a:spcAft>
              <a:spcPct val="35000"/>
            </a:spcAft>
            <a:buNone/>
          </a:pPr>
          <a:r>
            <a:rPr lang="fr-FR" sz="1800" b="1" kern="12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TikTok</a:t>
          </a:r>
          <a:r>
            <a:rPr lang="fr-FR" sz="1800" b="1" kern="1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et </a:t>
          </a:r>
          <a:r>
            <a:rPr lang="fr-FR" sz="1800" b="1" kern="1200" dirty="0" err="1">
              <a:solidFill>
                <a:srgbClr val="FF0000"/>
              </a:solidFill>
              <a:effectLst/>
              <a:latin typeface="Arial" panose="020B0604020202020204" pitchFamily="34" charset="0"/>
              <a:ea typeface="Calibri" panose="020F0502020204030204" pitchFamily="34" charset="0"/>
              <a:cs typeface="Times New Roman" panose="02020603050405020304" pitchFamily="18" charset="0"/>
            </a:rPr>
            <a:t>SnapShat</a:t>
          </a:r>
          <a:r>
            <a:rPr lang="fr-FR" sz="1800" b="1" kern="1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 les réseaux qui montent auprès des adolescents et dont les influenceurs ont un certain pouvoir commercial.</a:t>
          </a:r>
        </a:p>
      </dsp:txBody>
      <dsp:txXfrm>
        <a:off x="761423" y="3758050"/>
        <a:ext cx="10393909" cy="1067155"/>
      </dsp:txXfrm>
    </dsp:sp>
    <dsp:sp modelId="{07D0316C-586D-4C06-86A1-FFB5FADA9395}">
      <dsp:nvSpPr>
        <dsp:cNvPr id="0" name=""/>
        <dsp:cNvSpPr/>
      </dsp:nvSpPr>
      <dsp:spPr>
        <a:xfrm>
          <a:off x="74349" y="3636671"/>
          <a:ext cx="1346915" cy="1346915"/>
        </a:xfrm>
        <a:prstGeom prst="ellipse">
          <a:avLst/>
        </a:prstGeom>
        <a:solidFill>
          <a:schemeClr val="lt1">
            <a:hueOff val="0"/>
            <a:satOff val="0"/>
            <a:lumOff val="0"/>
            <a:alphaOff val="0"/>
          </a:schemeClr>
        </a:solidFill>
        <a:ln w="19050" cap="rnd" cmpd="sng" algn="ctr">
          <a:solidFill>
            <a:schemeClr val="accent2">
              <a:hueOff val="-1330735"/>
              <a:satOff val="8216"/>
              <a:lumOff val="-1176"/>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A875C9-0DB4-4A2D-A87E-A914DFD533A5}">
      <dsp:nvSpPr>
        <dsp:cNvPr id="0" name=""/>
        <dsp:cNvSpPr/>
      </dsp:nvSpPr>
      <dsp:spPr>
        <a:xfrm>
          <a:off x="-4278294" y="-661089"/>
          <a:ext cx="5134325" cy="5134325"/>
        </a:xfrm>
        <a:prstGeom prst="blockArc">
          <a:avLst>
            <a:gd name="adj1" fmla="val 18900000"/>
            <a:gd name="adj2" fmla="val 2700000"/>
            <a:gd name="adj3" fmla="val 421"/>
          </a:avLst>
        </a:prstGeom>
        <a:noFill/>
        <a:ln w="19050"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ABC3723-5DCB-4BF4-94E7-09F139EB4DDE}">
      <dsp:nvSpPr>
        <dsp:cNvPr id="0" name=""/>
        <dsp:cNvSpPr/>
      </dsp:nvSpPr>
      <dsp:spPr>
        <a:xfrm>
          <a:off x="700767" y="544603"/>
          <a:ext cx="10495190" cy="1089054"/>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64437" tIns="45720" rIns="45720" bIns="45720" numCol="1" spcCol="1270" anchor="ctr" anchorCtr="0">
          <a:noAutofit/>
        </a:bodyPr>
        <a:lstStyle/>
        <a:p>
          <a:pPr marL="0" lvl="0" indent="0" algn="l" defTabSz="800100">
            <a:lnSpc>
              <a:spcPct val="90000"/>
            </a:lnSpc>
            <a:spcBef>
              <a:spcPct val="0"/>
            </a:spcBef>
            <a:spcAft>
              <a:spcPct val="35000"/>
            </a:spcAft>
            <a:buNone/>
          </a:pPr>
          <a:r>
            <a:rPr lang="fr-FR" sz="1800" b="1" kern="12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Twitter</a:t>
          </a:r>
          <a:r>
            <a:rPr lang="fr-FR" sz="1800" b="1" kern="1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permet de partager des informations grâce à des tweets. Il peut être utilisé pour effectuer une veille de l’actualité ou pour diffuser largement une information.</a:t>
          </a:r>
        </a:p>
      </dsp:txBody>
      <dsp:txXfrm>
        <a:off x="700767" y="544603"/>
        <a:ext cx="10495190" cy="1089054"/>
      </dsp:txXfrm>
    </dsp:sp>
    <dsp:sp modelId="{2D01E3C2-C18F-488D-B710-22E8834FB5E9}">
      <dsp:nvSpPr>
        <dsp:cNvPr id="0" name=""/>
        <dsp:cNvSpPr/>
      </dsp:nvSpPr>
      <dsp:spPr>
        <a:xfrm>
          <a:off x="20109" y="408471"/>
          <a:ext cx="1361317" cy="1361317"/>
        </a:xfrm>
        <a:prstGeom prst="ellipse">
          <a:avLst/>
        </a:prstGeom>
        <a:solidFill>
          <a:schemeClr val="lt1">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1A086D1-DE5B-4A42-A6D4-D07656445722}">
      <dsp:nvSpPr>
        <dsp:cNvPr id="0" name=""/>
        <dsp:cNvSpPr/>
      </dsp:nvSpPr>
      <dsp:spPr>
        <a:xfrm>
          <a:off x="720876" y="1895760"/>
          <a:ext cx="10495190" cy="1637349"/>
        </a:xfrm>
        <a:prstGeom prst="rect">
          <a:avLst/>
        </a:prstGeom>
        <a:solidFill>
          <a:schemeClr val="accent2">
            <a:hueOff val="-1330735"/>
            <a:satOff val="8216"/>
            <a:lumOff val="-1176"/>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64437" tIns="45720" rIns="45720" bIns="45720" numCol="1" spcCol="1270" anchor="ctr" anchorCtr="0">
          <a:noAutofit/>
        </a:bodyPr>
        <a:lstStyle/>
        <a:p>
          <a:pPr marL="0" lvl="0" indent="0" algn="l" defTabSz="800100">
            <a:lnSpc>
              <a:spcPct val="90000"/>
            </a:lnSpc>
            <a:spcBef>
              <a:spcPct val="0"/>
            </a:spcBef>
            <a:spcAft>
              <a:spcPct val="35000"/>
            </a:spcAft>
            <a:buNone/>
          </a:pPr>
          <a:r>
            <a:rPr lang="fr-FR" sz="1800" b="1" kern="12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Viadeo et LinkedIn </a:t>
          </a:r>
          <a:r>
            <a:rPr lang="fr-FR" sz="1800" b="1" kern="12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Ce sont les deux réseaux professionnels les plus importants. L’entreprise peut y créer un profil pour y présenter son activité et ses compétences. Le profil peut être animé par des articles et la participation à des groupes de discussion en lien avec l’entreprise pour ne pas se disperser. C’est un moyen efficace pour toucher des clients ou des salariés potentiels</a:t>
          </a:r>
          <a:endParaRPr lang="fr-FR" sz="1800" b="1" kern="1200" dirty="0">
            <a:solidFill>
              <a:schemeClr val="bg1"/>
            </a:solidFill>
            <a:latin typeface="Arial" panose="020B0604020202020204" pitchFamily="34" charset="0"/>
            <a:ea typeface="Calibri" panose="020F0502020204030204" pitchFamily="34" charset="0"/>
            <a:cs typeface="Times New Roman" panose="02020603050405020304" pitchFamily="18" charset="0"/>
          </a:endParaRPr>
        </a:p>
      </dsp:txBody>
      <dsp:txXfrm>
        <a:off x="720876" y="1895760"/>
        <a:ext cx="10495190" cy="1637349"/>
      </dsp:txXfrm>
    </dsp:sp>
    <dsp:sp modelId="{DF74A10C-1E2E-4A25-ABCD-767F2A83CE7A}">
      <dsp:nvSpPr>
        <dsp:cNvPr id="0" name=""/>
        <dsp:cNvSpPr/>
      </dsp:nvSpPr>
      <dsp:spPr>
        <a:xfrm>
          <a:off x="20109" y="2042357"/>
          <a:ext cx="1361317" cy="1361317"/>
        </a:xfrm>
        <a:prstGeom prst="ellipse">
          <a:avLst/>
        </a:prstGeom>
        <a:solidFill>
          <a:schemeClr val="lt1">
            <a:hueOff val="0"/>
            <a:satOff val="0"/>
            <a:lumOff val="0"/>
            <a:alphaOff val="0"/>
          </a:schemeClr>
        </a:solidFill>
        <a:ln w="19050" cap="rnd" cmpd="sng" algn="ctr">
          <a:solidFill>
            <a:schemeClr val="accent2">
              <a:hueOff val="-1330735"/>
              <a:satOff val="8216"/>
              <a:lumOff val="-1176"/>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595D83-DD05-F243-8A6D-55EB5BEAAA1D}" type="datetimeFigureOut">
              <a:rPr lang="fr-FR" smtClean="0"/>
              <a:t>01/10/2022</a:t>
            </a:fld>
            <a:endParaRPr lang="fr-FR"/>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3C72C7A-DA45-5D41-A722-C4220537C532}" type="slidenum">
              <a:rPr lang="fr-FR" smtClean="0"/>
              <a:t>‹N°›</a:t>
            </a:fld>
            <a:endParaRPr lang="fr-FR"/>
          </a:p>
        </p:txBody>
      </p:sp>
    </p:spTree>
    <p:extLst>
      <p:ext uri="{BB962C8B-B14F-4D97-AF65-F5344CB8AC3E}">
        <p14:creationId xmlns:p14="http://schemas.microsoft.com/office/powerpoint/2010/main" val="261762238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01/10/2022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30504929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01/10/2022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54177252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01/10/2022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89394050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01/10/2022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84251540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01/10/2022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39262233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01/10/2022</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50183574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01/10/2022</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65732993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01/10/2022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76394708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01/10/2022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8235252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01/10/2022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31181907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01/10/2022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405606259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0B14B23-EBBB-4FF8-A86F-057ABCCE629C}" type="datetimeFigureOut">
              <a:rPr lang="fr-FR" smtClean="0"/>
              <a:t>01/10/2022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69143322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0B14B23-EBBB-4FF8-A86F-057ABCCE629C}" type="datetimeFigureOut">
              <a:rPr lang="fr-FR" smtClean="0"/>
              <a:t>01/10/2022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47190945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E0B14B23-EBBB-4FF8-A86F-057ABCCE629C}" type="datetimeFigureOut">
              <a:rPr lang="fr-FR" smtClean="0"/>
              <a:t>01/10/2022</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38392286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0B14B23-EBBB-4FF8-A86F-057ABCCE629C}" type="datetimeFigureOut">
              <a:rPr lang="fr-FR" smtClean="0"/>
              <a:t>01/10/2022</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74269239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7" name="Date Placeholder 4"/>
          <p:cNvSpPr>
            <a:spLocks noGrp="1"/>
          </p:cNvSpPr>
          <p:nvPr>
            <p:ph type="dt" sz="half" idx="10"/>
          </p:nvPr>
        </p:nvSpPr>
        <p:spPr/>
        <p:txBody>
          <a:bodyPr/>
          <a:lstStyle/>
          <a:p>
            <a:fld id="{E0B14B23-EBBB-4FF8-A86F-057ABCCE629C}" type="datetimeFigureOut">
              <a:rPr lang="fr-FR" smtClean="0"/>
              <a:t>01/10/2022</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421166027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01/10/2022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24815624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0B14B23-EBBB-4FF8-A86F-057ABCCE629C}" type="datetimeFigureOut">
              <a:rPr lang="fr-FR" smtClean="0"/>
              <a:t>01/10/2022</a:t>
            </a:fld>
            <a:endParaRPr lang="fr-F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234C07D-E8DA-4633-BC68-D66A8E810D17}" type="slidenum">
              <a:rPr lang="fr-FR" smtClean="0"/>
              <a:t>‹N°›</a:t>
            </a:fld>
            <a:endParaRPr lang="fr-FR"/>
          </a:p>
        </p:txBody>
      </p:sp>
    </p:spTree>
    <p:extLst>
      <p:ext uri="{BB962C8B-B14F-4D97-AF65-F5344CB8AC3E}">
        <p14:creationId xmlns:p14="http://schemas.microsoft.com/office/powerpoint/2010/main" val="1602204900"/>
      </p:ext>
    </p:extLst>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 id="2147483782" r:id="rId14"/>
    <p:sldLayoutId id="2147483783" r:id="rId15"/>
    <p:sldLayoutId id="2147483784" r:id="rId16"/>
    <p:sldLayoutId id="2147483785" r:id="rId17"/>
  </p:sldLayoutIdLst>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1">
            <a:extLst>
              <a:ext uri="{FF2B5EF4-FFF2-40B4-BE49-F238E27FC236}">
                <a16:creationId xmlns:a16="http://schemas.microsoft.com/office/drawing/2014/main" id="{DFA08345-E99C-4CDC-AF50-437C3E9B1DBD}"/>
              </a:ext>
            </a:extLst>
          </p:cNvPr>
          <p:cNvSpPr txBox="1">
            <a:spLocks/>
          </p:cNvSpPr>
          <p:nvPr/>
        </p:nvSpPr>
        <p:spPr>
          <a:xfrm>
            <a:off x="-33556" y="318782"/>
            <a:ext cx="11844867" cy="963329"/>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2800" b="1" dirty="0">
                <a:latin typeface="Arial" panose="020B0604020202020204" pitchFamily="34" charset="0"/>
                <a:cs typeface="Arial" panose="020B0604020202020204" pitchFamily="34" charset="0"/>
              </a:rPr>
              <a:t>Chap. 6 – Communication commerciale et institutionnelle</a:t>
            </a:r>
            <a:br>
              <a:rPr lang="fr-FR" sz="3000" b="1" dirty="0">
                <a:latin typeface="Arial" panose="020B0604020202020204" pitchFamily="34" charset="0"/>
                <a:cs typeface="Arial" panose="020B0604020202020204" pitchFamily="34" charset="0"/>
              </a:rPr>
            </a:br>
            <a:r>
              <a:rPr lang="fr-FR" sz="2600" b="1" dirty="0">
                <a:solidFill>
                  <a:srgbClr val="FFFF00"/>
                </a:solidFill>
                <a:latin typeface="Arial" panose="020B0604020202020204" pitchFamily="34" charset="0"/>
                <a:cs typeface="Arial" panose="020B0604020202020204" pitchFamily="34" charset="0"/>
              </a:rPr>
              <a:t>C. La communication sur le Web</a:t>
            </a:r>
          </a:p>
          <a:p>
            <a:r>
              <a:rPr lang="fr-FR" sz="2400" b="1" dirty="0">
                <a:solidFill>
                  <a:srgbClr val="FFFF00"/>
                </a:solidFill>
                <a:latin typeface="Arial" panose="020B0604020202020204" pitchFamily="34" charset="0"/>
                <a:cs typeface="Arial" panose="020B0604020202020204" pitchFamily="34" charset="0"/>
              </a:rPr>
              <a:t>1. Choisir les mode de communication</a:t>
            </a:r>
            <a:endParaRPr lang="fr-FR" sz="2800" b="1" dirty="0">
              <a:solidFill>
                <a:srgbClr val="FFFF00"/>
              </a:solidFill>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CF45CC1D-6ED9-4ADE-B3B0-1FFDAC83F440}"/>
              </a:ext>
            </a:extLst>
          </p:cNvPr>
          <p:cNvSpPr/>
          <p:nvPr/>
        </p:nvSpPr>
        <p:spPr>
          <a:xfrm>
            <a:off x="253068" y="1382779"/>
            <a:ext cx="11076264" cy="5170646"/>
          </a:xfrm>
          <a:prstGeom prst="rect">
            <a:avLst/>
          </a:prstGeom>
        </p:spPr>
        <p:txBody>
          <a:bodyPr wrap="square">
            <a:spAutoFit/>
          </a:bodyPr>
          <a:lstStyle/>
          <a:p>
            <a:pPr marL="342900" lvl="0" indent="-342900">
              <a:spcBef>
                <a:spcPts val="600"/>
              </a:spcBef>
              <a:spcAft>
                <a:spcPts val="600"/>
              </a:spcAft>
              <a:buFont typeface="Symbol" panose="05050102010706020507" pitchFamily="18" charset="2"/>
              <a:buChar char=""/>
            </a:pPr>
            <a:r>
              <a:rPr lang="fr-FR" sz="2000" b="1" dirty="0">
                <a:latin typeface="Arial" panose="020B0604020202020204" pitchFamily="34" charset="0"/>
                <a:ea typeface="Calibri" panose="020F0502020204030204" pitchFamily="34" charset="0"/>
                <a:cs typeface="Times New Roman" panose="02020603050405020304" pitchFamily="18" charset="0"/>
              </a:rPr>
              <a:t>Site internet</a:t>
            </a:r>
            <a:r>
              <a:rPr lang="fr-FR" sz="2000" dirty="0">
                <a:latin typeface="Arial" panose="020B0604020202020204" pitchFamily="34" charset="0"/>
                <a:ea typeface="Calibri" panose="020F0502020204030204" pitchFamily="34" charset="0"/>
                <a:cs typeface="Times New Roman" panose="02020603050405020304" pitchFamily="18" charset="0"/>
              </a:rPr>
              <a:t> : </a:t>
            </a:r>
          </a:p>
          <a:p>
            <a:pPr lvl="0">
              <a:spcBef>
                <a:spcPts val="600"/>
              </a:spcBef>
              <a:spcAft>
                <a:spcPts val="600"/>
              </a:spcAft>
            </a:pPr>
            <a:r>
              <a:rPr lang="fr-FR" sz="2000" dirty="0">
                <a:latin typeface="Arial" panose="020B0604020202020204" pitchFamily="34" charset="0"/>
                <a:ea typeface="Calibri" panose="020F0502020204030204" pitchFamily="34" charset="0"/>
                <a:cs typeface="Times New Roman" panose="02020603050405020304" pitchFamily="18" charset="0"/>
              </a:rPr>
              <a:t>Le site Web doit être au centre de la communication sur internet. Il permet de</a:t>
            </a:r>
            <a:r>
              <a:rPr lang="fr-FR" sz="2000" b="1" dirty="0">
                <a:solidFill>
                  <a:srgbClr val="181818"/>
                </a:solidFill>
                <a:latin typeface="Arial" panose="020B0604020202020204" pitchFamily="34" charset="0"/>
                <a:ea typeface="Calibri" panose="020F0502020204030204" pitchFamily="34" charset="0"/>
                <a:cs typeface="Times New Roman" panose="02020603050405020304" pitchFamily="18" charset="0"/>
              </a:rPr>
              <a:t> </a:t>
            </a:r>
            <a:r>
              <a:rPr lang="fr-FR" sz="2000" dirty="0">
                <a:solidFill>
                  <a:srgbClr val="92D050"/>
                </a:solidFill>
                <a:latin typeface="Arial" panose="020B0604020202020204" pitchFamily="34" charset="0"/>
                <a:ea typeface="Calibri" panose="020F0502020204030204" pitchFamily="34" charset="0"/>
                <a:cs typeface="Times New Roman" panose="02020603050405020304" pitchFamily="18" charset="0"/>
              </a:rPr>
              <a:t>présenter l’entreprise, </a:t>
            </a:r>
            <a:r>
              <a:rPr lang="fr-FR" sz="2000" dirty="0">
                <a:latin typeface="Arial" panose="020B0604020202020204" pitchFamily="34" charset="0"/>
                <a:ea typeface="Calibri" panose="020F0502020204030204" pitchFamily="34" charset="0"/>
                <a:cs typeface="Times New Roman" panose="02020603050405020304" pitchFamily="18" charset="0"/>
              </a:rPr>
              <a:t>ses produits et services, ses offres, ses points forts, ses réalisations. Il permet également de collecter des contacts qualifiés. Il doit être simple, efficace, esthétique et tenu à jour régulièrement.</a:t>
            </a:r>
          </a:p>
          <a:p>
            <a:pPr lvl="0">
              <a:spcBef>
                <a:spcPts val="600"/>
              </a:spcBef>
              <a:spcAft>
                <a:spcPts val="600"/>
              </a:spcAft>
            </a:pPr>
            <a:r>
              <a:rPr lang="fr-FR" sz="2000" dirty="0">
                <a:latin typeface="Arial" panose="020B0604020202020204" pitchFamily="34" charset="0"/>
                <a:ea typeface="Calibri" panose="020F0502020204030204" pitchFamily="34" charset="0"/>
                <a:cs typeface="Times New Roman" panose="02020603050405020304" pitchFamily="18" charset="0"/>
              </a:rPr>
              <a:t>Pour être visible, il est nécessaire d’optimiser le référencement du site, notamment sur Google. </a:t>
            </a:r>
            <a:r>
              <a:rPr lang="fr-FR" sz="2000" i="1" dirty="0">
                <a:solidFill>
                  <a:srgbClr val="92D050"/>
                </a:solidFill>
                <a:latin typeface="Arial" panose="020B0604020202020204" pitchFamily="34" charset="0"/>
                <a:ea typeface="Calibri" panose="020F0502020204030204" pitchFamily="34" charset="0"/>
                <a:cs typeface="Times New Roman" panose="02020603050405020304" pitchFamily="18" charset="0"/>
              </a:rPr>
              <a:t>(90 % des internautes s’arrêtent aux résultats de la 1</a:t>
            </a:r>
            <a:r>
              <a:rPr lang="fr-FR" sz="2000" i="1" baseline="30000" dirty="0">
                <a:solidFill>
                  <a:srgbClr val="92D050"/>
                </a:solidFill>
                <a:latin typeface="Arial" panose="020B0604020202020204" pitchFamily="34" charset="0"/>
                <a:ea typeface="Calibri" panose="020F0502020204030204" pitchFamily="34" charset="0"/>
                <a:cs typeface="Times New Roman" panose="02020603050405020304" pitchFamily="18" charset="0"/>
              </a:rPr>
              <a:t>re</a:t>
            </a:r>
            <a:r>
              <a:rPr lang="fr-FR" sz="2000" i="1" dirty="0">
                <a:solidFill>
                  <a:srgbClr val="92D050"/>
                </a:solidFill>
                <a:latin typeface="Arial" panose="020B0604020202020204" pitchFamily="34" charset="0"/>
                <a:ea typeface="Calibri" panose="020F0502020204030204" pitchFamily="34" charset="0"/>
                <a:cs typeface="Times New Roman" panose="02020603050405020304" pitchFamily="18" charset="0"/>
              </a:rPr>
              <a:t> page Google).</a:t>
            </a:r>
            <a:r>
              <a:rPr lang="fr-FR" sz="2000" dirty="0">
                <a:solidFill>
                  <a:srgbClr val="92D050"/>
                </a:solidFill>
                <a:latin typeface="Arial" panose="020B0604020202020204" pitchFamily="34" charset="0"/>
                <a:ea typeface="Calibri" panose="020F0502020204030204" pitchFamily="34" charset="0"/>
                <a:cs typeface="Times New Roman" panose="02020603050405020304" pitchFamily="18" charset="0"/>
              </a:rPr>
              <a:t> </a:t>
            </a:r>
            <a:r>
              <a:rPr lang="fr-FR" sz="2000" dirty="0">
                <a:latin typeface="Arial" panose="020B0604020202020204" pitchFamily="34" charset="0"/>
                <a:ea typeface="Calibri" panose="020F0502020204030204" pitchFamily="34" charset="0"/>
                <a:cs typeface="Times New Roman" panose="02020603050405020304" pitchFamily="18" charset="0"/>
              </a:rPr>
              <a:t>Si le site est absent de cette page, la communication Web est inefficace. Pour être sur cette page, il faut travailler : </a:t>
            </a:r>
          </a:p>
          <a:p>
            <a:pPr marL="342900" lvl="0" indent="-342900">
              <a:spcBef>
                <a:spcPts val="600"/>
              </a:spcBef>
              <a:spcAft>
                <a:spcPts val="600"/>
              </a:spcAft>
              <a:buFont typeface="Times New Roman" panose="02020603050405020304" pitchFamily="18" charset="0"/>
              <a:buChar char="-"/>
            </a:pPr>
            <a:r>
              <a:rPr lang="fr-FR" sz="2000" dirty="0">
                <a:latin typeface="Arial" panose="020B0604020202020204" pitchFamily="34" charset="0"/>
                <a:ea typeface="Times New Roman" panose="02020603050405020304" pitchFamily="18" charset="0"/>
                <a:cs typeface="Times New Roman" panose="02020603050405020304" pitchFamily="18" charset="0"/>
              </a:rPr>
              <a:t>le </a:t>
            </a:r>
            <a:r>
              <a:rPr lang="fr-FR" sz="2000" b="1" dirty="0">
                <a:latin typeface="Arial" panose="020B0604020202020204" pitchFamily="34" charset="0"/>
                <a:ea typeface="Times New Roman" panose="02020603050405020304" pitchFamily="18" charset="0"/>
                <a:cs typeface="Times New Roman" panose="02020603050405020304" pitchFamily="18" charset="0"/>
              </a:rPr>
              <a:t>référencement naturel </a:t>
            </a:r>
            <a:r>
              <a:rPr lang="fr-FR" sz="2000" dirty="0">
                <a:latin typeface="Arial" panose="020B0604020202020204" pitchFamily="34" charset="0"/>
                <a:ea typeface="Times New Roman" panose="02020603050405020304" pitchFamily="18" charset="0"/>
                <a:cs typeface="Times New Roman" panose="02020603050405020304" pitchFamily="18" charset="0"/>
              </a:rPr>
              <a:t>et paramétrer les mots clés de chaque page du site, car ils sont utilisés par Google pour son référencement dans le PageRank. Lors de ce travail identifier les</a:t>
            </a:r>
            <a:r>
              <a:rPr lang="fr-FR" sz="2000" dirty="0">
                <a:solidFill>
                  <a:srgbClr val="323232"/>
                </a:solidFill>
                <a:latin typeface="Arial" panose="020B0604020202020204" pitchFamily="34" charset="0"/>
                <a:ea typeface="Times New Roman" panose="02020603050405020304" pitchFamily="18" charset="0"/>
                <a:cs typeface="Times New Roman" panose="02020603050405020304" pitchFamily="18" charset="0"/>
              </a:rPr>
              <a:t> </a:t>
            </a:r>
            <a:r>
              <a:rPr lang="fr-FR" sz="2000" dirty="0">
                <a:solidFill>
                  <a:srgbClr val="92D050"/>
                </a:solidFill>
                <a:latin typeface="Arial" panose="020B0604020202020204" pitchFamily="34" charset="0"/>
                <a:ea typeface="Times New Roman" panose="02020603050405020304" pitchFamily="18" charset="0"/>
                <a:cs typeface="Times New Roman" panose="02020603050405020304" pitchFamily="18" charset="0"/>
              </a:rPr>
              <a:t>mots clés utilisés par les internautes, qui concernent l’entreprise. </a:t>
            </a:r>
          </a:p>
          <a:p>
            <a:pPr marL="342900" lvl="0" indent="-342900">
              <a:spcBef>
                <a:spcPts val="600"/>
              </a:spcBef>
              <a:spcAft>
                <a:spcPts val="600"/>
              </a:spcAft>
              <a:buFont typeface="Times New Roman" panose="02020603050405020304" pitchFamily="18" charset="0"/>
              <a:buChar char="-"/>
            </a:pPr>
            <a:r>
              <a:rPr lang="fr-FR" sz="2000" dirty="0">
                <a:latin typeface="Arial" panose="020B0604020202020204" pitchFamily="34" charset="0"/>
                <a:ea typeface="Times New Roman" panose="02020603050405020304" pitchFamily="18" charset="0"/>
                <a:cs typeface="Times New Roman" panose="02020603050405020304" pitchFamily="18" charset="0"/>
              </a:rPr>
              <a:t>Il est également possible </a:t>
            </a:r>
            <a:r>
              <a:rPr lang="fr-FR" sz="2000" dirty="0">
                <a:solidFill>
                  <a:srgbClr val="92D050"/>
                </a:solidFill>
                <a:latin typeface="Arial" panose="020B0604020202020204" pitchFamily="34" charset="0"/>
                <a:ea typeface="Times New Roman" panose="02020603050405020304" pitchFamily="18" charset="0"/>
                <a:cs typeface="Times New Roman" panose="02020603050405020304" pitchFamily="18" charset="0"/>
              </a:rPr>
              <a:t>d’acheter des mots clés par </a:t>
            </a:r>
            <a:r>
              <a:rPr lang="fr-FR" sz="2000" b="1" dirty="0">
                <a:solidFill>
                  <a:srgbClr val="92D050"/>
                </a:solidFill>
                <a:latin typeface="Arial" panose="020B0604020202020204" pitchFamily="34" charset="0"/>
                <a:ea typeface="Times New Roman" panose="02020603050405020304" pitchFamily="18" charset="0"/>
                <a:cs typeface="Times New Roman" panose="02020603050405020304" pitchFamily="18" charset="0"/>
              </a:rPr>
              <a:t>Google AdSense </a:t>
            </a:r>
            <a:r>
              <a:rPr lang="fr-FR" sz="2000" dirty="0">
                <a:latin typeface="Arial" panose="020B0604020202020204" pitchFamily="34" charset="0"/>
                <a:ea typeface="Times New Roman" panose="02020603050405020304" pitchFamily="18" charset="0"/>
                <a:cs typeface="Times New Roman" panose="02020603050405020304" pitchFamily="18" charset="0"/>
              </a:rPr>
              <a:t>pour apparaître dans les liens sponsorisés en haut de page. </a:t>
            </a:r>
          </a:p>
          <a:p>
            <a:pPr marL="342900" lvl="0" indent="-342900">
              <a:spcBef>
                <a:spcPts val="600"/>
              </a:spcBef>
              <a:spcAft>
                <a:spcPts val="600"/>
              </a:spcAft>
              <a:buFont typeface="Times New Roman" panose="02020603050405020304" pitchFamily="18" charset="0"/>
              <a:buChar char="-"/>
            </a:pPr>
            <a:endParaRPr lang="fr-FR" sz="2000" dirty="0">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4034092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1">
            <a:extLst>
              <a:ext uri="{FF2B5EF4-FFF2-40B4-BE49-F238E27FC236}">
                <a16:creationId xmlns:a16="http://schemas.microsoft.com/office/drawing/2014/main" id="{DFA08345-E99C-4CDC-AF50-437C3E9B1DBD}"/>
              </a:ext>
            </a:extLst>
          </p:cNvPr>
          <p:cNvSpPr txBox="1">
            <a:spLocks/>
          </p:cNvSpPr>
          <p:nvPr/>
        </p:nvSpPr>
        <p:spPr>
          <a:xfrm>
            <a:off x="0" y="318782"/>
            <a:ext cx="11811311" cy="963329"/>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2800" b="1" dirty="0">
                <a:latin typeface="Arial" panose="020B0604020202020204" pitchFamily="34" charset="0"/>
                <a:cs typeface="Arial" panose="020B0604020202020204" pitchFamily="34" charset="0"/>
              </a:rPr>
              <a:t>Chap. 6 – Communication commerciale et institutionnelle</a:t>
            </a:r>
            <a:br>
              <a:rPr lang="fr-FR" sz="3000" b="1" dirty="0">
                <a:latin typeface="Arial" panose="020B0604020202020204" pitchFamily="34" charset="0"/>
                <a:cs typeface="Arial" panose="020B0604020202020204" pitchFamily="34" charset="0"/>
              </a:rPr>
            </a:br>
            <a:r>
              <a:rPr lang="fr-FR" sz="2600" b="1" dirty="0">
                <a:solidFill>
                  <a:srgbClr val="FFFF00"/>
                </a:solidFill>
                <a:latin typeface="Arial" panose="020B0604020202020204" pitchFamily="34" charset="0"/>
                <a:cs typeface="Arial" panose="020B0604020202020204" pitchFamily="34" charset="0"/>
              </a:rPr>
              <a:t>C. La communication sur le Web</a:t>
            </a:r>
          </a:p>
          <a:p>
            <a:r>
              <a:rPr lang="fr-FR" sz="2400" b="1" dirty="0">
                <a:solidFill>
                  <a:srgbClr val="FFFF00"/>
                </a:solidFill>
                <a:latin typeface="Arial" panose="020B0604020202020204" pitchFamily="34" charset="0"/>
                <a:cs typeface="Arial" panose="020B0604020202020204" pitchFamily="34" charset="0"/>
              </a:rPr>
              <a:t>3. Se défendre contre les rumeurs et les « fake-news »</a:t>
            </a:r>
            <a:endParaRPr lang="fr-FR" sz="2800" b="1" dirty="0">
              <a:solidFill>
                <a:srgbClr val="FFFF00"/>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F3D5D9D8-D944-4495-9D07-2E7D13473A1F}"/>
              </a:ext>
            </a:extLst>
          </p:cNvPr>
          <p:cNvSpPr/>
          <p:nvPr/>
        </p:nvSpPr>
        <p:spPr>
          <a:xfrm>
            <a:off x="734037" y="1809771"/>
            <a:ext cx="9727035" cy="3485570"/>
          </a:xfrm>
          <a:prstGeom prst="rect">
            <a:avLst/>
          </a:prstGeom>
        </p:spPr>
        <p:txBody>
          <a:bodyPr wrap="square">
            <a:spAutoFit/>
          </a:bodyPr>
          <a:lstStyle/>
          <a:p>
            <a:pPr marL="342900" lvl="0" indent="-342900">
              <a:spcBef>
                <a:spcPts val="600"/>
              </a:spcBef>
              <a:spcAft>
                <a:spcPts val="600"/>
              </a:spcAft>
              <a:buFont typeface="Symbol" panose="05050102010706020507" pitchFamily="18" charset="2"/>
              <a:buChar char=""/>
            </a:pPr>
            <a:r>
              <a:rPr lang="fr-FR" sz="2800" b="1" dirty="0">
                <a:solidFill>
                  <a:srgbClr val="92D050"/>
                </a:solidFill>
                <a:latin typeface="Arial" panose="020B0604020202020204" pitchFamily="34" charset="0"/>
                <a:ea typeface="Times New Roman" panose="02020603050405020304" pitchFamily="18" charset="0"/>
                <a:cs typeface="Arial" panose="020B0604020202020204" pitchFamily="34" charset="0"/>
              </a:rPr>
              <a:t>Rendez public la rumeur et les fake-news</a:t>
            </a:r>
          </a:p>
          <a:p>
            <a:pPr algn="just">
              <a:spcBef>
                <a:spcPts val="300"/>
              </a:spcBef>
              <a:spcAft>
                <a:spcPts val="0"/>
              </a:spcAft>
            </a:pPr>
            <a:r>
              <a:rPr lang="fr-FR" sz="2000" dirty="0">
                <a:latin typeface="Arial" panose="020B0604020202020204" pitchFamily="34" charset="0"/>
                <a:ea typeface="Calibri" panose="020F0502020204030204" pitchFamily="34" charset="0"/>
                <a:cs typeface="Arial" panose="020B0604020202020204" pitchFamily="34" charset="0"/>
              </a:rPr>
              <a:t>Rumeurs et fake-news se propagent parce qu’elles sont plus « croustillantes » que les informations « sérieuses », parce que les gens aiment penser qu’ils savent « quelque chose de secret », parce qu’elles surprennent, parce qu’elles satisfont un désir latent de voyeurisme et de sensationnalisme.</a:t>
            </a:r>
          </a:p>
          <a:p>
            <a:pPr algn="just">
              <a:spcBef>
                <a:spcPts val="300"/>
              </a:spcBef>
              <a:spcAft>
                <a:spcPts val="0"/>
              </a:spcAft>
            </a:pPr>
            <a:endParaRPr lang="fr-FR" sz="2000" dirty="0">
              <a:latin typeface="Arial" panose="020B0604020202020204" pitchFamily="34" charset="0"/>
              <a:ea typeface="Calibri" panose="020F0502020204030204" pitchFamily="34" charset="0"/>
              <a:cs typeface="Arial" panose="020B0604020202020204" pitchFamily="34" charset="0"/>
            </a:endParaRPr>
          </a:p>
          <a:p>
            <a:pPr>
              <a:spcBef>
                <a:spcPts val="300"/>
              </a:spcBef>
              <a:spcAft>
                <a:spcPts val="0"/>
              </a:spcAft>
            </a:pPr>
            <a:r>
              <a:rPr lang="fr-FR" sz="2000" dirty="0">
                <a:latin typeface="Arial" panose="020B0604020202020204" pitchFamily="34" charset="0"/>
                <a:ea typeface="Calibri" panose="020F0502020204030204" pitchFamily="34" charset="0"/>
                <a:cs typeface="Arial" panose="020B0604020202020204" pitchFamily="34" charset="0"/>
              </a:rPr>
              <a:t>Avant d’être identifiée, la rumeur a souvent connu un certain succès sur les réseaux. La rendre publique, freinera sa diffusion. Révélez publiquement la rumeur par tous les moyens possibles web ou autres. Lorsqu’une rumeur est dévoilée, le plus souvent, elle cesse car les</a:t>
            </a:r>
            <a:r>
              <a:rPr lang="fr-FR" sz="2000" b="1" dirty="0">
                <a:latin typeface="Arial" panose="020B0604020202020204" pitchFamily="34" charset="0"/>
                <a:ea typeface="Calibri" panose="020F0502020204030204" pitchFamily="34" charset="0"/>
                <a:cs typeface="Arial" panose="020B0604020202020204" pitchFamily="34" charset="0"/>
              </a:rPr>
              <a:t> mensonges sont révélés</a:t>
            </a:r>
            <a:r>
              <a:rPr lang="fr-FR" sz="2000" dirty="0">
                <a:latin typeface="Arial" panose="020B0604020202020204" pitchFamily="34" charset="0"/>
                <a:ea typeface="Calibri" panose="020F0502020204030204" pitchFamily="34" charset="0"/>
                <a:cs typeface="Arial" panose="020B0604020202020204" pitchFamily="34" charset="0"/>
              </a:rPr>
              <a:t>.</a:t>
            </a:r>
          </a:p>
        </p:txBody>
      </p:sp>
    </p:spTree>
    <p:extLst>
      <p:ext uri="{BB962C8B-B14F-4D97-AF65-F5344CB8AC3E}">
        <p14:creationId xmlns:p14="http://schemas.microsoft.com/office/powerpoint/2010/main" val="137662746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1">
            <a:extLst>
              <a:ext uri="{FF2B5EF4-FFF2-40B4-BE49-F238E27FC236}">
                <a16:creationId xmlns:a16="http://schemas.microsoft.com/office/drawing/2014/main" id="{DFA08345-E99C-4CDC-AF50-437C3E9B1DBD}"/>
              </a:ext>
            </a:extLst>
          </p:cNvPr>
          <p:cNvSpPr txBox="1">
            <a:spLocks/>
          </p:cNvSpPr>
          <p:nvPr/>
        </p:nvSpPr>
        <p:spPr>
          <a:xfrm>
            <a:off x="0" y="318782"/>
            <a:ext cx="11811311" cy="963329"/>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2800" b="1" dirty="0">
                <a:latin typeface="Arial" panose="020B0604020202020204" pitchFamily="34" charset="0"/>
                <a:cs typeface="Arial" panose="020B0604020202020204" pitchFamily="34" charset="0"/>
              </a:rPr>
              <a:t>Chap. 6 – Communication commerciale et institutionnelle</a:t>
            </a:r>
            <a:br>
              <a:rPr lang="fr-FR" sz="3000" b="1" dirty="0">
                <a:latin typeface="Arial" panose="020B0604020202020204" pitchFamily="34" charset="0"/>
                <a:cs typeface="Arial" panose="020B0604020202020204" pitchFamily="34" charset="0"/>
              </a:rPr>
            </a:br>
            <a:r>
              <a:rPr lang="fr-FR" sz="2600" b="1" dirty="0">
                <a:solidFill>
                  <a:srgbClr val="FFFF00"/>
                </a:solidFill>
                <a:latin typeface="Arial" panose="020B0604020202020204" pitchFamily="34" charset="0"/>
                <a:cs typeface="Arial" panose="020B0604020202020204" pitchFamily="34" charset="0"/>
              </a:rPr>
              <a:t>C. La communication sur le Web</a:t>
            </a:r>
          </a:p>
          <a:p>
            <a:r>
              <a:rPr lang="fr-FR" sz="2400" b="1" dirty="0">
                <a:solidFill>
                  <a:srgbClr val="FFFF00"/>
                </a:solidFill>
                <a:latin typeface="Arial" panose="020B0604020202020204" pitchFamily="34" charset="0"/>
                <a:cs typeface="Arial" panose="020B0604020202020204" pitchFamily="34" charset="0"/>
              </a:rPr>
              <a:t>3. Se défendre contre les rumeurs et les « fake-news »</a:t>
            </a:r>
            <a:endParaRPr lang="fr-FR" sz="2800" b="1" dirty="0">
              <a:solidFill>
                <a:srgbClr val="FFFF00"/>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F3D5D9D8-D944-4495-9D07-2E7D13473A1F}"/>
              </a:ext>
            </a:extLst>
          </p:cNvPr>
          <p:cNvSpPr/>
          <p:nvPr/>
        </p:nvSpPr>
        <p:spPr>
          <a:xfrm>
            <a:off x="738231" y="1520352"/>
            <a:ext cx="9911593" cy="4408899"/>
          </a:xfrm>
          <a:prstGeom prst="rect">
            <a:avLst/>
          </a:prstGeom>
        </p:spPr>
        <p:txBody>
          <a:bodyPr wrap="square">
            <a:spAutoFit/>
          </a:bodyPr>
          <a:lstStyle/>
          <a:p>
            <a:pPr marL="342900" lvl="0" indent="-342900">
              <a:spcBef>
                <a:spcPts val="600"/>
              </a:spcBef>
              <a:spcAft>
                <a:spcPts val="600"/>
              </a:spcAft>
              <a:buFont typeface="Symbol" panose="05050102010706020507" pitchFamily="18" charset="2"/>
              <a:buChar char=""/>
            </a:pPr>
            <a:r>
              <a:rPr lang="fr-FR" sz="2800" b="1" dirty="0">
                <a:solidFill>
                  <a:srgbClr val="92D050"/>
                </a:solidFill>
                <a:latin typeface="Arial" panose="020B0604020202020204" pitchFamily="34" charset="0"/>
                <a:ea typeface="Times New Roman" panose="02020603050405020304" pitchFamily="18" charset="0"/>
                <a:cs typeface="Arial" panose="020B0604020202020204" pitchFamily="34" charset="0"/>
              </a:rPr>
              <a:t>Dissocier le vrai du faux</a:t>
            </a:r>
          </a:p>
          <a:p>
            <a:pPr>
              <a:spcBef>
                <a:spcPts val="300"/>
              </a:spcBef>
              <a:spcAft>
                <a:spcPts val="0"/>
              </a:spcAft>
            </a:pPr>
            <a:r>
              <a:rPr lang="fr-FR" sz="2400" dirty="0">
                <a:latin typeface="Arial" panose="020B0604020202020204" pitchFamily="34" charset="0"/>
                <a:ea typeface="Calibri" panose="020F0502020204030204" pitchFamily="34" charset="0"/>
                <a:cs typeface="Arial" panose="020B0604020202020204" pitchFamily="34" charset="0"/>
              </a:rPr>
              <a:t>Une rumeur part toujours d’un fond de vérité, qui la rend possible et crédible. Si elle révèle un élément secret de l’entreprise, alors la rumeur pose un vrai problème pour l’entreprise.</a:t>
            </a:r>
          </a:p>
          <a:p>
            <a:pPr>
              <a:spcBef>
                <a:spcPts val="300"/>
              </a:spcBef>
              <a:spcAft>
                <a:spcPts val="0"/>
              </a:spcAft>
            </a:pPr>
            <a:endParaRPr lang="fr-FR" sz="2400" dirty="0">
              <a:latin typeface="Arial" panose="020B0604020202020204" pitchFamily="34" charset="0"/>
              <a:ea typeface="Calibri" panose="020F0502020204030204" pitchFamily="34" charset="0"/>
              <a:cs typeface="Arial" panose="020B0604020202020204" pitchFamily="34" charset="0"/>
            </a:endParaRPr>
          </a:p>
          <a:p>
            <a:pPr algn="just">
              <a:spcBef>
                <a:spcPts val="300"/>
              </a:spcBef>
              <a:spcAft>
                <a:spcPts val="0"/>
              </a:spcAft>
            </a:pPr>
            <a:r>
              <a:rPr lang="fr-FR" sz="2400" dirty="0">
                <a:latin typeface="Arial" panose="020B0604020202020204" pitchFamily="34" charset="0"/>
                <a:ea typeface="Calibri" panose="020F0502020204030204" pitchFamily="34" charset="0"/>
                <a:cs typeface="Arial" panose="020B0604020202020204" pitchFamily="34" charset="0"/>
              </a:rPr>
              <a:t>La meilleure solution consiste </a:t>
            </a:r>
            <a:r>
              <a:rPr lang="fr-FR" sz="2400" b="1" dirty="0">
                <a:latin typeface="Arial" panose="020B0604020202020204" pitchFamily="34" charset="0"/>
                <a:ea typeface="Calibri" panose="020F0502020204030204" pitchFamily="34" charset="0"/>
                <a:cs typeface="Arial" panose="020B0604020202020204" pitchFamily="34" charset="0"/>
              </a:rPr>
              <a:t>à dire ce qui est vrai et dire ce qui est faux</a:t>
            </a:r>
            <a:r>
              <a:rPr lang="fr-FR" sz="2400" dirty="0">
                <a:latin typeface="Arial" panose="020B0604020202020204" pitchFamily="34" charset="0"/>
                <a:ea typeface="Calibri" panose="020F0502020204030204" pitchFamily="34" charset="0"/>
                <a:cs typeface="Arial" panose="020B0604020202020204" pitchFamily="34" charset="0"/>
              </a:rPr>
              <a:t>, même si une partie de l’information est gênante pour l’entreprise. Cela ne nuit pas forcément à sa popularité, si elle apparait sincère. Une entreprise qui reconnait ses erreurs et assume ses responsabilités est perçue négativement au début mais une majorité s’accordera ensuite sur le fait qu’elle est honnête.</a:t>
            </a:r>
          </a:p>
        </p:txBody>
      </p:sp>
    </p:spTree>
    <p:extLst>
      <p:ext uri="{BB962C8B-B14F-4D97-AF65-F5344CB8AC3E}">
        <p14:creationId xmlns:p14="http://schemas.microsoft.com/office/powerpoint/2010/main" val="103830813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1">
            <a:extLst>
              <a:ext uri="{FF2B5EF4-FFF2-40B4-BE49-F238E27FC236}">
                <a16:creationId xmlns:a16="http://schemas.microsoft.com/office/drawing/2014/main" id="{DFA08345-E99C-4CDC-AF50-437C3E9B1DBD}"/>
              </a:ext>
            </a:extLst>
          </p:cNvPr>
          <p:cNvSpPr txBox="1">
            <a:spLocks/>
          </p:cNvSpPr>
          <p:nvPr/>
        </p:nvSpPr>
        <p:spPr>
          <a:xfrm>
            <a:off x="0" y="318782"/>
            <a:ext cx="11811311" cy="963329"/>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2800" b="1" dirty="0">
                <a:latin typeface="Arial" panose="020B0604020202020204" pitchFamily="34" charset="0"/>
                <a:cs typeface="Arial" panose="020B0604020202020204" pitchFamily="34" charset="0"/>
              </a:rPr>
              <a:t>Chap. 6 – Communication commerciale et institutionnelle</a:t>
            </a:r>
            <a:br>
              <a:rPr lang="fr-FR" sz="3000" b="1" dirty="0">
                <a:latin typeface="Arial" panose="020B0604020202020204" pitchFamily="34" charset="0"/>
                <a:cs typeface="Arial" panose="020B0604020202020204" pitchFamily="34" charset="0"/>
              </a:rPr>
            </a:br>
            <a:r>
              <a:rPr lang="fr-FR" sz="2600" b="1" dirty="0">
                <a:solidFill>
                  <a:srgbClr val="FFFF00"/>
                </a:solidFill>
                <a:latin typeface="Arial" panose="020B0604020202020204" pitchFamily="34" charset="0"/>
                <a:cs typeface="Arial" panose="020B0604020202020204" pitchFamily="34" charset="0"/>
              </a:rPr>
              <a:t>C. La communication sur le Web</a:t>
            </a:r>
          </a:p>
          <a:p>
            <a:r>
              <a:rPr lang="fr-FR" sz="2400" b="1" dirty="0">
                <a:solidFill>
                  <a:srgbClr val="FFFF00"/>
                </a:solidFill>
                <a:latin typeface="Arial" panose="020B0604020202020204" pitchFamily="34" charset="0"/>
                <a:cs typeface="Arial" panose="020B0604020202020204" pitchFamily="34" charset="0"/>
              </a:rPr>
              <a:t>3. Se défendre contre les rumeurs et les « fake-news »</a:t>
            </a:r>
            <a:endParaRPr lang="fr-FR" sz="2800" b="1" dirty="0">
              <a:solidFill>
                <a:srgbClr val="FFFF00"/>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F3D5D9D8-D944-4495-9D07-2E7D13473A1F}"/>
              </a:ext>
            </a:extLst>
          </p:cNvPr>
          <p:cNvSpPr/>
          <p:nvPr/>
        </p:nvSpPr>
        <p:spPr>
          <a:xfrm>
            <a:off x="637562" y="1960774"/>
            <a:ext cx="10188430" cy="3631763"/>
          </a:xfrm>
          <a:prstGeom prst="rect">
            <a:avLst/>
          </a:prstGeom>
        </p:spPr>
        <p:txBody>
          <a:bodyPr wrap="square">
            <a:spAutoFit/>
          </a:bodyPr>
          <a:lstStyle/>
          <a:p>
            <a:pPr marL="342900" lvl="0" indent="-342900">
              <a:spcBef>
                <a:spcPts val="600"/>
              </a:spcBef>
              <a:spcAft>
                <a:spcPts val="600"/>
              </a:spcAft>
              <a:buFont typeface="Symbol" panose="05050102010706020507" pitchFamily="18" charset="2"/>
              <a:buChar char=""/>
            </a:pPr>
            <a:r>
              <a:rPr lang="fr-FR" sz="2800" b="1" dirty="0">
                <a:solidFill>
                  <a:srgbClr val="92D050"/>
                </a:solidFill>
                <a:latin typeface="Arial" panose="020B0604020202020204" pitchFamily="34" charset="0"/>
                <a:ea typeface="Times New Roman" panose="02020603050405020304" pitchFamily="18" charset="0"/>
                <a:cs typeface="Arial" panose="020B0604020202020204" pitchFamily="34" charset="0"/>
              </a:rPr>
              <a:t>Révéler et répondre à la source</a:t>
            </a:r>
          </a:p>
          <a:p>
            <a:pPr algn="just">
              <a:spcAft>
                <a:spcPts val="0"/>
              </a:spcAft>
            </a:pPr>
            <a:r>
              <a:rPr lang="fr-FR" sz="2400" dirty="0">
                <a:latin typeface="Arial" panose="020B0604020202020204" pitchFamily="34" charset="0"/>
                <a:ea typeface="Calibri" panose="020F0502020204030204" pitchFamily="34" charset="0"/>
                <a:cs typeface="Arial" panose="020B0604020202020204" pitchFamily="34" charset="0"/>
              </a:rPr>
              <a:t>Une rumeur peut être lancée par un concurrent, un client mécontent, ou toutes personnes ou groupes qui jalousent le succès de l’entreprise ou conteste son activité, sa politique ou ses décisions…</a:t>
            </a:r>
          </a:p>
          <a:p>
            <a:pPr algn="just">
              <a:spcAft>
                <a:spcPts val="0"/>
              </a:spcAft>
            </a:pPr>
            <a:endParaRPr lang="fr-FR" sz="2400" dirty="0">
              <a:latin typeface="Arial" panose="020B0604020202020204" pitchFamily="34" charset="0"/>
              <a:ea typeface="Calibri" panose="020F0502020204030204" pitchFamily="34" charset="0"/>
              <a:cs typeface="Arial" panose="020B0604020202020204" pitchFamily="34" charset="0"/>
            </a:endParaRPr>
          </a:p>
          <a:p>
            <a:pPr algn="just">
              <a:spcBef>
                <a:spcPts val="600"/>
              </a:spcBef>
              <a:spcAft>
                <a:spcPts val="0"/>
              </a:spcAft>
            </a:pPr>
            <a:r>
              <a:rPr lang="fr-FR" sz="2400" dirty="0">
                <a:latin typeface="Arial" panose="020B0604020202020204" pitchFamily="34" charset="0"/>
                <a:ea typeface="Calibri" panose="020F0502020204030204" pitchFamily="34" charset="0"/>
                <a:cs typeface="Arial" panose="020B0604020202020204" pitchFamily="34" charset="0"/>
              </a:rPr>
              <a:t>L’entreprise doit identifier la source de la rumeur. Quand elle est identifiée, il faut répondre à la personne ou au groupe qui l’a répandue en révélant ses mobiles, afin de discréditer la source et mettre à mal les personnes impliquées dans sa diffusion.</a:t>
            </a:r>
          </a:p>
        </p:txBody>
      </p:sp>
    </p:spTree>
    <p:extLst>
      <p:ext uri="{BB962C8B-B14F-4D97-AF65-F5344CB8AC3E}">
        <p14:creationId xmlns:p14="http://schemas.microsoft.com/office/powerpoint/2010/main" val="47274142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F45CC1D-6ED9-4ADE-B3B0-1FFDAC83F440}"/>
              </a:ext>
            </a:extLst>
          </p:cNvPr>
          <p:cNvSpPr/>
          <p:nvPr/>
        </p:nvSpPr>
        <p:spPr>
          <a:xfrm>
            <a:off x="876262" y="1772867"/>
            <a:ext cx="10306263" cy="4401205"/>
          </a:xfrm>
          <a:prstGeom prst="rect">
            <a:avLst/>
          </a:prstGeom>
        </p:spPr>
        <p:txBody>
          <a:bodyPr wrap="square">
            <a:spAutoFit/>
          </a:bodyPr>
          <a:lstStyle/>
          <a:p>
            <a:pPr marL="342900" lvl="0" indent="-342900">
              <a:spcBef>
                <a:spcPts val="600"/>
              </a:spcBef>
              <a:spcAft>
                <a:spcPts val="600"/>
              </a:spcAft>
              <a:buFont typeface="Symbol" panose="05050102010706020507" pitchFamily="18" charset="2"/>
              <a:buChar char=""/>
            </a:pPr>
            <a:r>
              <a:rPr lang="fr-FR" sz="2400" b="1" dirty="0">
                <a:latin typeface="Arial" panose="020B0604020202020204" pitchFamily="34" charset="0"/>
                <a:ea typeface="Calibri" panose="020F0502020204030204" pitchFamily="34" charset="0"/>
                <a:cs typeface="Times New Roman" panose="02020603050405020304" pitchFamily="18" charset="0"/>
              </a:rPr>
              <a:t>Blog</a:t>
            </a:r>
            <a:r>
              <a:rPr lang="fr-FR" sz="2400" dirty="0">
                <a:latin typeface="Arial" panose="020B0604020202020204" pitchFamily="34" charset="0"/>
                <a:ea typeface="Calibri" panose="020F0502020204030204" pitchFamily="34" charset="0"/>
                <a:cs typeface="Times New Roman" panose="02020603050405020304" pitchFamily="18" charset="0"/>
              </a:rPr>
              <a:t> : </a:t>
            </a:r>
          </a:p>
          <a:p>
            <a:pPr lvl="0">
              <a:spcBef>
                <a:spcPts val="600"/>
              </a:spcBef>
              <a:spcAft>
                <a:spcPts val="600"/>
              </a:spcAft>
            </a:pPr>
            <a:r>
              <a:rPr lang="fr-FR" sz="2400" dirty="0">
                <a:latin typeface="Arial" panose="020B0604020202020204" pitchFamily="34" charset="0"/>
                <a:ea typeface="Calibri" panose="020F0502020204030204" pitchFamily="34" charset="0"/>
                <a:cs typeface="Times New Roman" panose="02020603050405020304" pitchFamily="18" charset="0"/>
              </a:rPr>
              <a:t>Il</a:t>
            </a:r>
            <a:r>
              <a:rPr lang="fr-FR" sz="2400" b="1" dirty="0">
                <a:latin typeface="Arial" panose="020B0604020202020204" pitchFamily="34" charset="0"/>
                <a:ea typeface="Calibri" panose="020F0502020204030204" pitchFamily="34" charset="0"/>
                <a:cs typeface="Times New Roman" panose="02020603050405020304" pitchFamily="18" charset="0"/>
              </a:rPr>
              <a:t> </a:t>
            </a:r>
            <a:r>
              <a:rPr lang="fr-FR" sz="2400" dirty="0">
                <a:latin typeface="Arial" panose="020B0604020202020204" pitchFamily="34" charset="0"/>
                <a:ea typeface="Calibri" panose="020F0502020204030204" pitchFamily="34" charset="0"/>
                <a:cs typeface="Times New Roman" panose="02020603050405020304" pitchFamily="18" charset="0"/>
              </a:rPr>
              <a:t>développe la notoriété, l’image et attire des visiteurs. </a:t>
            </a:r>
          </a:p>
          <a:p>
            <a:pPr lvl="0">
              <a:spcBef>
                <a:spcPts val="600"/>
              </a:spcBef>
              <a:spcAft>
                <a:spcPts val="600"/>
              </a:spcAft>
            </a:pPr>
            <a:r>
              <a:rPr lang="fr-FR" sz="2400" dirty="0">
                <a:latin typeface="Arial" panose="020B0604020202020204" pitchFamily="34" charset="0"/>
                <a:ea typeface="Calibri" panose="020F0502020204030204" pitchFamily="34" charset="0"/>
                <a:cs typeface="Times New Roman" panose="02020603050405020304" pitchFamily="18" charset="0"/>
              </a:rPr>
              <a:t>Si le contenu est bien référencé, il génère du trafic. Il peut contenir des articles sur le secteur d’activité, sur vos spécificités, des conseils professionnels. </a:t>
            </a:r>
          </a:p>
          <a:p>
            <a:pPr lvl="0">
              <a:spcBef>
                <a:spcPts val="600"/>
              </a:spcBef>
              <a:spcAft>
                <a:spcPts val="600"/>
              </a:spcAft>
            </a:pPr>
            <a:r>
              <a:rPr lang="fr-FR" sz="2400" dirty="0">
                <a:latin typeface="Arial" panose="020B0604020202020204" pitchFamily="34" charset="0"/>
                <a:ea typeface="Calibri" panose="020F0502020204030204" pitchFamily="34" charset="0"/>
                <a:cs typeface="Times New Roman" panose="02020603050405020304" pitchFamily="18" charset="0"/>
              </a:rPr>
              <a:t>L’ajout de zones de commentaires par articles permet de créer du lien avec les internautes. </a:t>
            </a:r>
          </a:p>
          <a:p>
            <a:pPr lvl="0" algn="ctr">
              <a:spcBef>
                <a:spcPts val="600"/>
              </a:spcBef>
              <a:spcAft>
                <a:spcPts val="600"/>
              </a:spcAft>
            </a:pPr>
            <a:r>
              <a:rPr lang="fr-FR" sz="2400" dirty="0">
                <a:latin typeface="Arial" panose="020B0604020202020204" pitchFamily="34" charset="0"/>
                <a:ea typeface="Calibri" panose="020F0502020204030204" pitchFamily="34" charset="0"/>
                <a:cs typeface="Times New Roman" panose="02020603050405020304" pitchFamily="18" charset="0"/>
              </a:rPr>
              <a:t>Il complète le site Web et peut être utilisé pour l’alimenter en trafic. Il faut veiller à ne pas trop se disperser. Un blog peut développer la notoriété, il peut également la détériorer.</a:t>
            </a:r>
          </a:p>
        </p:txBody>
      </p:sp>
      <p:sp>
        <p:nvSpPr>
          <p:cNvPr id="4" name="Titre 1">
            <a:extLst>
              <a:ext uri="{FF2B5EF4-FFF2-40B4-BE49-F238E27FC236}">
                <a16:creationId xmlns:a16="http://schemas.microsoft.com/office/drawing/2014/main" id="{3F6CCBAD-D55D-B609-3199-CD3E1D8B6B49}"/>
              </a:ext>
            </a:extLst>
          </p:cNvPr>
          <p:cNvSpPr txBox="1">
            <a:spLocks/>
          </p:cNvSpPr>
          <p:nvPr/>
        </p:nvSpPr>
        <p:spPr>
          <a:xfrm>
            <a:off x="69475" y="0"/>
            <a:ext cx="11844867" cy="963329"/>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2600" b="1" dirty="0">
                <a:solidFill>
                  <a:srgbClr val="FFFF00"/>
                </a:solidFill>
                <a:latin typeface="Arial" panose="020B0604020202020204" pitchFamily="34" charset="0"/>
                <a:cs typeface="Arial" panose="020B0604020202020204" pitchFamily="34" charset="0"/>
              </a:rPr>
              <a:t>C. La communication sur le Web</a:t>
            </a:r>
          </a:p>
          <a:p>
            <a:pPr>
              <a:spcBef>
                <a:spcPts val="1200"/>
              </a:spcBef>
            </a:pPr>
            <a:r>
              <a:rPr lang="fr-FR" sz="2400" b="1" dirty="0">
                <a:solidFill>
                  <a:srgbClr val="FFFF00"/>
                </a:solidFill>
                <a:latin typeface="Arial" panose="020B0604020202020204" pitchFamily="34" charset="0"/>
                <a:cs typeface="Arial" panose="020B0604020202020204" pitchFamily="34" charset="0"/>
              </a:rPr>
              <a:t>1. Choisir les mode de communication</a:t>
            </a:r>
            <a:endParaRPr lang="fr-FR" sz="2800" b="1"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1897022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F45CC1D-6ED9-4ADE-B3B0-1FFDAC83F440}"/>
              </a:ext>
            </a:extLst>
          </p:cNvPr>
          <p:cNvSpPr/>
          <p:nvPr/>
        </p:nvSpPr>
        <p:spPr>
          <a:xfrm>
            <a:off x="459347" y="1541047"/>
            <a:ext cx="10921284" cy="4847481"/>
          </a:xfrm>
          <a:prstGeom prst="rect">
            <a:avLst/>
          </a:prstGeom>
        </p:spPr>
        <p:txBody>
          <a:bodyPr wrap="square">
            <a:spAutoFit/>
          </a:bodyPr>
          <a:lstStyle/>
          <a:p>
            <a:pPr marL="342900" lvl="0" indent="-342900">
              <a:spcBef>
                <a:spcPts val="600"/>
              </a:spcBef>
              <a:spcAft>
                <a:spcPts val="600"/>
              </a:spcAft>
              <a:buFont typeface="Symbol" panose="05050102010706020507" pitchFamily="18" charset="2"/>
              <a:buChar char=""/>
            </a:pPr>
            <a:r>
              <a:rPr lang="fr-FR" sz="2400" b="1" dirty="0">
                <a:latin typeface="Arial" panose="020B0604020202020204" pitchFamily="34" charset="0"/>
                <a:ea typeface="Calibri" panose="020F0502020204030204" pitchFamily="34" charset="0"/>
                <a:cs typeface="Times New Roman" panose="02020603050405020304" pitchFamily="18" charset="0"/>
              </a:rPr>
              <a:t>Réseaux sociaux </a:t>
            </a:r>
            <a:r>
              <a:rPr lang="fr-FR" sz="2400" dirty="0">
                <a:latin typeface="Arial" panose="020B0604020202020204" pitchFamily="34" charset="0"/>
                <a:ea typeface="Calibri" panose="020F0502020204030204" pitchFamily="34" charset="0"/>
                <a:cs typeface="Times New Roman" panose="02020603050405020304" pitchFamily="18" charset="0"/>
              </a:rPr>
              <a:t>:</a:t>
            </a:r>
          </a:p>
          <a:p>
            <a:pPr lvl="0">
              <a:spcBef>
                <a:spcPts val="600"/>
              </a:spcBef>
              <a:spcAft>
                <a:spcPts val="0"/>
              </a:spcAft>
            </a:pPr>
            <a:r>
              <a:rPr lang="fr-FR" sz="2400" dirty="0">
                <a:effectLst/>
                <a:latin typeface="Arial" panose="020B0604020202020204" pitchFamily="34" charset="0"/>
                <a:ea typeface="Calibri" panose="020F0502020204030204" pitchFamily="34" charset="0"/>
                <a:cs typeface="Times New Roman" panose="02020603050405020304" pitchFamily="18" charset="0"/>
              </a:rPr>
              <a:t>Ils transforment la manière dont les consommateurs s’informent et achètent. </a:t>
            </a:r>
          </a:p>
          <a:p>
            <a:pPr lvl="0">
              <a:spcBef>
                <a:spcPts val="600"/>
              </a:spcBef>
              <a:spcAft>
                <a:spcPts val="0"/>
              </a:spcAft>
            </a:pPr>
            <a:r>
              <a:rPr lang="fr-FR" sz="2400" dirty="0">
                <a:effectLst/>
                <a:latin typeface="Arial" panose="020B0604020202020204" pitchFamily="34" charset="0"/>
                <a:ea typeface="Calibri" panose="020F0502020204030204" pitchFamily="34" charset="0"/>
                <a:cs typeface="Times New Roman" panose="02020603050405020304" pitchFamily="18" charset="0"/>
              </a:rPr>
              <a:t>Ils permettent de toucher, rapidement, les clients potentiels. </a:t>
            </a:r>
          </a:p>
          <a:p>
            <a:pPr marL="342900" lvl="0" indent="-342900">
              <a:spcBef>
                <a:spcPts val="600"/>
              </a:spcBef>
              <a:spcAft>
                <a:spcPts val="0"/>
              </a:spcAft>
              <a:buFont typeface="Symbol" panose="05050102010706020507" pitchFamily="18" charset="2"/>
              <a:buChar char="Þ"/>
            </a:pPr>
            <a:r>
              <a:rPr lang="fr-FR" sz="2400" dirty="0">
                <a:effectLst/>
                <a:latin typeface="Arial" panose="020B0604020202020204" pitchFamily="34" charset="0"/>
                <a:ea typeface="Calibri" panose="020F0502020204030204" pitchFamily="34" charset="0"/>
                <a:cs typeface="Times New Roman" panose="02020603050405020304" pitchFamily="18" charset="0"/>
              </a:rPr>
              <a:t>choisir les réseaux pertinents pour l’entreprise ;</a:t>
            </a:r>
          </a:p>
          <a:p>
            <a:pPr marL="342900" lvl="0" indent="-342900">
              <a:spcBef>
                <a:spcPts val="600"/>
              </a:spcBef>
              <a:spcAft>
                <a:spcPts val="0"/>
              </a:spcAft>
              <a:buFont typeface="Symbol" panose="05050102010706020507" pitchFamily="18" charset="2"/>
              <a:buChar char="Þ"/>
            </a:pPr>
            <a:r>
              <a:rPr lang="fr-FR" sz="2400" dirty="0">
                <a:effectLst/>
                <a:latin typeface="Arial" panose="020B0604020202020204" pitchFamily="34" charset="0"/>
                <a:ea typeface="Calibri" panose="020F0502020204030204" pitchFamily="34" charset="0"/>
                <a:cs typeface="Times New Roman" panose="02020603050405020304" pitchFamily="18" charset="0"/>
              </a:rPr>
              <a:t>définir une communication adaptée ;</a:t>
            </a:r>
          </a:p>
          <a:p>
            <a:pPr marL="342900" lvl="0" indent="-342900">
              <a:spcBef>
                <a:spcPts val="600"/>
              </a:spcBef>
              <a:spcAft>
                <a:spcPts val="0"/>
              </a:spcAft>
              <a:buFont typeface="Symbol" panose="05050102010706020507" pitchFamily="18" charset="2"/>
              <a:buChar char="Þ"/>
            </a:pPr>
            <a:r>
              <a:rPr lang="fr-FR" sz="2400" dirty="0">
                <a:effectLst/>
                <a:latin typeface="Arial" panose="020B0604020202020204" pitchFamily="34" charset="0"/>
                <a:ea typeface="Calibri" panose="020F0502020204030204" pitchFamily="34" charset="0"/>
                <a:cs typeface="Times New Roman" panose="02020603050405020304" pitchFamily="18" charset="0"/>
              </a:rPr>
              <a:t>être présent en publiant régulièrement des contenus de qualité. </a:t>
            </a:r>
          </a:p>
          <a:p>
            <a:pPr lvl="0">
              <a:spcBef>
                <a:spcPts val="600"/>
              </a:spcBef>
              <a:spcAft>
                <a:spcPts val="0"/>
              </a:spcAft>
            </a:pPr>
            <a:endParaRPr lang="fr-FR" sz="2400" dirty="0">
              <a:effectLst/>
              <a:latin typeface="Arial" panose="020B0604020202020204" pitchFamily="34" charset="0"/>
              <a:ea typeface="Calibri" panose="020F0502020204030204" pitchFamily="34" charset="0"/>
              <a:cs typeface="Times New Roman" panose="02020603050405020304" pitchFamily="18" charset="0"/>
            </a:endParaRPr>
          </a:p>
          <a:p>
            <a:pPr lvl="0" algn="just">
              <a:spcBef>
                <a:spcPts val="600"/>
              </a:spcBef>
              <a:spcAft>
                <a:spcPts val="0"/>
              </a:spcAft>
            </a:pPr>
            <a:r>
              <a:rPr lang="fr-FR" sz="2400" dirty="0">
                <a:effectLst/>
                <a:latin typeface="Arial" panose="020B0604020202020204" pitchFamily="34" charset="0"/>
                <a:ea typeface="Calibri" panose="020F0502020204030204" pitchFamily="34" charset="0"/>
                <a:cs typeface="Times New Roman" panose="02020603050405020304" pitchFamily="18" charset="0"/>
              </a:rPr>
              <a:t>L’entreprise peut également recourir aux services des </a:t>
            </a:r>
            <a:r>
              <a:rPr lang="fr-FR" sz="2400" b="1" dirty="0">
                <a:effectLst/>
                <a:latin typeface="Arial" panose="020B0604020202020204" pitchFamily="34" charset="0"/>
                <a:ea typeface="Calibri" panose="020F0502020204030204" pitchFamily="34" charset="0"/>
                <a:cs typeface="Times New Roman" panose="02020603050405020304" pitchFamily="18" charset="0"/>
              </a:rPr>
              <a:t>influenceurs</a:t>
            </a:r>
            <a:r>
              <a:rPr lang="fr-FR" sz="2400" dirty="0">
                <a:effectLst/>
                <a:latin typeface="Arial" panose="020B0604020202020204" pitchFamily="34" charset="0"/>
                <a:ea typeface="Calibri" panose="020F0502020204030204" pitchFamily="34" charset="0"/>
                <a:cs typeface="Times New Roman" panose="02020603050405020304" pitchFamily="18" charset="0"/>
              </a:rPr>
              <a:t> dont les posts, stories et likes sont très suivis par leurs milliers d’abonnés. Ils sont aujourd’hui un point d’entré performant auprès des jeunes </a:t>
            </a:r>
            <a:r>
              <a:rPr lang="fr-FR" sz="2400" dirty="0" err="1">
                <a:effectLst/>
                <a:latin typeface="Arial" panose="020B0604020202020204" pitchFamily="34" charset="0"/>
                <a:ea typeface="Calibri" panose="020F0502020204030204" pitchFamily="34" charset="0"/>
                <a:cs typeface="Times New Roman" panose="02020603050405020304" pitchFamily="18" charset="0"/>
              </a:rPr>
              <a:t>notamments</a:t>
            </a:r>
            <a:r>
              <a:rPr lang="fr-FR" sz="2400" dirty="0">
                <a:effectLst/>
                <a:latin typeface="Arial" panose="020B0604020202020204" pitchFamily="34" charset="0"/>
                <a:ea typeface="Calibri" panose="020F0502020204030204" pitchFamily="34" charset="0"/>
                <a:cs typeface="Times New Roman" panose="02020603050405020304" pitchFamily="18" charset="0"/>
              </a:rPr>
              <a:t>.</a:t>
            </a:r>
          </a:p>
          <a:p>
            <a:pPr lvl="0">
              <a:spcBef>
                <a:spcPts val="600"/>
              </a:spcBef>
              <a:spcAft>
                <a:spcPts val="600"/>
              </a:spcAft>
            </a:pPr>
            <a:endParaRPr lang="fr-FR" sz="2400" dirty="0">
              <a:latin typeface="Arial" panose="020B0604020202020204" pitchFamily="34" charset="0"/>
              <a:ea typeface="Calibri" panose="020F0502020204030204" pitchFamily="34" charset="0"/>
              <a:cs typeface="Times New Roman" panose="02020603050405020304" pitchFamily="18" charset="0"/>
            </a:endParaRPr>
          </a:p>
        </p:txBody>
      </p:sp>
      <p:sp>
        <p:nvSpPr>
          <p:cNvPr id="3" name="Titre 1">
            <a:extLst>
              <a:ext uri="{FF2B5EF4-FFF2-40B4-BE49-F238E27FC236}">
                <a16:creationId xmlns:a16="http://schemas.microsoft.com/office/drawing/2014/main" id="{049FD098-9663-C41F-359D-8D5411ED8843}"/>
              </a:ext>
            </a:extLst>
          </p:cNvPr>
          <p:cNvSpPr txBox="1">
            <a:spLocks/>
          </p:cNvSpPr>
          <p:nvPr/>
        </p:nvSpPr>
        <p:spPr>
          <a:xfrm>
            <a:off x="69475" y="0"/>
            <a:ext cx="11844867" cy="963329"/>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2600" b="1" dirty="0">
                <a:solidFill>
                  <a:srgbClr val="FFFF00"/>
                </a:solidFill>
                <a:latin typeface="Arial" panose="020B0604020202020204" pitchFamily="34" charset="0"/>
                <a:cs typeface="Arial" panose="020B0604020202020204" pitchFamily="34" charset="0"/>
              </a:rPr>
              <a:t>C. La communication sur le Web</a:t>
            </a:r>
          </a:p>
          <a:p>
            <a:pPr>
              <a:spcBef>
                <a:spcPts val="1200"/>
              </a:spcBef>
            </a:pPr>
            <a:r>
              <a:rPr lang="fr-FR" sz="2400" b="1" dirty="0">
                <a:solidFill>
                  <a:srgbClr val="FFFF00"/>
                </a:solidFill>
                <a:latin typeface="Arial" panose="020B0604020202020204" pitchFamily="34" charset="0"/>
                <a:cs typeface="Arial" panose="020B0604020202020204" pitchFamily="34" charset="0"/>
              </a:rPr>
              <a:t>1. Choisir les mode de communication</a:t>
            </a:r>
            <a:endParaRPr lang="fr-FR" sz="2800" b="1"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05286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1">
            <a:extLst>
              <a:ext uri="{FF2B5EF4-FFF2-40B4-BE49-F238E27FC236}">
                <a16:creationId xmlns:a16="http://schemas.microsoft.com/office/drawing/2014/main" id="{DFA08345-E99C-4CDC-AF50-437C3E9B1DBD}"/>
              </a:ext>
            </a:extLst>
          </p:cNvPr>
          <p:cNvSpPr txBox="1">
            <a:spLocks/>
          </p:cNvSpPr>
          <p:nvPr/>
        </p:nvSpPr>
        <p:spPr>
          <a:xfrm>
            <a:off x="69475" y="0"/>
            <a:ext cx="11844867" cy="963329"/>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2600" b="1" dirty="0">
                <a:solidFill>
                  <a:srgbClr val="FFFF00"/>
                </a:solidFill>
                <a:latin typeface="Arial" panose="020B0604020202020204" pitchFamily="34" charset="0"/>
                <a:cs typeface="Arial" panose="020B0604020202020204" pitchFamily="34" charset="0"/>
              </a:rPr>
              <a:t>C. La communication sur le Web</a:t>
            </a:r>
          </a:p>
          <a:p>
            <a:pPr>
              <a:spcBef>
                <a:spcPts val="1200"/>
              </a:spcBef>
            </a:pPr>
            <a:r>
              <a:rPr lang="fr-FR" sz="2400" b="1" dirty="0">
                <a:solidFill>
                  <a:srgbClr val="FFFF00"/>
                </a:solidFill>
                <a:latin typeface="Arial" panose="020B0604020202020204" pitchFamily="34" charset="0"/>
                <a:cs typeface="Arial" panose="020B0604020202020204" pitchFamily="34" charset="0"/>
              </a:rPr>
              <a:t>1. Choisir les mode de communication</a:t>
            </a:r>
            <a:endParaRPr lang="fr-FR" sz="2800" b="1" dirty="0">
              <a:solidFill>
                <a:srgbClr val="FFFF00"/>
              </a:solidFill>
              <a:latin typeface="Arial" panose="020B0604020202020204" pitchFamily="34" charset="0"/>
              <a:cs typeface="Arial" panose="020B0604020202020204" pitchFamily="34" charset="0"/>
            </a:endParaRPr>
          </a:p>
        </p:txBody>
      </p:sp>
      <p:graphicFrame>
        <p:nvGraphicFramePr>
          <p:cNvPr id="3" name="Diagramme 2">
            <a:extLst>
              <a:ext uri="{FF2B5EF4-FFF2-40B4-BE49-F238E27FC236}">
                <a16:creationId xmlns:a16="http://schemas.microsoft.com/office/drawing/2014/main" id="{43822EA4-7963-2B12-0223-7FC38664DBD5}"/>
              </a:ext>
            </a:extLst>
          </p:cNvPr>
          <p:cNvGraphicFramePr/>
          <p:nvPr>
            <p:extLst>
              <p:ext uri="{D42A27DB-BD31-4B8C-83A1-F6EECF244321}">
                <p14:modId xmlns:p14="http://schemas.microsoft.com/office/powerpoint/2010/main" val="2023165509"/>
              </p:ext>
            </p:extLst>
          </p:nvPr>
        </p:nvGraphicFramePr>
        <p:xfrm>
          <a:off x="319109" y="1326524"/>
          <a:ext cx="11216067" cy="53876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5786432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1">
            <a:extLst>
              <a:ext uri="{FF2B5EF4-FFF2-40B4-BE49-F238E27FC236}">
                <a16:creationId xmlns:a16="http://schemas.microsoft.com/office/drawing/2014/main" id="{DFA08345-E99C-4CDC-AF50-437C3E9B1DBD}"/>
              </a:ext>
            </a:extLst>
          </p:cNvPr>
          <p:cNvSpPr txBox="1">
            <a:spLocks/>
          </p:cNvSpPr>
          <p:nvPr/>
        </p:nvSpPr>
        <p:spPr>
          <a:xfrm>
            <a:off x="69475" y="0"/>
            <a:ext cx="11844867" cy="963329"/>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2600" b="1" dirty="0">
                <a:solidFill>
                  <a:srgbClr val="FFFF00"/>
                </a:solidFill>
                <a:latin typeface="Arial" panose="020B0604020202020204" pitchFamily="34" charset="0"/>
                <a:cs typeface="Arial" panose="020B0604020202020204" pitchFamily="34" charset="0"/>
              </a:rPr>
              <a:t>C. La communication sur le Web</a:t>
            </a:r>
          </a:p>
          <a:p>
            <a:pPr>
              <a:spcBef>
                <a:spcPts val="1200"/>
              </a:spcBef>
            </a:pPr>
            <a:r>
              <a:rPr lang="fr-FR" sz="2400" b="1" dirty="0">
                <a:solidFill>
                  <a:srgbClr val="FFFF00"/>
                </a:solidFill>
                <a:latin typeface="Arial" panose="020B0604020202020204" pitchFamily="34" charset="0"/>
                <a:cs typeface="Arial" panose="020B0604020202020204" pitchFamily="34" charset="0"/>
              </a:rPr>
              <a:t>1. Choisir les mode de communication</a:t>
            </a:r>
            <a:endParaRPr lang="fr-FR" sz="2800" b="1" dirty="0">
              <a:solidFill>
                <a:srgbClr val="FFFF00"/>
              </a:solidFill>
              <a:latin typeface="Arial" panose="020B0604020202020204" pitchFamily="34" charset="0"/>
              <a:cs typeface="Arial" panose="020B0604020202020204" pitchFamily="34" charset="0"/>
            </a:endParaRPr>
          </a:p>
        </p:txBody>
      </p:sp>
      <p:graphicFrame>
        <p:nvGraphicFramePr>
          <p:cNvPr id="3" name="Diagramme 2">
            <a:extLst>
              <a:ext uri="{FF2B5EF4-FFF2-40B4-BE49-F238E27FC236}">
                <a16:creationId xmlns:a16="http://schemas.microsoft.com/office/drawing/2014/main" id="{43822EA4-7963-2B12-0223-7FC38664DBD5}"/>
              </a:ext>
            </a:extLst>
          </p:cNvPr>
          <p:cNvGraphicFramePr/>
          <p:nvPr>
            <p:extLst>
              <p:ext uri="{D42A27DB-BD31-4B8C-83A1-F6EECF244321}">
                <p14:modId xmlns:p14="http://schemas.microsoft.com/office/powerpoint/2010/main" val="2120200721"/>
              </p:ext>
            </p:extLst>
          </p:nvPr>
        </p:nvGraphicFramePr>
        <p:xfrm>
          <a:off x="331988" y="1751526"/>
          <a:ext cx="11216067" cy="38121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0366327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F45CC1D-6ED9-4ADE-B3B0-1FFDAC83F440}"/>
              </a:ext>
            </a:extLst>
          </p:cNvPr>
          <p:cNvSpPr/>
          <p:nvPr/>
        </p:nvSpPr>
        <p:spPr>
          <a:xfrm>
            <a:off x="576354" y="1609281"/>
            <a:ext cx="10625045" cy="3508653"/>
          </a:xfrm>
          <a:prstGeom prst="rect">
            <a:avLst/>
          </a:prstGeom>
        </p:spPr>
        <p:txBody>
          <a:bodyPr wrap="square">
            <a:spAutoFit/>
          </a:bodyPr>
          <a:lstStyle/>
          <a:p>
            <a:pPr marL="342900" lvl="0" indent="-342900">
              <a:spcBef>
                <a:spcPts val="600"/>
              </a:spcBef>
              <a:spcAft>
                <a:spcPts val="600"/>
              </a:spcAft>
              <a:buFont typeface="Symbol" panose="05050102010706020507" pitchFamily="18" charset="2"/>
              <a:buChar char=""/>
            </a:pPr>
            <a:r>
              <a:rPr lang="fr-FR" sz="2400" b="1" dirty="0">
                <a:latin typeface="Arial" panose="020B0604020202020204" pitchFamily="34" charset="0"/>
                <a:ea typeface="Calibri" panose="020F0502020204030204" pitchFamily="34" charset="0"/>
                <a:cs typeface="Times New Roman" panose="02020603050405020304" pitchFamily="18" charset="0"/>
              </a:rPr>
              <a:t>Forums</a:t>
            </a:r>
            <a:r>
              <a:rPr lang="fr-FR" sz="2400" dirty="0">
                <a:latin typeface="Arial" panose="020B0604020202020204" pitchFamily="34" charset="0"/>
                <a:ea typeface="Calibri" panose="020F0502020204030204" pitchFamily="34" charset="0"/>
                <a:cs typeface="Times New Roman" panose="02020603050405020304" pitchFamily="18" charset="0"/>
              </a:rPr>
              <a:t> </a:t>
            </a:r>
            <a:r>
              <a:rPr lang="fr-FR" sz="2400" dirty="0">
                <a:solidFill>
                  <a:srgbClr val="FE6018"/>
                </a:solidFill>
                <a:latin typeface="Arial" panose="020B0604020202020204" pitchFamily="34" charset="0"/>
                <a:ea typeface="Calibri" panose="020F0502020204030204" pitchFamily="34" charset="0"/>
                <a:cs typeface="Times New Roman" panose="02020603050405020304" pitchFamily="18" charset="0"/>
              </a:rPr>
              <a:t>: </a:t>
            </a:r>
          </a:p>
          <a:p>
            <a:pPr lvl="0">
              <a:spcBef>
                <a:spcPts val="600"/>
              </a:spcBef>
              <a:spcAft>
                <a:spcPts val="600"/>
              </a:spcAft>
            </a:pPr>
            <a:r>
              <a:rPr lang="fr-FR" sz="2400" dirty="0">
                <a:latin typeface="Arial" panose="020B0604020202020204" pitchFamily="34" charset="0"/>
                <a:ea typeface="Calibri" panose="020F0502020204030204" pitchFamily="34" charset="0"/>
                <a:cs typeface="Times New Roman" panose="02020603050405020304" pitchFamily="18" charset="0"/>
              </a:rPr>
              <a:t>Les</a:t>
            </a:r>
            <a:r>
              <a:rPr lang="fr-FR" sz="2400" b="1" dirty="0">
                <a:solidFill>
                  <a:srgbClr val="181818"/>
                </a:solidFill>
                <a:latin typeface="Arial" panose="020B0604020202020204" pitchFamily="34" charset="0"/>
                <a:ea typeface="Calibri" panose="020F0502020204030204" pitchFamily="34" charset="0"/>
                <a:cs typeface="Times New Roman" panose="02020603050405020304" pitchFamily="18" charset="0"/>
              </a:rPr>
              <a:t> </a:t>
            </a:r>
            <a:r>
              <a:rPr lang="fr-FR" sz="2400" b="1" dirty="0">
                <a:solidFill>
                  <a:srgbClr val="92D050"/>
                </a:solidFill>
                <a:latin typeface="Arial" panose="020B0604020202020204" pitchFamily="34" charset="0"/>
                <a:ea typeface="Calibri" panose="020F0502020204030204" pitchFamily="34" charset="0"/>
                <a:cs typeface="Times New Roman" panose="02020603050405020304" pitchFamily="18" charset="0"/>
              </a:rPr>
              <a:t>forums</a:t>
            </a:r>
            <a:r>
              <a:rPr lang="fr-FR" sz="2400" dirty="0">
                <a:solidFill>
                  <a:srgbClr val="181818"/>
                </a:solidFill>
                <a:latin typeface="Arial" panose="020B0604020202020204" pitchFamily="34" charset="0"/>
                <a:ea typeface="Calibri" panose="020F0502020204030204" pitchFamily="34" charset="0"/>
                <a:cs typeface="Times New Roman" panose="02020603050405020304" pitchFamily="18" charset="0"/>
              </a:rPr>
              <a:t> </a:t>
            </a:r>
            <a:r>
              <a:rPr lang="fr-FR" sz="2400" dirty="0">
                <a:latin typeface="Arial" panose="020B0604020202020204" pitchFamily="34" charset="0"/>
                <a:ea typeface="Calibri" panose="020F0502020204030204" pitchFamily="34" charset="0"/>
                <a:cs typeface="Times New Roman" panose="02020603050405020304" pitchFamily="18" charset="0"/>
              </a:rPr>
              <a:t>sectoriels réunissent des professionnels, des consommateurs et des clients potentiels. </a:t>
            </a:r>
          </a:p>
          <a:p>
            <a:pPr lvl="0">
              <a:spcBef>
                <a:spcPts val="600"/>
              </a:spcBef>
              <a:spcAft>
                <a:spcPts val="600"/>
              </a:spcAft>
            </a:pPr>
            <a:r>
              <a:rPr lang="fr-FR" sz="2400" dirty="0">
                <a:latin typeface="Arial" panose="020B0604020202020204" pitchFamily="34" charset="0"/>
                <a:ea typeface="Calibri" panose="020F0502020204030204" pitchFamily="34" charset="0"/>
                <a:cs typeface="Times New Roman" panose="02020603050405020304" pitchFamily="18" charset="0"/>
              </a:rPr>
              <a:t>En répondant efficacement aux questions des internautes, il est possible d’y véhiculer une image positive et d’améliorer sa notoriété. </a:t>
            </a:r>
          </a:p>
          <a:p>
            <a:pPr lvl="0">
              <a:spcBef>
                <a:spcPts val="600"/>
              </a:spcBef>
              <a:spcAft>
                <a:spcPts val="600"/>
              </a:spcAft>
            </a:pPr>
            <a:r>
              <a:rPr lang="fr-FR" sz="2400" dirty="0">
                <a:latin typeface="Arial" panose="020B0604020202020204" pitchFamily="34" charset="0"/>
                <a:ea typeface="Calibri" panose="020F0502020204030204" pitchFamily="34" charset="0"/>
                <a:cs typeface="Times New Roman" panose="02020603050405020304" pitchFamily="18" charset="0"/>
              </a:rPr>
              <a:t>Attention : Il est important de valoriser la compétence de l’entreprise, et d’y insérer des liens vers le site de la société, sans être trop commercial. Il faut une présence régulière pour établir des liens avec les membres du forum.</a:t>
            </a:r>
          </a:p>
        </p:txBody>
      </p:sp>
      <p:sp>
        <p:nvSpPr>
          <p:cNvPr id="3" name="Titre 1">
            <a:extLst>
              <a:ext uri="{FF2B5EF4-FFF2-40B4-BE49-F238E27FC236}">
                <a16:creationId xmlns:a16="http://schemas.microsoft.com/office/drawing/2014/main" id="{9EE8E6B3-84DB-41A3-EEC8-0AE9219E0F04}"/>
              </a:ext>
            </a:extLst>
          </p:cNvPr>
          <p:cNvSpPr txBox="1">
            <a:spLocks/>
          </p:cNvSpPr>
          <p:nvPr/>
        </p:nvSpPr>
        <p:spPr>
          <a:xfrm>
            <a:off x="69475" y="0"/>
            <a:ext cx="11844867" cy="963329"/>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2600" b="1" dirty="0">
                <a:solidFill>
                  <a:srgbClr val="FFFF00"/>
                </a:solidFill>
                <a:latin typeface="Arial" panose="020B0604020202020204" pitchFamily="34" charset="0"/>
                <a:cs typeface="Arial" panose="020B0604020202020204" pitchFamily="34" charset="0"/>
              </a:rPr>
              <a:t>C. La communication sur le Web</a:t>
            </a:r>
          </a:p>
          <a:p>
            <a:pPr>
              <a:spcBef>
                <a:spcPts val="1200"/>
              </a:spcBef>
            </a:pPr>
            <a:r>
              <a:rPr lang="fr-FR" sz="2400" b="1" dirty="0">
                <a:solidFill>
                  <a:srgbClr val="FFFF00"/>
                </a:solidFill>
                <a:latin typeface="Arial" panose="020B0604020202020204" pitchFamily="34" charset="0"/>
                <a:cs typeface="Arial" panose="020B0604020202020204" pitchFamily="34" charset="0"/>
              </a:rPr>
              <a:t>1. Choisir les mode de communication</a:t>
            </a:r>
            <a:endParaRPr lang="fr-FR" sz="2800" b="1"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3580381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1">
            <a:extLst>
              <a:ext uri="{FF2B5EF4-FFF2-40B4-BE49-F238E27FC236}">
                <a16:creationId xmlns:a16="http://schemas.microsoft.com/office/drawing/2014/main" id="{DFA08345-E99C-4CDC-AF50-437C3E9B1DBD}"/>
              </a:ext>
            </a:extLst>
          </p:cNvPr>
          <p:cNvSpPr txBox="1">
            <a:spLocks/>
          </p:cNvSpPr>
          <p:nvPr/>
        </p:nvSpPr>
        <p:spPr>
          <a:xfrm>
            <a:off x="-33556" y="318782"/>
            <a:ext cx="11844867" cy="963329"/>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2800" b="1" dirty="0">
                <a:latin typeface="Arial" panose="020B0604020202020204" pitchFamily="34" charset="0"/>
                <a:cs typeface="Arial" panose="020B0604020202020204" pitchFamily="34" charset="0"/>
              </a:rPr>
              <a:t>Chap. 6 – Communication commerciale et institutionnelle</a:t>
            </a:r>
            <a:br>
              <a:rPr lang="fr-FR" sz="3000" b="1" dirty="0">
                <a:latin typeface="Arial" panose="020B0604020202020204" pitchFamily="34" charset="0"/>
                <a:cs typeface="Arial" panose="020B0604020202020204" pitchFamily="34" charset="0"/>
              </a:rPr>
            </a:br>
            <a:r>
              <a:rPr lang="fr-FR" sz="2600" b="1" dirty="0">
                <a:solidFill>
                  <a:srgbClr val="FFFF00"/>
                </a:solidFill>
                <a:latin typeface="Arial" panose="020B0604020202020204" pitchFamily="34" charset="0"/>
                <a:cs typeface="Arial" panose="020B0604020202020204" pitchFamily="34" charset="0"/>
              </a:rPr>
              <a:t>C. La communication sur le Web</a:t>
            </a:r>
          </a:p>
          <a:p>
            <a:r>
              <a:rPr lang="fr-FR" sz="2400" b="1" dirty="0">
                <a:solidFill>
                  <a:srgbClr val="FFFF00"/>
                </a:solidFill>
                <a:latin typeface="Arial" panose="020B0604020202020204" pitchFamily="34" charset="0"/>
                <a:cs typeface="Arial" panose="020B0604020202020204" pitchFamily="34" charset="0"/>
              </a:rPr>
              <a:t>2. Traiter les informations obtenues</a:t>
            </a:r>
            <a:endParaRPr lang="fr-FR" sz="2800" b="1" dirty="0">
              <a:solidFill>
                <a:srgbClr val="FFFF00"/>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61A3999B-ABA3-4278-849D-4AFED8FE2346}"/>
              </a:ext>
            </a:extLst>
          </p:cNvPr>
          <p:cNvSpPr/>
          <p:nvPr/>
        </p:nvSpPr>
        <p:spPr>
          <a:xfrm>
            <a:off x="795945" y="1440233"/>
            <a:ext cx="10319468" cy="4893647"/>
          </a:xfrm>
          <a:prstGeom prst="rect">
            <a:avLst/>
          </a:prstGeom>
        </p:spPr>
        <p:txBody>
          <a:bodyPr wrap="square">
            <a:spAutoFit/>
          </a:bodyPr>
          <a:lstStyle/>
          <a:p>
            <a:pPr>
              <a:spcAft>
                <a:spcPts val="0"/>
              </a:spcAft>
            </a:pPr>
            <a:r>
              <a:rPr lang="fr-FR" sz="2400" dirty="0">
                <a:latin typeface="Arial" panose="020B0604020202020204" pitchFamily="34" charset="0"/>
                <a:ea typeface="Calibri" panose="020F0502020204030204" pitchFamily="34" charset="0"/>
                <a:cs typeface="Times New Roman" panose="02020603050405020304" pitchFamily="18" charset="0"/>
              </a:rPr>
              <a:t>La présence d’une entreprise sur le Web perd une grande part de son efficacité si les informations ne sont pas collectées et traitées. </a:t>
            </a:r>
          </a:p>
          <a:p>
            <a:pPr>
              <a:spcAft>
                <a:spcPts val="0"/>
              </a:spcAft>
            </a:pPr>
            <a:endParaRPr lang="fr-FR" sz="2400" dirty="0">
              <a:latin typeface="Arial" panose="020B0604020202020204" pitchFamily="34" charset="0"/>
              <a:ea typeface="Calibri" panose="020F0502020204030204" pitchFamily="34" charset="0"/>
              <a:cs typeface="Times New Roman" panose="02020603050405020304" pitchFamily="18" charset="0"/>
            </a:endParaRPr>
          </a:p>
          <a:p>
            <a:pPr>
              <a:spcAft>
                <a:spcPts val="0"/>
              </a:spcAft>
            </a:pPr>
            <a:r>
              <a:rPr lang="fr-FR" sz="2400" dirty="0">
                <a:latin typeface="Arial" panose="020B0604020202020204" pitchFamily="34" charset="0"/>
                <a:ea typeface="Calibri" panose="020F0502020204030204" pitchFamily="34" charset="0"/>
                <a:cs typeface="Times New Roman" panose="02020603050405020304" pitchFamily="18" charset="0"/>
              </a:rPr>
              <a:t>Les applications de Gestion de la relation clients (CRM) enregistrent les informations concernant les clients et les prospects : coordonnées, besoins, centres d’intérêt, échanges… </a:t>
            </a:r>
          </a:p>
          <a:p>
            <a:pPr marL="342900" indent="-342900">
              <a:spcAft>
                <a:spcPts val="0"/>
              </a:spcAft>
              <a:buFont typeface="Symbol" panose="05050102010706020507" pitchFamily="18" charset="2"/>
              <a:buChar char="Þ"/>
            </a:pPr>
            <a:r>
              <a:rPr lang="fr-FR" sz="2400" dirty="0">
                <a:latin typeface="Arial" panose="020B0604020202020204" pitchFamily="34" charset="0"/>
                <a:ea typeface="Calibri" panose="020F0502020204030204" pitchFamily="34" charset="0"/>
                <a:cs typeface="Times New Roman" panose="02020603050405020304" pitchFamily="18" charset="0"/>
              </a:rPr>
              <a:t>Elles identifient les contacts intéressés et leur degré d’engagement. </a:t>
            </a:r>
          </a:p>
          <a:p>
            <a:pPr marL="342900" indent="-342900">
              <a:spcAft>
                <a:spcPts val="0"/>
              </a:spcAft>
              <a:buFont typeface="Symbol" panose="05050102010706020507" pitchFamily="18" charset="2"/>
              <a:buChar char="Þ"/>
            </a:pPr>
            <a:r>
              <a:rPr lang="fr-FR" sz="2400" dirty="0">
                <a:latin typeface="Arial" panose="020B0604020202020204" pitchFamily="34" charset="0"/>
                <a:ea typeface="Calibri" panose="020F0502020204030204" pitchFamily="34" charset="0"/>
                <a:cs typeface="Times New Roman" panose="02020603050405020304" pitchFamily="18" charset="0"/>
              </a:rPr>
              <a:t>Elles améliorent le suivi des affaires, des clients et des prospects et permettent d’organiser des actions commerciales par e-mailing ou sur les réseaux sociaux.</a:t>
            </a:r>
          </a:p>
          <a:p>
            <a:pPr>
              <a:spcAft>
                <a:spcPts val="0"/>
              </a:spcAft>
            </a:pPr>
            <a:endParaRPr lang="fr-FR" sz="2400" dirty="0">
              <a:latin typeface="Arial" panose="020B0604020202020204" pitchFamily="34" charset="0"/>
              <a:ea typeface="Calibri" panose="020F0502020204030204" pitchFamily="34" charset="0"/>
              <a:cs typeface="Times New Roman" panose="02020603050405020304" pitchFamily="18" charset="0"/>
            </a:endParaRPr>
          </a:p>
          <a:p>
            <a:pPr algn="ctr">
              <a:spcAft>
                <a:spcPts val="0"/>
              </a:spcAft>
            </a:pPr>
            <a:r>
              <a:rPr lang="fr-FR" sz="2400" dirty="0">
                <a:latin typeface="Arial" panose="020B0604020202020204" pitchFamily="34" charset="0"/>
                <a:ea typeface="Calibri" panose="020F0502020204030204" pitchFamily="34" charset="0"/>
                <a:cs typeface="Times New Roman" panose="02020603050405020304" pitchFamily="18" charset="0"/>
              </a:rPr>
              <a:t>Ces informations permettent de personnaliser et d’optimiser la communication.</a:t>
            </a:r>
          </a:p>
        </p:txBody>
      </p:sp>
    </p:spTree>
    <p:extLst>
      <p:ext uri="{BB962C8B-B14F-4D97-AF65-F5344CB8AC3E}">
        <p14:creationId xmlns:p14="http://schemas.microsoft.com/office/powerpoint/2010/main" val="10342366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1">
            <a:extLst>
              <a:ext uri="{FF2B5EF4-FFF2-40B4-BE49-F238E27FC236}">
                <a16:creationId xmlns:a16="http://schemas.microsoft.com/office/drawing/2014/main" id="{DFA08345-E99C-4CDC-AF50-437C3E9B1DBD}"/>
              </a:ext>
            </a:extLst>
          </p:cNvPr>
          <p:cNvSpPr txBox="1">
            <a:spLocks/>
          </p:cNvSpPr>
          <p:nvPr/>
        </p:nvSpPr>
        <p:spPr>
          <a:xfrm>
            <a:off x="0" y="318782"/>
            <a:ext cx="11811311" cy="963329"/>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2800" b="1" dirty="0">
                <a:latin typeface="Arial" panose="020B0604020202020204" pitchFamily="34" charset="0"/>
                <a:cs typeface="Arial" panose="020B0604020202020204" pitchFamily="34" charset="0"/>
              </a:rPr>
              <a:t>Chap. 6 – Communication commerciale et institutionnelle</a:t>
            </a:r>
            <a:br>
              <a:rPr lang="fr-FR" sz="3000" b="1" dirty="0">
                <a:latin typeface="Arial" panose="020B0604020202020204" pitchFamily="34" charset="0"/>
                <a:cs typeface="Arial" panose="020B0604020202020204" pitchFamily="34" charset="0"/>
              </a:rPr>
            </a:br>
            <a:r>
              <a:rPr lang="fr-FR" sz="2600" b="1" dirty="0">
                <a:solidFill>
                  <a:srgbClr val="FFFF00"/>
                </a:solidFill>
                <a:latin typeface="Arial" panose="020B0604020202020204" pitchFamily="34" charset="0"/>
                <a:cs typeface="Arial" panose="020B0604020202020204" pitchFamily="34" charset="0"/>
              </a:rPr>
              <a:t>C. La communication sur le Web</a:t>
            </a:r>
          </a:p>
          <a:p>
            <a:r>
              <a:rPr lang="fr-FR" sz="2400" b="1" dirty="0">
                <a:solidFill>
                  <a:srgbClr val="FFFF00"/>
                </a:solidFill>
                <a:latin typeface="Arial" panose="020B0604020202020204" pitchFamily="34" charset="0"/>
                <a:cs typeface="Arial" panose="020B0604020202020204" pitchFamily="34" charset="0"/>
              </a:rPr>
              <a:t>3. Se défendre contre les rumeurs et les « fake-news »</a:t>
            </a:r>
            <a:endParaRPr lang="fr-FR" sz="2800" b="1" dirty="0">
              <a:solidFill>
                <a:srgbClr val="FFFF00"/>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F3D5D9D8-D944-4495-9D07-2E7D13473A1F}"/>
              </a:ext>
            </a:extLst>
          </p:cNvPr>
          <p:cNvSpPr/>
          <p:nvPr/>
        </p:nvSpPr>
        <p:spPr>
          <a:xfrm>
            <a:off x="927487" y="1411294"/>
            <a:ext cx="9956335" cy="5286062"/>
          </a:xfrm>
          <a:prstGeom prst="rect">
            <a:avLst/>
          </a:prstGeom>
        </p:spPr>
        <p:txBody>
          <a:bodyPr wrap="square">
            <a:spAutoFit/>
          </a:bodyPr>
          <a:lstStyle/>
          <a:p>
            <a:pPr>
              <a:spcBef>
                <a:spcPts val="300"/>
              </a:spcBef>
              <a:spcAft>
                <a:spcPts val="0"/>
              </a:spcAft>
            </a:pPr>
            <a:r>
              <a:rPr lang="fr-FR" sz="2000" dirty="0">
                <a:latin typeface="Arial" panose="020B0604020202020204" pitchFamily="34" charset="0"/>
                <a:ea typeface="Calibri" panose="020F0502020204030204" pitchFamily="34" charset="0"/>
                <a:cs typeface="Arial" panose="020B0604020202020204" pitchFamily="34" charset="0"/>
              </a:rPr>
              <a:t>Rumeurs et fake-news font vite des dégâts, car le web et les réseaux sociaux démultiplient leur diffusion. Selon une étude du MIT, une information fausse a 70 % de plus de chance d’être propagée sur Twitter qu’une information réelle </a:t>
            </a:r>
            <a:r>
              <a:rPr lang="fr-FR" sz="2000" i="1" dirty="0">
                <a:latin typeface="Arial" panose="020B0604020202020204" pitchFamily="34" charset="0"/>
                <a:ea typeface="Calibri" panose="020F0502020204030204" pitchFamily="34" charset="0"/>
                <a:cs typeface="Arial" panose="020B0604020202020204" pitchFamily="34" charset="0"/>
              </a:rPr>
              <a:t>(Magasine Science du 9 mars 2018).</a:t>
            </a:r>
            <a:endParaRPr lang="fr-FR" sz="2000" dirty="0">
              <a:latin typeface="Arial" panose="020B0604020202020204" pitchFamily="34" charset="0"/>
              <a:ea typeface="Calibri" panose="020F0502020204030204" pitchFamily="34" charset="0"/>
              <a:cs typeface="Arial" panose="020B0604020202020204" pitchFamily="34" charset="0"/>
            </a:endParaRPr>
          </a:p>
          <a:p>
            <a:pPr>
              <a:spcBef>
                <a:spcPts val="300"/>
              </a:spcBef>
              <a:spcAft>
                <a:spcPts val="0"/>
              </a:spcAft>
            </a:pPr>
            <a:r>
              <a:rPr lang="fr-FR" sz="2000" dirty="0">
                <a:latin typeface="Arial" panose="020B0604020202020204" pitchFamily="34" charset="0"/>
                <a:ea typeface="Calibri" panose="020F0502020204030204" pitchFamily="34" charset="0"/>
                <a:cs typeface="Arial" panose="020B0604020202020204" pitchFamily="34" charset="0"/>
              </a:rPr>
              <a:t>Les rumeurs et fake-news sont indissociables du succès et de l’influence. Dès qu’une rumeur est identifiée, il faut agir rapidement pour la faire cesser avant qu’elle ne provoque des dégâts irréversibles.</a:t>
            </a:r>
          </a:p>
          <a:p>
            <a:pPr marL="342900" lvl="0" indent="-342900">
              <a:spcBef>
                <a:spcPts val="600"/>
              </a:spcBef>
              <a:spcAft>
                <a:spcPts val="600"/>
              </a:spcAft>
              <a:buFont typeface="Symbol" panose="05050102010706020507" pitchFamily="18" charset="2"/>
              <a:buChar char=""/>
            </a:pPr>
            <a:r>
              <a:rPr lang="fr-FR" sz="2000" b="1" dirty="0">
                <a:solidFill>
                  <a:srgbClr val="000000"/>
                </a:solidFill>
                <a:latin typeface="Arial" panose="020B0604020202020204" pitchFamily="34" charset="0"/>
                <a:ea typeface="Times New Roman" panose="02020603050405020304" pitchFamily="18" charset="0"/>
                <a:cs typeface="Arial" panose="020B0604020202020204" pitchFamily="34" charset="0"/>
              </a:rPr>
              <a:t>Rendez public la rumeur et le fake-news</a:t>
            </a:r>
          </a:p>
          <a:p>
            <a:pPr algn="just">
              <a:spcBef>
                <a:spcPts val="300"/>
              </a:spcBef>
              <a:spcAft>
                <a:spcPts val="0"/>
              </a:spcAft>
            </a:pPr>
            <a:r>
              <a:rPr lang="fr-FR" sz="2000" dirty="0">
                <a:latin typeface="Arial" panose="020B0604020202020204" pitchFamily="34" charset="0"/>
                <a:ea typeface="Calibri" panose="020F0502020204030204" pitchFamily="34" charset="0"/>
                <a:cs typeface="Arial" panose="020B0604020202020204" pitchFamily="34" charset="0"/>
              </a:rPr>
              <a:t>Rumeurs et fake-news se propagent parce qu’elles sont plus « croustillantes » que les informations « sérieuses », parce que les gens aiment penser qu’ils savent « quelque chose de secret », parce qu’elles surprennent, parce qu’elles satisfont un désir latent de voyeurisme et de sensationnalisme.</a:t>
            </a:r>
          </a:p>
          <a:p>
            <a:pPr>
              <a:spcBef>
                <a:spcPts val="300"/>
              </a:spcBef>
              <a:spcAft>
                <a:spcPts val="0"/>
              </a:spcAft>
            </a:pPr>
            <a:r>
              <a:rPr lang="fr-FR" sz="2000" dirty="0">
                <a:latin typeface="Arial" panose="020B0604020202020204" pitchFamily="34" charset="0"/>
                <a:ea typeface="Calibri" panose="020F0502020204030204" pitchFamily="34" charset="0"/>
                <a:cs typeface="Arial" panose="020B0604020202020204" pitchFamily="34" charset="0"/>
              </a:rPr>
              <a:t>Avant d’être identifiée, la rumeur a souvent connu un certain succès sur les réseaux. La rendre publique, freinera sa diffusion. Révélez publiquement la rumeur par tous les moyens possibles web ou autres. Lorsqu’une rumeur est dévoilée, le plus souvent, elle cesse car les</a:t>
            </a:r>
            <a:r>
              <a:rPr lang="fr-FR" sz="2000" b="1" dirty="0">
                <a:latin typeface="Arial" panose="020B0604020202020204" pitchFamily="34" charset="0"/>
                <a:ea typeface="Calibri" panose="020F0502020204030204" pitchFamily="34" charset="0"/>
                <a:cs typeface="Arial" panose="020B0604020202020204" pitchFamily="34" charset="0"/>
              </a:rPr>
              <a:t> mensonges sont révélés</a:t>
            </a:r>
            <a:r>
              <a:rPr lang="fr-FR" sz="2000" dirty="0">
                <a:latin typeface="Arial" panose="020B0604020202020204" pitchFamily="34" charset="0"/>
                <a:ea typeface="Calibri" panose="020F0502020204030204" pitchFamily="34" charset="0"/>
                <a:cs typeface="Arial" panose="020B0604020202020204" pitchFamily="34" charset="0"/>
              </a:rPr>
              <a:t>.</a:t>
            </a:r>
          </a:p>
        </p:txBody>
      </p:sp>
    </p:spTree>
    <p:extLst>
      <p:ext uri="{BB962C8B-B14F-4D97-AF65-F5344CB8AC3E}">
        <p14:creationId xmlns:p14="http://schemas.microsoft.com/office/powerpoint/2010/main" val="86969289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1">
            <a:extLst>
              <a:ext uri="{FF2B5EF4-FFF2-40B4-BE49-F238E27FC236}">
                <a16:creationId xmlns:a16="http://schemas.microsoft.com/office/drawing/2014/main" id="{DFA08345-E99C-4CDC-AF50-437C3E9B1DBD}"/>
              </a:ext>
            </a:extLst>
          </p:cNvPr>
          <p:cNvSpPr txBox="1">
            <a:spLocks/>
          </p:cNvSpPr>
          <p:nvPr/>
        </p:nvSpPr>
        <p:spPr>
          <a:xfrm>
            <a:off x="0" y="318782"/>
            <a:ext cx="11811311" cy="963329"/>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2800" b="1" dirty="0">
                <a:latin typeface="Arial" panose="020B0604020202020204" pitchFamily="34" charset="0"/>
                <a:cs typeface="Arial" panose="020B0604020202020204" pitchFamily="34" charset="0"/>
              </a:rPr>
              <a:t>Chap. 6 – Communication commerciale et institutionnelle</a:t>
            </a:r>
            <a:br>
              <a:rPr lang="fr-FR" sz="3000" b="1" dirty="0">
                <a:latin typeface="Arial" panose="020B0604020202020204" pitchFamily="34" charset="0"/>
                <a:cs typeface="Arial" panose="020B0604020202020204" pitchFamily="34" charset="0"/>
              </a:rPr>
            </a:br>
            <a:r>
              <a:rPr lang="fr-FR" sz="2600" b="1" dirty="0">
                <a:solidFill>
                  <a:srgbClr val="FFFF00"/>
                </a:solidFill>
                <a:latin typeface="Arial" panose="020B0604020202020204" pitchFamily="34" charset="0"/>
                <a:cs typeface="Arial" panose="020B0604020202020204" pitchFamily="34" charset="0"/>
              </a:rPr>
              <a:t>C. La communication sur le Web</a:t>
            </a:r>
          </a:p>
          <a:p>
            <a:r>
              <a:rPr lang="fr-FR" sz="2400" b="1" dirty="0">
                <a:solidFill>
                  <a:srgbClr val="FFFF00"/>
                </a:solidFill>
                <a:latin typeface="Arial" panose="020B0604020202020204" pitchFamily="34" charset="0"/>
                <a:cs typeface="Arial" panose="020B0604020202020204" pitchFamily="34" charset="0"/>
              </a:rPr>
              <a:t>3. Se défendre contre les rumeurs et les « fake-news »</a:t>
            </a:r>
            <a:endParaRPr lang="fr-FR" sz="2800" b="1" dirty="0">
              <a:solidFill>
                <a:srgbClr val="FFFF00"/>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F3D5D9D8-D944-4495-9D07-2E7D13473A1F}"/>
              </a:ext>
            </a:extLst>
          </p:cNvPr>
          <p:cNvSpPr/>
          <p:nvPr/>
        </p:nvSpPr>
        <p:spPr>
          <a:xfrm>
            <a:off x="738734" y="2187276"/>
            <a:ext cx="10351512" cy="3939540"/>
          </a:xfrm>
          <a:prstGeom prst="rect">
            <a:avLst/>
          </a:prstGeom>
        </p:spPr>
        <p:txBody>
          <a:bodyPr wrap="square">
            <a:spAutoFit/>
          </a:bodyPr>
          <a:lstStyle/>
          <a:p>
            <a:pPr>
              <a:spcBef>
                <a:spcPts val="300"/>
              </a:spcBef>
              <a:spcAft>
                <a:spcPts val="0"/>
              </a:spcAft>
            </a:pPr>
            <a:r>
              <a:rPr lang="fr-FR" sz="2400" dirty="0">
                <a:latin typeface="Arial" panose="020B0604020202020204" pitchFamily="34" charset="0"/>
                <a:ea typeface="Calibri" panose="020F0502020204030204" pitchFamily="34" charset="0"/>
                <a:cs typeface="Arial" panose="020B0604020202020204" pitchFamily="34" charset="0"/>
              </a:rPr>
              <a:t>Rumeurs et fake-news font vite des dégâts, car le web et les réseaux sociaux démultiplient leur diffusion. </a:t>
            </a:r>
          </a:p>
          <a:p>
            <a:pPr>
              <a:spcBef>
                <a:spcPts val="300"/>
              </a:spcBef>
              <a:spcAft>
                <a:spcPts val="0"/>
              </a:spcAft>
            </a:pPr>
            <a:endParaRPr lang="fr-FR" sz="2400" dirty="0">
              <a:latin typeface="Arial" panose="020B0604020202020204" pitchFamily="34" charset="0"/>
              <a:ea typeface="Calibri" panose="020F0502020204030204" pitchFamily="34" charset="0"/>
              <a:cs typeface="Arial" panose="020B0604020202020204" pitchFamily="34" charset="0"/>
            </a:endParaRPr>
          </a:p>
          <a:p>
            <a:pPr algn="ctr">
              <a:spcBef>
                <a:spcPts val="300"/>
              </a:spcBef>
              <a:spcAft>
                <a:spcPts val="0"/>
              </a:spcAft>
            </a:pPr>
            <a:r>
              <a:rPr lang="fr-FR" sz="2400" b="1" dirty="0">
                <a:solidFill>
                  <a:srgbClr val="92D050"/>
                </a:solidFill>
                <a:latin typeface="Arial" panose="020B0604020202020204" pitchFamily="34" charset="0"/>
                <a:ea typeface="Calibri" panose="020F0502020204030204" pitchFamily="34" charset="0"/>
                <a:cs typeface="Arial" panose="020B0604020202020204" pitchFamily="34" charset="0"/>
              </a:rPr>
              <a:t>Selon une étude du MIT, une information fausse a 70 % de plus de chance d’être propagée sur Twitter qu’une information réelle </a:t>
            </a:r>
            <a:r>
              <a:rPr lang="fr-FR" sz="2400" b="1" i="1" dirty="0">
                <a:solidFill>
                  <a:srgbClr val="92D050"/>
                </a:solidFill>
                <a:latin typeface="Arial" panose="020B0604020202020204" pitchFamily="34" charset="0"/>
                <a:ea typeface="Calibri" panose="020F0502020204030204" pitchFamily="34" charset="0"/>
                <a:cs typeface="Arial" panose="020B0604020202020204" pitchFamily="34" charset="0"/>
              </a:rPr>
              <a:t>(Magasine Science du 9 mars 2018).</a:t>
            </a:r>
            <a:endParaRPr lang="fr-FR" sz="2400" b="1" dirty="0">
              <a:solidFill>
                <a:srgbClr val="92D050"/>
              </a:solidFill>
              <a:latin typeface="Arial" panose="020B0604020202020204" pitchFamily="34" charset="0"/>
              <a:ea typeface="Calibri" panose="020F0502020204030204" pitchFamily="34" charset="0"/>
              <a:cs typeface="Arial" panose="020B0604020202020204" pitchFamily="34" charset="0"/>
            </a:endParaRPr>
          </a:p>
          <a:p>
            <a:pPr>
              <a:spcBef>
                <a:spcPts val="300"/>
              </a:spcBef>
              <a:spcAft>
                <a:spcPts val="0"/>
              </a:spcAft>
            </a:pPr>
            <a:endParaRPr lang="fr-FR" sz="2400" dirty="0">
              <a:latin typeface="Arial" panose="020B0604020202020204" pitchFamily="34" charset="0"/>
              <a:ea typeface="Calibri" panose="020F0502020204030204" pitchFamily="34" charset="0"/>
              <a:cs typeface="Arial" panose="020B0604020202020204" pitchFamily="34" charset="0"/>
            </a:endParaRPr>
          </a:p>
          <a:p>
            <a:pPr>
              <a:spcBef>
                <a:spcPts val="300"/>
              </a:spcBef>
              <a:spcAft>
                <a:spcPts val="0"/>
              </a:spcAft>
            </a:pPr>
            <a:r>
              <a:rPr lang="fr-FR" sz="2400" dirty="0">
                <a:latin typeface="Arial" panose="020B0604020202020204" pitchFamily="34" charset="0"/>
                <a:ea typeface="Calibri" panose="020F0502020204030204" pitchFamily="34" charset="0"/>
                <a:cs typeface="Arial" panose="020B0604020202020204" pitchFamily="34" charset="0"/>
              </a:rPr>
              <a:t>Les rumeurs et fake-news sont indissociables du succès et de l’influence. Dès qu’une rumeur est identifiée, il faut agir rapidement pour la faire cesser avant qu’elle ne provoque des dégâts irréversibles.</a:t>
            </a:r>
          </a:p>
        </p:txBody>
      </p:sp>
    </p:spTree>
    <p:extLst>
      <p:ext uri="{BB962C8B-B14F-4D97-AF65-F5344CB8AC3E}">
        <p14:creationId xmlns:p14="http://schemas.microsoft.com/office/powerpoint/2010/main" val="171911361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Ion</Template>
  <TotalTime>444</TotalTime>
  <Words>1572</Words>
  <Application>Microsoft Office PowerPoint</Application>
  <PresentationFormat>Grand écran</PresentationFormat>
  <Paragraphs>80</Paragraphs>
  <Slides>12</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12</vt:i4>
      </vt:variant>
    </vt:vector>
  </HeadingPairs>
  <TitlesOfParts>
    <vt:vector size="19" baseType="lpstr">
      <vt:lpstr>Arial</vt:lpstr>
      <vt:lpstr>Calibri</vt:lpstr>
      <vt:lpstr>Century Gothic</vt:lpstr>
      <vt:lpstr>Symbol</vt:lpstr>
      <vt:lpstr>Times New Roman</vt:lpstr>
      <vt:lpstr>Wingdings 3</vt:lpstr>
      <vt:lpstr>Ion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A41. Organisation et amélioration du travail administratif</dc:title>
  <dc:creator>Claude Terrier</dc:creator>
  <cp:lastModifiedBy>Claude Terrier</cp:lastModifiedBy>
  <cp:revision>51</cp:revision>
  <dcterms:created xsi:type="dcterms:W3CDTF">2014-01-14T07:42:30Z</dcterms:created>
  <dcterms:modified xsi:type="dcterms:W3CDTF">2022-10-01T19:11:52Z</dcterms:modified>
</cp:coreProperties>
</file>