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
  </p:notesMasterIdLst>
  <p:sldIdLst>
    <p:sldId id="273" r:id="rId2"/>
    <p:sldId id="274"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228861-4B13-43F6-AB20-73B229337F1A}" type="doc">
      <dgm:prSet loTypeId="urn:microsoft.com/office/officeart/2008/layout/VerticalCurvedList" loCatId="list" qsTypeId="urn:microsoft.com/office/officeart/2005/8/quickstyle/simple1" qsCatId="simple" csTypeId="urn:microsoft.com/office/officeart/2005/8/colors/accent1_2" csCatId="accent1" phldr="1"/>
      <dgm:spPr/>
    </dgm:pt>
    <dgm:pt modelId="{1B1B3454-161F-4F15-9E9E-80B62DE9C3A4}">
      <dgm:prSet phldrT="[Texte]" custT="1"/>
      <dgm:spPr/>
      <dgm:t>
        <a:bodyPr/>
        <a:lstStyle/>
        <a:p>
          <a:r>
            <a:rPr lang="fr-FR" sz="1800" b="1">
              <a:solidFill>
                <a:schemeClr val="bg1"/>
              </a:solidFill>
              <a:latin typeface="Arial" panose="020B0604020202020204" pitchFamily="34" charset="0"/>
              <a:ea typeface="Calibri" panose="020F0502020204030204" pitchFamily="34" charset="0"/>
              <a:cs typeface="Times New Roman" panose="02020603050405020304" pitchFamily="18" charset="0"/>
            </a:rPr>
            <a:t>Un titre court</a:t>
          </a:r>
          <a:r>
            <a:rPr lang="fr-FR" sz="1800">
              <a:solidFill>
                <a:schemeClr val="bg1"/>
              </a:solidFill>
              <a:latin typeface="Arial" panose="020B0604020202020204" pitchFamily="34" charset="0"/>
              <a:ea typeface="Calibri" panose="020F0502020204030204" pitchFamily="34" charset="0"/>
              <a:cs typeface="Times New Roman" panose="02020603050405020304" pitchFamily="18" charset="0"/>
            </a:rPr>
            <a:t> qui résume le contenu (18 mots maximum). Il doit être percutant et objectif. </a:t>
          </a:r>
          <a:endParaRPr lang="fr-FR" sz="1800">
            <a:solidFill>
              <a:schemeClr val="bg1"/>
            </a:solidFill>
          </a:endParaRPr>
        </a:p>
      </dgm:t>
    </dgm:pt>
    <dgm:pt modelId="{BC2AC8CF-8224-4292-B211-73B8F4F95394}" type="parTrans" cxnId="{DC96E160-6D0B-46A1-8B51-6238C0BE1122}">
      <dgm:prSet/>
      <dgm:spPr/>
      <dgm:t>
        <a:bodyPr/>
        <a:lstStyle/>
        <a:p>
          <a:endParaRPr lang="fr-FR" sz="2800">
            <a:solidFill>
              <a:schemeClr val="bg1"/>
            </a:solidFill>
          </a:endParaRPr>
        </a:p>
      </dgm:t>
    </dgm:pt>
    <dgm:pt modelId="{DAF6B79B-F9AF-4F95-BCCD-09BF694336BB}" type="sibTrans" cxnId="{DC96E160-6D0B-46A1-8B51-6238C0BE1122}">
      <dgm:prSet/>
      <dgm:spPr/>
      <dgm:t>
        <a:bodyPr/>
        <a:lstStyle/>
        <a:p>
          <a:endParaRPr lang="fr-FR" sz="2800">
            <a:solidFill>
              <a:schemeClr val="bg1"/>
            </a:solidFill>
          </a:endParaRPr>
        </a:p>
      </dgm:t>
    </dgm:pt>
    <dgm:pt modelId="{352DA9B4-FE46-4827-A39A-34B1BB0ABE5C}">
      <dgm:prSet custT="1"/>
      <dgm:spPr/>
      <dgm:t>
        <a:bodyPr/>
        <a:lstStyle/>
        <a:p>
          <a:r>
            <a:rPr lang="fr-FR" sz="1800" b="1">
              <a:solidFill>
                <a:schemeClr val="bg1"/>
              </a:solidFill>
              <a:latin typeface="Arial" panose="020B0604020202020204" pitchFamily="34" charset="0"/>
              <a:ea typeface="Calibri" panose="020F0502020204030204" pitchFamily="34" charset="0"/>
              <a:cs typeface="Times New Roman" panose="02020603050405020304" pitchFamily="18" charset="0"/>
            </a:rPr>
            <a:t>L’accroche ou « chapeau »</a:t>
          </a:r>
          <a:r>
            <a:rPr lang="fr-FR" sz="1800">
              <a:solidFill>
                <a:schemeClr val="bg1"/>
              </a:solidFill>
              <a:latin typeface="Arial" panose="020B0604020202020204" pitchFamily="34" charset="0"/>
              <a:ea typeface="Calibri" panose="020F0502020204030204" pitchFamily="34" charset="0"/>
              <a:cs typeface="Times New Roman" panose="02020603050405020304" pitchFamily="18" charset="0"/>
            </a:rPr>
            <a:t>  résume en une ou deux lignes le communiqué de presse. </a:t>
          </a:r>
          <a:endParaRPr lang="fr-FR" sz="1800"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dgm:t>
    </dgm:pt>
    <dgm:pt modelId="{E59A7B9F-30E6-48BC-9F39-184769DF1680}" type="parTrans" cxnId="{685C24F5-A11E-4FB9-A969-074EEED5F6A2}">
      <dgm:prSet/>
      <dgm:spPr/>
      <dgm:t>
        <a:bodyPr/>
        <a:lstStyle/>
        <a:p>
          <a:endParaRPr lang="fr-FR" sz="2800">
            <a:solidFill>
              <a:schemeClr val="bg1"/>
            </a:solidFill>
          </a:endParaRPr>
        </a:p>
      </dgm:t>
    </dgm:pt>
    <dgm:pt modelId="{7CE4D75B-A221-467F-A2F7-61723C2C5087}" type="sibTrans" cxnId="{685C24F5-A11E-4FB9-A969-074EEED5F6A2}">
      <dgm:prSet/>
      <dgm:spPr/>
      <dgm:t>
        <a:bodyPr/>
        <a:lstStyle/>
        <a:p>
          <a:endParaRPr lang="fr-FR" sz="2800">
            <a:solidFill>
              <a:schemeClr val="bg1"/>
            </a:solidFill>
          </a:endParaRPr>
        </a:p>
      </dgm:t>
    </dgm:pt>
    <dgm:pt modelId="{51F93E17-54F0-4FB8-9E34-A59804F1B375}">
      <dgm:prSet custT="1"/>
      <dgm:spPr/>
      <dgm:t>
        <a:bodyPr/>
        <a:lstStyle/>
        <a:p>
          <a:r>
            <a:rPr lang="fr-FR" sz="1800" b="1" dirty="0">
              <a:solidFill>
                <a:schemeClr val="bg1"/>
              </a:solidFill>
              <a:latin typeface="Arial" panose="020B0604020202020204" pitchFamily="34" charset="0"/>
              <a:ea typeface="Calibri" panose="020F0502020204030204" pitchFamily="34" charset="0"/>
              <a:cs typeface="Times New Roman" panose="02020603050405020304" pitchFamily="18" charset="0"/>
            </a:rPr>
            <a:t>Le corps du communiqué</a:t>
          </a:r>
          <a:r>
            <a:rPr lang="fr-FR" sz="1800" dirty="0">
              <a:solidFill>
                <a:schemeClr val="bg1"/>
              </a:solidFill>
              <a:latin typeface="Arial" panose="020B0604020202020204" pitchFamily="34" charset="0"/>
              <a:ea typeface="Calibri" panose="020F0502020204030204" pitchFamily="34" charset="0"/>
              <a:cs typeface="Times New Roman" panose="02020603050405020304" pitchFamily="18" charset="0"/>
            </a:rPr>
            <a:t> = phases courtes, simples et sobres avec une idée par phrase (vocabulaire simple, sans superlatif). Organiser les propos de façon logique en recourant au QQOQCP pour ne rien oublier. Organiser les paragraphes et rédiger pour chacun d’eux un titre de synthèse en gras. Commencer par les informations importantes et finir par les informations les moins essentielles</a:t>
          </a:r>
        </a:p>
      </dgm:t>
    </dgm:pt>
    <dgm:pt modelId="{E2605041-63EC-4573-A7FE-366FE6D82700}" type="parTrans" cxnId="{65F38A31-1FB1-4CEF-81D1-1CA9D6E3EBEE}">
      <dgm:prSet/>
      <dgm:spPr/>
      <dgm:t>
        <a:bodyPr/>
        <a:lstStyle/>
        <a:p>
          <a:endParaRPr lang="fr-FR" sz="2800">
            <a:solidFill>
              <a:schemeClr val="bg1"/>
            </a:solidFill>
          </a:endParaRPr>
        </a:p>
      </dgm:t>
    </dgm:pt>
    <dgm:pt modelId="{0F49006B-590D-4CE0-9ACF-E6D02100D30E}" type="sibTrans" cxnId="{65F38A31-1FB1-4CEF-81D1-1CA9D6E3EBEE}">
      <dgm:prSet/>
      <dgm:spPr/>
      <dgm:t>
        <a:bodyPr/>
        <a:lstStyle/>
        <a:p>
          <a:endParaRPr lang="fr-FR" sz="2800">
            <a:solidFill>
              <a:schemeClr val="bg1"/>
            </a:solidFill>
          </a:endParaRPr>
        </a:p>
      </dgm:t>
    </dgm:pt>
    <dgm:pt modelId="{E8B05950-FCE7-48F3-9C44-8FB82282B36E}">
      <dgm:prSet custT="1"/>
      <dgm:spPr/>
      <dgm:t>
        <a:bodyPr/>
        <a:lstStyle/>
        <a:p>
          <a:pPr>
            <a:spcAft>
              <a:spcPts val="0"/>
            </a:spcAft>
          </a:pPr>
          <a:r>
            <a:rPr lang="fr-FR" sz="1800" b="1" dirty="0">
              <a:solidFill>
                <a:schemeClr val="bg1"/>
              </a:solidFill>
              <a:latin typeface="Arial" panose="020B0604020202020204" pitchFamily="34" charset="0"/>
              <a:ea typeface="Calibri" panose="020F0502020204030204" pitchFamily="34" charset="0"/>
              <a:cs typeface="Times New Roman" panose="02020603050405020304" pitchFamily="18" charset="0"/>
            </a:rPr>
            <a:t>La conclusion</a:t>
          </a:r>
          <a:r>
            <a:rPr lang="fr-FR" sz="1800" dirty="0">
              <a:solidFill>
                <a:schemeClr val="bg1"/>
              </a:solidFill>
              <a:latin typeface="Arial" panose="020B0604020202020204" pitchFamily="34" charset="0"/>
              <a:ea typeface="Calibri" panose="020F0502020204030204" pitchFamily="34" charset="0"/>
              <a:cs typeface="Times New Roman" panose="02020603050405020304" pitchFamily="18" charset="0"/>
            </a:rPr>
            <a:t> indique les détails pratiques : Société, adresse, contact, prix, disponibilité, </a:t>
          </a:r>
        </a:p>
        <a:p>
          <a:pPr>
            <a:spcAft>
              <a:spcPts val="0"/>
            </a:spcAft>
          </a:pPr>
          <a:r>
            <a:rPr lang="fr-FR" sz="1800" dirty="0">
              <a:solidFill>
                <a:schemeClr val="bg1"/>
              </a:solidFill>
              <a:latin typeface="Arial" panose="020B0604020202020204" pitchFamily="34" charset="0"/>
              <a:ea typeface="Calibri" panose="020F0502020204030204" pitchFamily="34" charset="0"/>
              <a:cs typeface="Times New Roman" panose="02020603050405020304" pitchFamily="18" charset="0"/>
            </a:rPr>
            <a:t>lieu ou date de l’événement, modalités d’inscription…</a:t>
          </a:r>
          <a:endParaRPr lang="fr-FR"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dgm:t>
    </dgm:pt>
    <dgm:pt modelId="{32DA2FB8-79AA-43E7-8720-F7AA331ACDF4}" type="parTrans" cxnId="{5CC016D8-FDE7-4B2F-8E8D-C35009453091}">
      <dgm:prSet/>
      <dgm:spPr/>
      <dgm:t>
        <a:bodyPr/>
        <a:lstStyle/>
        <a:p>
          <a:endParaRPr lang="fr-FR" sz="2800">
            <a:solidFill>
              <a:schemeClr val="bg1"/>
            </a:solidFill>
          </a:endParaRPr>
        </a:p>
      </dgm:t>
    </dgm:pt>
    <dgm:pt modelId="{02BB27A2-BFD7-4085-B11A-B36E062E1732}" type="sibTrans" cxnId="{5CC016D8-FDE7-4B2F-8E8D-C35009453091}">
      <dgm:prSet/>
      <dgm:spPr/>
      <dgm:t>
        <a:bodyPr/>
        <a:lstStyle/>
        <a:p>
          <a:endParaRPr lang="fr-FR" sz="2800">
            <a:solidFill>
              <a:schemeClr val="bg1"/>
            </a:solidFill>
          </a:endParaRPr>
        </a:p>
      </dgm:t>
    </dgm:pt>
    <dgm:pt modelId="{70E0EEAB-1324-4A6F-AFF2-41AF15E1F12A}" type="pres">
      <dgm:prSet presAssocID="{86228861-4B13-43F6-AB20-73B229337F1A}" presName="Name0" presStyleCnt="0">
        <dgm:presLayoutVars>
          <dgm:chMax val="7"/>
          <dgm:chPref val="7"/>
          <dgm:dir/>
        </dgm:presLayoutVars>
      </dgm:prSet>
      <dgm:spPr/>
    </dgm:pt>
    <dgm:pt modelId="{414E95ED-0DB3-4248-8241-7D0C192E4F06}" type="pres">
      <dgm:prSet presAssocID="{86228861-4B13-43F6-AB20-73B229337F1A}" presName="Name1" presStyleCnt="0"/>
      <dgm:spPr/>
    </dgm:pt>
    <dgm:pt modelId="{44848DC5-F280-46BF-BEF3-83395D7E2733}" type="pres">
      <dgm:prSet presAssocID="{86228861-4B13-43F6-AB20-73B229337F1A}" presName="cycle" presStyleCnt="0"/>
      <dgm:spPr/>
    </dgm:pt>
    <dgm:pt modelId="{2C474919-66EA-46CD-9723-A6D84AA29273}" type="pres">
      <dgm:prSet presAssocID="{86228861-4B13-43F6-AB20-73B229337F1A}" presName="srcNode" presStyleLbl="node1" presStyleIdx="0" presStyleCnt="4"/>
      <dgm:spPr/>
    </dgm:pt>
    <dgm:pt modelId="{CF299CD8-1C81-48F9-8C83-D0B5D2DA5906}" type="pres">
      <dgm:prSet presAssocID="{86228861-4B13-43F6-AB20-73B229337F1A}" presName="conn" presStyleLbl="parChTrans1D2" presStyleIdx="0" presStyleCnt="1"/>
      <dgm:spPr/>
    </dgm:pt>
    <dgm:pt modelId="{E278503C-456E-45FB-89A6-4786B9075975}" type="pres">
      <dgm:prSet presAssocID="{86228861-4B13-43F6-AB20-73B229337F1A}" presName="extraNode" presStyleLbl="node1" presStyleIdx="0" presStyleCnt="4"/>
      <dgm:spPr/>
    </dgm:pt>
    <dgm:pt modelId="{A40B3739-EA90-4B50-9836-AE299D658E70}" type="pres">
      <dgm:prSet presAssocID="{86228861-4B13-43F6-AB20-73B229337F1A}" presName="dstNode" presStyleLbl="node1" presStyleIdx="0" presStyleCnt="4"/>
      <dgm:spPr/>
    </dgm:pt>
    <dgm:pt modelId="{12142002-2220-4E9E-84DE-7E6EBA257181}" type="pres">
      <dgm:prSet presAssocID="{1B1B3454-161F-4F15-9E9E-80B62DE9C3A4}" presName="text_1" presStyleLbl="node1" presStyleIdx="0" presStyleCnt="4" custScaleY="79134">
        <dgm:presLayoutVars>
          <dgm:bulletEnabled val="1"/>
        </dgm:presLayoutVars>
      </dgm:prSet>
      <dgm:spPr/>
    </dgm:pt>
    <dgm:pt modelId="{96BEBC15-9CDD-4F57-AA97-088CAFFFBD8C}" type="pres">
      <dgm:prSet presAssocID="{1B1B3454-161F-4F15-9E9E-80B62DE9C3A4}" presName="accent_1" presStyleCnt="0"/>
      <dgm:spPr/>
    </dgm:pt>
    <dgm:pt modelId="{6DFD16DF-D411-469B-8E35-75C4BBFD5F5F}" type="pres">
      <dgm:prSet presAssocID="{1B1B3454-161F-4F15-9E9E-80B62DE9C3A4}" presName="accentRepeatNode" presStyleLbl="solidFgAcc1" presStyleIdx="0" presStyleCnt="4"/>
      <dgm:spPr/>
    </dgm:pt>
    <dgm:pt modelId="{191A3B30-C424-4D12-ABFC-6CFE3447760B}" type="pres">
      <dgm:prSet presAssocID="{352DA9B4-FE46-4827-A39A-34B1BB0ABE5C}" presName="text_2" presStyleLbl="node1" presStyleIdx="1" presStyleCnt="4" custScaleY="67480" custLinFactNeighborX="-81" custLinFactNeighborY="-20187">
        <dgm:presLayoutVars>
          <dgm:bulletEnabled val="1"/>
        </dgm:presLayoutVars>
      </dgm:prSet>
      <dgm:spPr/>
    </dgm:pt>
    <dgm:pt modelId="{0A197CBA-75B0-481D-9374-925F2253B8A3}" type="pres">
      <dgm:prSet presAssocID="{352DA9B4-FE46-4827-A39A-34B1BB0ABE5C}" presName="accent_2" presStyleCnt="0"/>
      <dgm:spPr/>
    </dgm:pt>
    <dgm:pt modelId="{9675C0D1-B055-4F6D-B608-78791CEAAB28}" type="pres">
      <dgm:prSet presAssocID="{352DA9B4-FE46-4827-A39A-34B1BB0ABE5C}" presName="accentRepeatNode" presStyleLbl="solidFgAcc1" presStyleIdx="1" presStyleCnt="4" custLinFactNeighborY="-11843"/>
      <dgm:spPr/>
    </dgm:pt>
    <dgm:pt modelId="{E316CFA7-DFD8-44C2-B10E-ABC6FD12E521}" type="pres">
      <dgm:prSet presAssocID="{51F93E17-54F0-4FB8-9E34-A59804F1B375}" presName="text_3" presStyleLbl="node1" presStyleIdx="2" presStyleCnt="4" custScaleY="216940">
        <dgm:presLayoutVars>
          <dgm:bulletEnabled val="1"/>
        </dgm:presLayoutVars>
      </dgm:prSet>
      <dgm:spPr/>
    </dgm:pt>
    <dgm:pt modelId="{291E9E85-AAB6-4195-A81E-DC79639EDC4C}" type="pres">
      <dgm:prSet presAssocID="{51F93E17-54F0-4FB8-9E34-A59804F1B375}" presName="accent_3" presStyleCnt="0"/>
      <dgm:spPr/>
    </dgm:pt>
    <dgm:pt modelId="{BF8B778C-0462-4B87-AC7D-8E82E6CDAFEA}" type="pres">
      <dgm:prSet presAssocID="{51F93E17-54F0-4FB8-9E34-A59804F1B375}" presName="accentRepeatNode" presStyleLbl="solidFgAcc1" presStyleIdx="2" presStyleCnt="4" custLinFactNeighborX="-6460" custLinFactNeighborY="-3230"/>
      <dgm:spPr/>
    </dgm:pt>
    <dgm:pt modelId="{D065FF3B-CC3B-450F-8606-F9DED26A18A4}" type="pres">
      <dgm:prSet presAssocID="{E8B05950-FCE7-48F3-9C44-8FB82282B36E}" presName="text_4" presStyleLbl="node1" presStyleIdx="3" presStyleCnt="4" custLinFactNeighborX="-701" custLinFactNeighborY="32299">
        <dgm:presLayoutVars>
          <dgm:bulletEnabled val="1"/>
        </dgm:presLayoutVars>
      </dgm:prSet>
      <dgm:spPr/>
    </dgm:pt>
    <dgm:pt modelId="{F4AB588C-3BF8-4A93-A79A-4E936DA29573}" type="pres">
      <dgm:prSet presAssocID="{E8B05950-FCE7-48F3-9C44-8FB82282B36E}" presName="accent_4" presStyleCnt="0"/>
      <dgm:spPr/>
    </dgm:pt>
    <dgm:pt modelId="{A8D543E2-42F2-4FF2-9D86-86A510BD05E9}" type="pres">
      <dgm:prSet presAssocID="{E8B05950-FCE7-48F3-9C44-8FB82282B36E}" presName="accentRepeatNode" presStyleLbl="solidFgAcc1" presStyleIdx="3" presStyleCnt="4"/>
      <dgm:spPr/>
    </dgm:pt>
  </dgm:ptLst>
  <dgm:cxnLst>
    <dgm:cxn modelId="{65F38A31-1FB1-4CEF-81D1-1CA9D6E3EBEE}" srcId="{86228861-4B13-43F6-AB20-73B229337F1A}" destId="{51F93E17-54F0-4FB8-9E34-A59804F1B375}" srcOrd="2" destOrd="0" parTransId="{E2605041-63EC-4573-A7FE-366FE6D82700}" sibTransId="{0F49006B-590D-4CE0-9ACF-E6D02100D30E}"/>
    <dgm:cxn modelId="{DC96E160-6D0B-46A1-8B51-6238C0BE1122}" srcId="{86228861-4B13-43F6-AB20-73B229337F1A}" destId="{1B1B3454-161F-4F15-9E9E-80B62DE9C3A4}" srcOrd="0" destOrd="0" parTransId="{BC2AC8CF-8224-4292-B211-73B8F4F95394}" sibTransId="{DAF6B79B-F9AF-4F95-BCCD-09BF694336BB}"/>
    <dgm:cxn modelId="{D20BC261-6FA3-4AE6-9626-982401B97997}" type="presOf" srcId="{352DA9B4-FE46-4827-A39A-34B1BB0ABE5C}" destId="{191A3B30-C424-4D12-ABFC-6CFE3447760B}" srcOrd="0" destOrd="0" presId="urn:microsoft.com/office/officeart/2008/layout/VerticalCurvedList"/>
    <dgm:cxn modelId="{E49FAB51-CC11-4DAC-862A-173D9A28B67F}" type="presOf" srcId="{DAF6B79B-F9AF-4F95-BCCD-09BF694336BB}" destId="{CF299CD8-1C81-48F9-8C83-D0B5D2DA5906}" srcOrd="0" destOrd="0" presId="urn:microsoft.com/office/officeart/2008/layout/VerticalCurvedList"/>
    <dgm:cxn modelId="{3C2AE058-24DA-48EB-ADFE-5E53B0283F36}" type="presOf" srcId="{86228861-4B13-43F6-AB20-73B229337F1A}" destId="{70E0EEAB-1324-4A6F-AFF2-41AF15E1F12A}" srcOrd="0" destOrd="0" presId="urn:microsoft.com/office/officeart/2008/layout/VerticalCurvedList"/>
    <dgm:cxn modelId="{C8FE06A8-A92F-4D78-9C3C-83365FA4DC39}" type="presOf" srcId="{1B1B3454-161F-4F15-9E9E-80B62DE9C3A4}" destId="{12142002-2220-4E9E-84DE-7E6EBA257181}" srcOrd="0" destOrd="0" presId="urn:microsoft.com/office/officeart/2008/layout/VerticalCurvedList"/>
    <dgm:cxn modelId="{C507B1B8-C9C7-465C-A7FE-CA1F451E6B92}" type="presOf" srcId="{51F93E17-54F0-4FB8-9E34-A59804F1B375}" destId="{E316CFA7-DFD8-44C2-B10E-ABC6FD12E521}" srcOrd="0" destOrd="0" presId="urn:microsoft.com/office/officeart/2008/layout/VerticalCurvedList"/>
    <dgm:cxn modelId="{B92D77C9-DE00-410D-AD59-93553D82B319}" type="presOf" srcId="{E8B05950-FCE7-48F3-9C44-8FB82282B36E}" destId="{D065FF3B-CC3B-450F-8606-F9DED26A18A4}" srcOrd="0" destOrd="0" presId="urn:microsoft.com/office/officeart/2008/layout/VerticalCurvedList"/>
    <dgm:cxn modelId="{5CC016D8-FDE7-4B2F-8E8D-C35009453091}" srcId="{86228861-4B13-43F6-AB20-73B229337F1A}" destId="{E8B05950-FCE7-48F3-9C44-8FB82282B36E}" srcOrd="3" destOrd="0" parTransId="{32DA2FB8-79AA-43E7-8720-F7AA331ACDF4}" sibTransId="{02BB27A2-BFD7-4085-B11A-B36E062E1732}"/>
    <dgm:cxn modelId="{685C24F5-A11E-4FB9-A969-074EEED5F6A2}" srcId="{86228861-4B13-43F6-AB20-73B229337F1A}" destId="{352DA9B4-FE46-4827-A39A-34B1BB0ABE5C}" srcOrd="1" destOrd="0" parTransId="{E59A7B9F-30E6-48BC-9F39-184769DF1680}" sibTransId="{7CE4D75B-A221-467F-A2F7-61723C2C5087}"/>
    <dgm:cxn modelId="{B4541B20-39D1-459B-8671-7BCC3927D6CC}" type="presParOf" srcId="{70E0EEAB-1324-4A6F-AFF2-41AF15E1F12A}" destId="{414E95ED-0DB3-4248-8241-7D0C192E4F06}" srcOrd="0" destOrd="0" presId="urn:microsoft.com/office/officeart/2008/layout/VerticalCurvedList"/>
    <dgm:cxn modelId="{3DFFB058-6A01-47A8-9357-492404F1563C}" type="presParOf" srcId="{414E95ED-0DB3-4248-8241-7D0C192E4F06}" destId="{44848DC5-F280-46BF-BEF3-83395D7E2733}" srcOrd="0" destOrd="0" presId="urn:microsoft.com/office/officeart/2008/layout/VerticalCurvedList"/>
    <dgm:cxn modelId="{99BC1F97-B060-4D31-8C9F-1BB4543129AB}" type="presParOf" srcId="{44848DC5-F280-46BF-BEF3-83395D7E2733}" destId="{2C474919-66EA-46CD-9723-A6D84AA29273}" srcOrd="0" destOrd="0" presId="urn:microsoft.com/office/officeart/2008/layout/VerticalCurvedList"/>
    <dgm:cxn modelId="{1478328A-EA40-475D-AA40-F04A97A9D44B}" type="presParOf" srcId="{44848DC5-F280-46BF-BEF3-83395D7E2733}" destId="{CF299CD8-1C81-48F9-8C83-D0B5D2DA5906}" srcOrd="1" destOrd="0" presId="urn:microsoft.com/office/officeart/2008/layout/VerticalCurvedList"/>
    <dgm:cxn modelId="{416554B5-F88C-49F0-AAD9-05B53A242D0C}" type="presParOf" srcId="{44848DC5-F280-46BF-BEF3-83395D7E2733}" destId="{E278503C-456E-45FB-89A6-4786B9075975}" srcOrd="2" destOrd="0" presId="urn:microsoft.com/office/officeart/2008/layout/VerticalCurvedList"/>
    <dgm:cxn modelId="{D3FBED9F-0100-4B9D-9FD1-1F9636C96AB7}" type="presParOf" srcId="{44848DC5-F280-46BF-BEF3-83395D7E2733}" destId="{A40B3739-EA90-4B50-9836-AE299D658E70}" srcOrd="3" destOrd="0" presId="urn:microsoft.com/office/officeart/2008/layout/VerticalCurvedList"/>
    <dgm:cxn modelId="{42526441-0F6E-4BF0-BB28-336D5B55E162}" type="presParOf" srcId="{414E95ED-0DB3-4248-8241-7D0C192E4F06}" destId="{12142002-2220-4E9E-84DE-7E6EBA257181}" srcOrd="1" destOrd="0" presId="urn:microsoft.com/office/officeart/2008/layout/VerticalCurvedList"/>
    <dgm:cxn modelId="{0A91C821-CAF0-45A9-B87F-7AD8C1A75B44}" type="presParOf" srcId="{414E95ED-0DB3-4248-8241-7D0C192E4F06}" destId="{96BEBC15-9CDD-4F57-AA97-088CAFFFBD8C}" srcOrd="2" destOrd="0" presId="urn:microsoft.com/office/officeart/2008/layout/VerticalCurvedList"/>
    <dgm:cxn modelId="{FF0681BB-5B8B-4E94-8D8D-B7CC4EA75B66}" type="presParOf" srcId="{96BEBC15-9CDD-4F57-AA97-088CAFFFBD8C}" destId="{6DFD16DF-D411-469B-8E35-75C4BBFD5F5F}" srcOrd="0" destOrd="0" presId="urn:microsoft.com/office/officeart/2008/layout/VerticalCurvedList"/>
    <dgm:cxn modelId="{97CA1B21-1EF9-4291-8D07-8BB342D5AD05}" type="presParOf" srcId="{414E95ED-0DB3-4248-8241-7D0C192E4F06}" destId="{191A3B30-C424-4D12-ABFC-6CFE3447760B}" srcOrd="3" destOrd="0" presId="urn:microsoft.com/office/officeart/2008/layout/VerticalCurvedList"/>
    <dgm:cxn modelId="{6C77EE8D-6151-404F-B97B-DBFF332131EB}" type="presParOf" srcId="{414E95ED-0DB3-4248-8241-7D0C192E4F06}" destId="{0A197CBA-75B0-481D-9374-925F2253B8A3}" srcOrd="4" destOrd="0" presId="urn:microsoft.com/office/officeart/2008/layout/VerticalCurvedList"/>
    <dgm:cxn modelId="{4C2796E7-183D-4C30-BA6A-41143AE20722}" type="presParOf" srcId="{0A197CBA-75B0-481D-9374-925F2253B8A3}" destId="{9675C0D1-B055-4F6D-B608-78791CEAAB28}" srcOrd="0" destOrd="0" presId="urn:microsoft.com/office/officeart/2008/layout/VerticalCurvedList"/>
    <dgm:cxn modelId="{835A436D-41ED-49B1-B7FA-D247BF28A069}" type="presParOf" srcId="{414E95ED-0DB3-4248-8241-7D0C192E4F06}" destId="{E316CFA7-DFD8-44C2-B10E-ABC6FD12E521}" srcOrd="5" destOrd="0" presId="urn:microsoft.com/office/officeart/2008/layout/VerticalCurvedList"/>
    <dgm:cxn modelId="{A19F5987-87C4-440C-9F59-94354A4B7412}" type="presParOf" srcId="{414E95ED-0DB3-4248-8241-7D0C192E4F06}" destId="{291E9E85-AAB6-4195-A81E-DC79639EDC4C}" srcOrd="6" destOrd="0" presId="urn:microsoft.com/office/officeart/2008/layout/VerticalCurvedList"/>
    <dgm:cxn modelId="{975B4E18-4A27-41EB-9997-DE79933267FF}" type="presParOf" srcId="{291E9E85-AAB6-4195-A81E-DC79639EDC4C}" destId="{BF8B778C-0462-4B87-AC7D-8E82E6CDAFEA}" srcOrd="0" destOrd="0" presId="urn:microsoft.com/office/officeart/2008/layout/VerticalCurvedList"/>
    <dgm:cxn modelId="{61FA1925-116D-4733-8A9F-44B367EBEDA8}" type="presParOf" srcId="{414E95ED-0DB3-4248-8241-7D0C192E4F06}" destId="{D065FF3B-CC3B-450F-8606-F9DED26A18A4}" srcOrd="7" destOrd="0" presId="urn:microsoft.com/office/officeart/2008/layout/VerticalCurvedList"/>
    <dgm:cxn modelId="{549D07F2-4E81-4175-8368-E9B5900CA034}" type="presParOf" srcId="{414E95ED-0DB3-4248-8241-7D0C192E4F06}" destId="{F4AB588C-3BF8-4A93-A79A-4E936DA29573}" srcOrd="8" destOrd="0" presId="urn:microsoft.com/office/officeart/2008/layout/VerticalCurvedList"/>
    <dgm:cxn modelId="{24A0FE92-40FE-4A67-BCF0-B3C418500460}" type="presParOf" srcId="{F4AB588C-3BF8-4A93-A79A-4E936DA29573}" destId="{A8D543E2-42F2-4FF2-9D86-86A510BD05E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299CD8-1C81-48F9-8C83-D0B5D2DA5906}">
      <dsp:nvSpPr>
        <dsp:cNvPr id="0" name=""/>
        <dsp:cNvSpPr/>
      </dsp:nvSpPr>
      <dsp:spPr>
        <a:xfrm>
          <a:off x="-4623072" y="-708776"/>
          <a:ext cx="5506953" cy="5506953"/>
        </a:xfrm>
        <a:prstGeom prst="blockArc">
          <a:avLst>
            <a:gd name="adj1" fmla="val 18900000"/>
            <a:gd name="adj2" fmla="val 2700000"/>
            <a:gd name="adj3" fmla="val 392"/>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142002-2220-4E9E-84DE-7E6EBA257181}">
      <dsp:nvSpPr>
        <dsp:cNvPr id="0" name=""/>
        <dsp:cNvSpPr/>
      </dsp:nvSpPr>
      <dsp:spPr>
        <a:xfrm>
          <a:off x="462948" y="380028"/>
          <a:ext cx="10869131" cy="49784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9359"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a:solidFill>
                <a:schemeClr val="bg1"/>
              </a:solidFill>
              <a:latin typeface="Arial" panose="020B0604020202020204" pitchFamily="34" charset="0"/>
              <a:ea typeface="Calibri" panose="020F0502020204030204" pitchFamily="34" charset="0"/>
              <a:cs typeface="Times New Roman" panose="02020603050405020304" pitchFamily="18" charset="0"/>
            </a:rPr>
            <a:t>Un titre court</a:t>
          </a:r>
          <a:r>
            <a:rPr lang="fr-FR" sz="1800" kern="1200">
              <a:solidFill>
                <a:schemeClr val="bg1"/>
              </a:solidFill>
              <a:latin typeface="Arial" panose="020B0604020202020204" pitchFamily="34" charset="0"/>
              <a:ea typeface="Calibri" panose="020F0502020204030204" pitchFamily="34" charset="0"/>
              <a:cs typeface="Times New Roman" panose="02020603050405020304" pitchFamily="18" charset="0"/>
            </a:rPr>
            <a:t> qui résume le contenu (18 mots maximum). Il doit être percutant et objectif. </a:t>
          </a:r>
          <a:endParaRPr lang="fr-FR" sz="1800" kern="1200">
            <a:solidFill>
              <a:schemeClr val="bg1"/>
            </a:solidFill>
          </a:endParaRPr>
        </a:p>
      </dsp:txBody>
      <dsp:txXfrm>
        <a:off x="462948" y="380028"/>
        <a:ext cx="10869131" cy="497842"/>
      </dsp:txXfrm>
    </dsp:sp>
    <dsp:sp modelId="{6DFD16DF-D411-469B-8E35-75C4BBFD5F5F}">
      <dsp:nvSpPr>
        <dsp:cNvPr id="0" name=""/>
        <dsp:cNvSpPr/>
      </dsp:nvSpPr>
      <dsp:spPr>
        <a:xfrm>
          <a:off x="69752" y="235753"/>
          <a:ext cx="786391" cy="78639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1A3B30-C424-4D12-ABFC-6CFE3447760B}">
      <dsp:nvSpPr>
        <dsp:cNvPr id="0" name=""/>
        <dsp:cNvSpPr/>
      </dsp:nvSpPr>
      <dsp:spPr>
        <a:xfrm>
          <a:off x="815121" y="1233521"/>
          <a:ext cx="10508445" cy="42452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9359"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a:solidFill>
                <a:schemeClr val="bg1"/>
              </a:solidFill>
              <a:latin typeface="Arial" panose="020B0604020202020204" pitchFamily="34" charset="0"/>
              <a:ea typeface="Calibri" panose="020F0502020204030204" pitchFamily="34" charset="0"/>
              <a:cs typeface="Times New Roman" panose="02020603050405020304" pitchFamily="18" charset="0"/>
            </a:rPr>
            <a:t>L’accroche ou « chapeau »</a:t>
          </a:r>
          <a:r>
            <a:rPr lang="fr-FR" sz="1800" kern="1200">
              <a:solidFill>
                <a:schemeClr val="bg1"/>
              </a:solidFill>
              <a:latin typeface="Arial" panose="020B0604020202020204" pitchFamily="34" charset="0"/>
              <a:ea typeface="Calibri" panose="020F0502020204030204" pitchFamily="34" charset="0"/>
              <a:cs typeface="Times New Roman" panose="02020603050405020304" pitchFamily="18" charset="0"/>
            </a:rPr>
            <a:t>  résume en une ou deux lignes le communiqué de presse. </a:t>
          </a:r>
          <a:endParaRPr lang="fr-FR" sz="1800" kern="1200"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dsp:txBody>
      <dsp:txXfrm>
        <a:off x="815121" y="1233521"/>
        <a:ext cx="10508445" cy="424525"/>
      </dsp:txXfrm>
    </dsp:sp>
    <dsp:sp modelId="{9675C0D1-B055-4F6D-B608-78791CEAAB28}">
      <dsp:nvSpPr>
        <dsp:cNvPr id="0" name=""/>
        <dsp:cNvSpPr/>
      </dsp:nvSpPr>
      <dsp:spPr>
        <a:xfrm>
          <a:off x="430437" y="1086455"/>
          <a:ext cx="786391" cy="78639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16CFA7-DFD8-44C2-B10E-ABC6FD12E521}">
      <dsp:nvSpPr>
        <dsp:cNvPr id="0" name=""/>
        <dsp:cNvSpPr/>
      </dsp:nvSpPr>
      <dsp:spPr>
        <a:xfrm>
          <a:off x="823633" y="1834217"/>
          <a:ext cx="10508445" cy="136479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9359"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Le corps du communiqué</a:t>
          </a:r>
          <a:r>
            <a:rPr lang="fr-FR" sz="18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 phases courtes, simples et sobres avec une idée par phrase (vocabulaire simple, sans superlatif). Organiser les propos de façon logique en recourant au QQOQCP pour ne rien oublier. Organiser les paragraphes et rédiger pour chacun d’eux un titre de synthèse en gras. Commencer par les informations importantes et finir par les informations les moins essentielles</a:t>
          </a:r>
        </a:p>
      </dsp:txBody>
      <dsp:txXfrm>
        <a:off x="823633" y="1834217"/>
        <a:ext cx="10508445" cy="1364798"/>
      </dsp:txXfrm>
    </dsp:sp>
    <dsp:sp modelId="{BF8B778C-0462-4B87-AC7D-8E82E6CDAFEA}">
      <dsp:nvSpPr>
        <dsp:cNvPr id="0" name=""/>
        <dsp:cNvSpPr/>
      </dsp:nvSpPr>
      <dsp:spPr>
        <a:xfrm>
          <a:off x="379636" y="2098020"/>
          <a:ext cx="786391" cy="78639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65FF3B-CC3B-450F-8606-F9DED26A18A4}">
      <dsp:nvSpPr>
        <dsp:cNvPr id="0" name=""/>
        <dsp:cNvSpPr/>
      </dsp:nvSpPr>
      <dsp:spPr>
        <a:xfrm>
          <a:off x="386755" y="3349090"/>
          <a:ext cx="10869131" cy="62911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9359" tIns="45720" rIns="45720" bIns="45720" numCol="1" spcCol="1270" anchor="ctr" anchorCtr="0">
          <a:noAutofit/>
        </a:bodyPr>
        <a:lstStyle/>
        <a:p>
          <a:pPr marL="0" lvl="0" indent="0" algn="l" defTabSz="800100">
            <a:lnSpc>
              <a:spcPct val="90000"/>
            </a:lnSpc>
            <a:spcBef>
              <a:spcPct val="0"/>
            </a:spcBef>
            <a:spcAft>
              <a:spcPts val="0"/>
            </a:spcAft>
            <a:buNone/>
          </a:pPr>
          <a:r>
            <a:rPr lang="fr-FR" sz="18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La conclusion</a:t>
          </a:r>
          <a:r>
            <a:rPr lang="fr-FR" sz="18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indique les détails pratiques : Société, adresse, contact, prix, disponibilité, </a:t>
          </a:r>
        </a:p>
        <a:p>
          <a:pPr marL="0" lvl="0" indent="0" algn="l" defTabSz="800100">
            <a:lnSpc>
              <a:spcPct val="90000"/>
            </a:lnSpc>
            <a:spcBef>
              <a:spcPct val="0"/>
            </a:spcBef>
            <a:spcAft>
              <a:spcPts val="0"/>
            </a:spcAft>
            <a:buNone/>
          </a:pPr>
          <a:r>
            <a:rPr lang="fr-FR" sz="18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lieu ou date de l’événement, modalités d’inscription…</a:t>
          </a:r>
          <a:endParaRPr lang="fr-FR" sz="1800" kern="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dsp:txBody>
      <dsp:txXfrm>
        <a:off x="386755" y="3349090"/>
        <a:ext cx="10869131" cy="629113"/>
      </dsp:txXfrm>
    </dsp:sp>
    <dsp:sp modelId="{A8D543E2-42F2-4FF2-9D86-86A510BD05E9}">
      <dsp:nvSpPr>
        <dsp:cNvPr id="0" name=""/>
        <dsp:cNvSpPr/>
      </dsp:nvSpPr>
      <dsp:spPr>
        <a:xfrm>
          <a:off x="69752" y="3067254"/>
          <a:ext cx="786391" cy="78639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595D83-DD05-F243-8A6D-55EB5BEAAA1D}" type="datetimeFigureOut">
              <a:rPr lang="fr-FR" smtClean="0"/>
              <a:t>19/09/2019</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C72C7A-DA45-5D41-A722-C4220537C532}" type="slidenum">
              <a:rPr lang="fr-FR" smtClean="0"/>
              <a:t>‹N°›</a:t>
            </a:fld>
            <a:endParaRPr lang="fr-FR"/>
          </a:p>
        </p:txBody>
      </p:sp>
    </p:spTree>
    <p:extLst>
      <p:ext uri="{BB962C8B-B14F-4D97-AF65-F5344CB8AC3E}">
        <p14:creationId xmlns:p14="http://schemas.microsoft.com/office/powerpoint/2010/main" val="26176223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19/09/2019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19/09/2019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19/09/2019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19/09/2019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19/09/2019</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81513" y="1654037"/>
            <a:ext cx="10091956" cy="3585597"/>
          </a:xfrm>
          <a:prstGeom prst="rect">
            <a:avLst/>
          </a:prstGeom>
        </p:spPr>
        <p:txBody>
          <a:bodyPr wrap="square">
            <a:spAutoFit/>
          </a:bodyPr>
          <a:lstStyle/>
          <a:p>
            <a:pPr marL="342900" lvl="0" indent="-342900" algn="just">
              <a:spcBef>
                <a:spcPts val="600"/>
              </a:spcBef>
              <a:spcAft>
                <a:spcPts val="0"/>
              </a:spcAft>
              <a:buFont typeface="Wingdings" panose="05000000000000000000" pitchFamily="2" charset="2"/>
              <a:buChar char=""/>
            </a:pPr>
            <a:r>
              <a:rPr lang="fr-FR" sz="22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Le communiqué de presse</a:t>
            </a:r>
          </a:p>
          <a:p>
            <a:pPr algn="just">
              <a:spcBef>
                <a:spcPts val="600"/>
              </a:spcBef>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C’est un article destiné à la presse et rédigé par le service communication de l’entreprise à l’occasion d’un événement particulier : </a:t>
            </a:r>
            <a:r>
              <a:rPr lang="fr-FR" sz="2000" i="1" dirty="0">
                <a:solidFill>
                  <a:srgbClr val="92D050"/>
                </a:solidFill>
                <a:latin typeface="Arial" panose="020B0604020202020204" pitchFamily="34" charset="0"/>
                <a:ea typeface="Calibri" panose="020F0502020204030204" pitchFamily="34" charset="0"/>
                <a:cs typeface="Times New Roman" panose="02020603050405020304" pitchFamily="18" charset="0"/>
              </a:rPr>
              <a:t>lancement d’un produit, ouverture d’un magasin, conférence, fusion, accident ou crises, etc. </a:t>
            </a:r>
          </a:p>
          <a:p>
            <a:pPr algn="just">
              <a:spcBef>
                <a:spcPts val="600"/>
              </a:spcBef>
              <a:spcAft>
                <a:spcPts val="0"/>
              </a:spcAft>
            </a:pPr>
            <a:endParaRPr lang="fr-FR" sz="2000" dirty="0">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Pour mieux maîtriser son contenu et faire gagner du temps au journaliste, le communiqué est souvent rédigé en interne puis transmis à la presse pour diffusion. </a:t>
            </a:r>
          </a:p>
          <a:p>
            <a:pPr algn="just">
              <a:spcBef>
                <a:spcPts val="600"/>
              </a:spcBef>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Selon les cas, il sera reproduit tel quel ou copié-collé par le journaliste qui le personnalisera ensuite. </a:t>
            </a:r>
          </a:p>
          <a:p>
            <a:pPr algn="ctr">
              <a:spcBef>
                <a:spcPts val="600"/>
              </a:spcBef>
              <a:spcAft>
                <a:spcPts val="0"/>
              </a:spcAft>
            </a:pPr>
            <a:r>
              <a:rPr lang="fr-FR" sz="20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=&gt; Le communiqué doit être conçu pour être publié</a:t>
            </a:r>
            <a:r>
              <a:rPr lang="fr-FR" sz="2000" b="1" dirty="0">
                <a:latin typeface="Arial" panose="020B0604020202020204" pitchFamily="34" charset="0"/>
                <a:ea typeface="Calibri" panose="020F0502020204030204" pitchFamily="34" charset="0"/>
                <a:cs typeface="Times New Roman" panose="02020603050405020304" pitchFamily="18" charset="0"/>
              </a:rPr>
              <a:t>. </a:t>
            </a:r>
          </a:p>
        </p:txBody>
      </p:sp>
      <p:sp>
        <p:nvSpPr>
          <p:cNvPr id="6" name="Titre 1">
            <a:extLst>
              <a:ext uri="{FF2B5EF4-FFF2-40B4-BE49-F238E27FC236}">
                <a16:creationId xmlns:a16="http://schemas.microsoft.com/office/drawing/2014/main" id="{6177165F-345E-4B4F-BC2C-DA12C6DA5935}"/>
              </a:ext>
            </a:extLst>
          </p:cNvPr>
          <p:cNvSpPr txBox="1">
            <a:spLocks/>
          </p:cNvSpPr>
          <p:nvPr/>
        </p:nvSpPr>
        <p:spPr>
          <a:xfrm>
            <a:off x="0" y="0"/>
            <a:ext cx="11844867" cy="96332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latin typeface="Arial" panose="020B0604020202020204" pitchFamily="34" charset="0"/>
                <a:cs typeface="Arial" panose="020B0604020202020204" pitchFamily="34" charset="0"/>
              </a:rPr>
              <a:t>Chap. 6 – Communication commerciale et institutionnelle</a:t>
            </a:r>
            <a:br>
              <a:rPr lang="fr-FR" sz="3000" b="1" dirty="0">
                <a:latin typeface="Arial" panose="020B0604020202020204" pitchFamily="34" charset="0"/>
                <a:cs typeface="Arial" panose="020B0604020202020204" pitchFamily="34" charset="0"/>
              </a:rPr>
            </a:br>
            <a:r>
              <a:rPr lang="fr-FR" sz="2800" b="1" dirty="0">
                <a:solidFill>
                  <a:srgbClr val="FFFF00"/>
                </a:solidFill>
                <a:latin typeface="Arial" panose="020B0604020202020204" pitchFamily="34" charset="0"/>
                <a:cs typeface="Arial" panose="020B0604020202020204" pitchFamily="34" charset="0"/>
              </a:rPr>
              <a:t>B. La communication institutionnelle</a:t>
            </a:r>
            <a:endParaRPr lang="fr-FR" sz="3200" b="1" dirty="0">
              <a:solidFill>
                <a:srgbClr val="FFFF00"/>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6DB0A8BB-4061-4A85-9512-8FE0C99FD032}"/>
              </a:ext>
            </a:extLst>
          </p:cNvPr>
          <p:cNvSpPr/>
          <p:nvPr/>
        </p:nvSpPr>
        <p:spPr>
          <a:xfrm>
            <a:off x="0" y="1005602"/>
            <a:ext cx="8876952" cy="461665"/>
          </a:xfrm>
          <a:prstGeom prst="rect">
            <a:avLst/>
          </a:prstGeom>
        </p:spPr>
        <p:txBody>
          <a:bodyPr wrap="square">
            <a:spAutoFit/>
          </a:bodyPr>
          <a:lstStyle/>
          <a:p>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2. Communiquer avec la presse</a:t>
            </a:r>
            <a:endParaRPr lang="fr-FR" sz="2400" dirty="0"/>
          </a:p>
        </p:txBody>
      </p:sp>
    </p:spTree>
    <p:extLst>
      <p:ext uri="{BB962C8B-B14F-4D97-AF65-F5344CB8AC3E}">
        <p14:creationId xmlns:p14="http://schemas.microsoft.com/office/powerpoint/2010/main" val="29860735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57013" y="1322012"/>
            <a:ext cx="9047526" cy="1154162"/>
          </a:xfrm>
          <a:prstGeom prst="rect">
            <a:avLst/>
          </a:prstGeom>
        </p:spPr>
        <p:txBody>
          <a:bodyPr wrap="square">
            <a:spAutoFit/>
          </a:bodyPr>
          <a:lstStyle/>
          <a:p>
            <a:pPr marL="342900" lvl="0" indent="-342900" algn="just">
              <a:spcBef>
                <a:spcPts val="600"/>
              </a:spcBef>
              <a:spcAft>
                <a:spcPts val="0"/>
              </a:spcAft>
              <a:buFont typeface="Wingdings" panose="05000000000000000000" pitchFamily="2" charset="2"/>
              <a:buChar char=""/>
            </a:pPr>
            <a:r>
              <a:rPr lang="fr-FR" sz="24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Le communiqué de presse</a:t>
            </a:r>
            <a:endParaRPr lang="fr-FR"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Il doit faire une page maximum et doit être compréhensible par des néophytes. Il est composé de quatre parties : </a:t>
            </a:r>
          </a:p>
        </p:txBody>
      </p:sp>
      <p:graphicFrame>
        <p:nvGraphicFramePr>
          <p:cNvPr id="4" name="Diagramme 3"/>
          <p:cNvGraphicFramePr/>
          <p:nvPr>
            <p:extLst>
              <p:ext uri="{D42A27DB-BD31-4B8C-83A1-F6EECF244321}">
                <p14:modId xmlns:p14="http://schemas.microsoft.com/office/powerpoint/2010/main" val="4167303559"/>
              </p:ext>
            </p:extLst>
          </p:nvPr>
        </p:nvGraphicFramePr>
        <p:xfrm>
          <a:off x="228599" y="2330918"/>
          <a:ext cx="11387667" cy="408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re 1">
            <a:extLst>
              <a:ext uri="{FF2B5EF4-FFF2-40B4-BE49-F238E27FC236}">
                <a16:creationId xmlns:a16="http://schemas.microsoft.com/office/drawing/2014/main" id="{8BBA5D48-2F6B-46A6-950D-88FA695E1962}"/>
              </a:ext>
            </a:extLst>
          </p:cNvPr>
          <p:cNvSpPr txBox="1">
            <a:spLocks/>
          </p:cNvSpPr>
          <p:nvPr/>
        </p:nvSpPr>
        <p:spPr>
          <a:xfrm>
            <a:off x="0" y="0"/>
            <a:ext cx="11844867" cy="96332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latin typeface="Arial" panose="020B0604020202020204" pitchFamily="34" charset="0"/>
                <a:cs typeface="Arial" panose="020B0604020202020204" pitchFamily="34" charset="0"/>
              </a:rPr>
              <a:t>Chap. 6 – Communication commerciale et institutionnelle</a:t>
            </a:r>
            <a:br>
              <a:rPr lang="fr-FR" sz="3000" b="1" dirty="0">
                <a:latin typeface="Arial" panose="020B0604020202020204" pitchFamily="34" charset="0"/>
                <a:cs typeface="Arial" panose="020B0604020202020204" pitchFamily="34" charset="0"/>
              </a:rPr>
            </a:br>
            <a:r>
              <a:rPr lang="fr-FR" sz="2800" b="1" dirty="0">
                <a:solidFill>
                  <a:srgbClr val="FFFF00"/>
                </a:solidFill>
                <a:latin typeface="Arial" panose="020B0604020202020204" pitchFamily="34" charset="0"/>
                <a:cs typeface="Arial" panose="020B0604020202020204" pitchFamily="34" charset="0"/>
              </a:rPr>
              <a:t>B. La communication institutionnelle</a:t>
            </a:r>
            <a:endParaRPr lang="fr-FR" sz="3200" b="1" dirty="0">
              <a:solidFill>
                <a:srgbClr val="FFFF00"/>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55497687-D45F-43E9-B475-3F137B1AA4B3}"/>
              </a:ext>
            </a:extLst>
          </p:cNvPr>
          <p:cNvSpPr/>
          <p:nvPr/>
        </p:nvSpPr>
        <p:spPr>
          <a:xfrm>
            <a:off x="0" y="860347"/>
            <a:ext cx="8876952" cy="461665"/>
          </a:xfrm>
          <a:prstGeom prst="rect">
            <a:avLst/>
          </a:prstGeom>
        </p:spPr>
        <p:txBody>
          <a:bodyPr wrap="square">
            <a:spAutoFit/>
          </a:bodyPr>
          <a:lstStyle/>
          <a:p>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2. Communiquer avec la presse</a:t>
            </a:r>
            <a:endParaRPr lang="fr-FR" sz="2400" dirty="0"/>
          </a:p>
        </p:txBody>
      </p:sp>
    </p:spTree>
    <p:extLst>
      <p:ext uri="{BB962C8B-B14F-4D97-AF65-F5344CB8AC3E}">
        <p14:creationId xmlns:p14="http://schemas.microsoft.com/office/powerpoint/2010/main" val="413223547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410</TotalTime>
  <Words>267</Words>
  <Application>Microsoft Office PowerPoint</Application>
  <PresentationFormat>Grand écran</PresentationFormat>
  <Paragraphs>17</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Century Gothic</vt:lpstr>
      <vt:lpstr>Wingdings</vt:lpstr>
      <vt:lpstr>Wingdings 3</vt:lpstr>
      <vt:lpstr>Ion</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46</cp:revision>
  <dcterms:created xsi:type="dcterms:W3CDTF">2014-01-14T07:42:30Z</dcterms:created>
  <dcterms:modified xsi:type="dcterms:W3CDTF">2019-09-19T19:23:05Z</dcterms:modified>
</cp:coreProperties>
</file>