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9"/>
  </p:notesMasterIdLst>
  <p:sldIdLst>
    <p:sldId id="259" r:id="rId2"/>
    <p:sldId id="288" r:id="rId3"/>
    <p:sldId id="261" r:id="rId4"/>
    <p:sldId id="263" r:id="rId5"/>
    <p:sldId id="264" r:id="rId6"/>
    <p:sldId id="257" r:id="rId7"/>
    <p:sldId id="258"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95D83-DD05-F243-8A6D-55EB5BEAAA1D}" type="datetimeFigureOut">
              <a:rPr lang="fr-FR" smtClean="0"/>
              <a:t>19/09/2019</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72C7A-DA45-5D41-A722-C4220537C532}" type="slidenum">
              <a:rPr lang="fr-FR" smtClean="0"/>
              <a:t>‹N°›</a:t>
            </a:fld>
            <a:endParaRPr lang="fr-FR"/>
          </a:p>
        </p:txBody>
      </p:sp>
    </p:spTree>
    <p:extLst>
      <p:ext uri="{BB962C8B-B14F-4D97-AF65-F5344CB8AC3E}">
        <p14:creationId xmlns:p14="http://schemas.microsoft.com/office/powerpoint/2010/main" val="2617622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05049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19/09/2019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541772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89394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42515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3926223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501835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657329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763947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182352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1181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0560625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0B14B23-EBBB-4FF8-A86F-057ABCCE629C}" type="datetimeFigureOut">
              <a:rPr lang="fr-FR" smtClean="0"/>
              <a:t>19/09/2019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69143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0B14B23-EBBB-4FF8-A86F-057ABCCE629C}" type="datetimeFigureOut">
              <a:rPr lang="fr-FR" smtClean="0"/>
              <a:t>19/09/2019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471909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2383922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742692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E0B14B23-EBBB-4FF8-A86F-057ABCCE629C}" type="datetimeFigureOut">
              <a:rPr lang="fr-FR" smtClean="0"/>
              <a:t>19/09/2019</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4211660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0B14B23-EBBB-4FF8-A86F-057ABCCE629C}" type="datetimeFigureOut">
              <a:rPr lang="fr-FR" smtClean="0"/>
              <a:t>19/09/2019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234C07D-E8DA-4633-BC68-D66A8E810D17}" type="slidenum">
              <a:rPr lang="fr-FR" smtClean="0"/>
              <a:t>‹N°›</a:t>
            </a:fld>
            <a:endParaRPr lang="fr-FR"/>
          </a:p>
        </p:txBody>
      </p:sp>
    </p:spTree>
    <p:extLst>
      <p:ext uri="{BB962C8B-B14F-4D97-AF65-F5344CB8AC3E}">
        <p14:creationId xmlns:p14="http://schemas.microsoft.com/office/powerpoint/2010/main" val="324815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0B14B23-EBBB-4FF8-A86F-057ABCCE629C}" type="datetimeFigureOut">
              <a:rPr lang="fr-FR" smtClean="0"/>
              <a:t>19/09/2019</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34C07D-E8DA-4633-BC68-D66A8E810D17}" type="slidenum">
              <a:rPr lang="fr-FR" smtClean="0"/>
              <a:t>‹N°›</a:t>
            </a:fld>
            <a:endParaRPr lang="fr-FR"/>
          </a:p>
        </p:txBody>
      </p:sp>
    </p:spTree>
    <p:extLst>
      <p:ext uri="{BB962C8B-B14F-4D97-AF65-F5344CB8AC3E}">
        <p14:creationId xmlns:p14="http://schemas.microsoft.com/office/powerpoint/2010/main" val="1602204900"/>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703" y="1612784"/>
            <a:ext cx="10167458" cy="4385816"/>
          </a:xfrm>
          <a:prstGeom prst="rect">
            <a:avLst/>
          </a:prstGeom>
        </p:spPr>
        <p:txBody>
          <a:bodyPr wrap="square">
            <a:spAutoFit/>
          </a:bodyPr>
          <a:lstStyle/>
          <a:p>
            <a:pPr marL="342900" indent="-342900" algn="just">
              <a:spcBef>
                <a:spcPts val="600"/>
              </a:spcBef>
              <a:spcAft>
                <a:spcPts val="0"/>
              </a:spcAft>
              <a:buFont typeface="Wingdings" panose="05000000000000000000" pitchFamily="2" charset="2"/>
              <a:buChar char="q"/>
            </a:pPr>
            <a:r>
              <a:rPr lang="fr-FR" sz="2400" b="1" dirty="0">
                <a:latin typeface="Arial" panose="020B0604020202020204" pitchFamily="34" charset="0"/>
                <a:ea typeface="Calibri" panose="020F0502020204030204" pitchFamily="34" charset="0"/>
                <a:cs typeface="Times New Roman" panose="02020603050405020304" pitchFamily="18" charset="0"/>
              </a:rPr>
              <a:t>50 % des entreprises perdent leurs clients tous les 5 ans. </a:t>
            </a:r>
          </a:p>
          <a:p>
            <a:pPr marL="342900" indent="-342900" algn="just">
              <a:spcBef>
                <a:spcPts val="600"/>
              </a:spcBef>
              <a:spcAft>
                <a:spcPts val="0"/>
              </a:spcAft>
              <a:buFont typeface="Wingdings" panose="05000000000000000000" pitchFamily="2" charset="2"/>
              <a:buChar char="q"/>
            </a:pPr>
            <a:r>
              <a:rPr lang="fr-FR" sz="2400" b="1" dirty="0">
                <a:latin typeface="Arial" panose="020B0604020202020204" pitchFamily="34" charset="0"/>
                <a:ea typeface="Calibri" panose="020F0502020204030204" pitchFamily="34" charset="0"/>
                <a:cs typeface="Times New Roman" panose="02020603050405020304" pitchFamily="18" charset="0"/>
              </a:rPr>
              <a:t>68 % des clients changent de fournisseur par manque de contacts réguliers.</a:t>
            </a:r>
          </a:p>
          <a:p>
            <a:pPr marL="342900" indent="-342900" algn="just">
              <a:spcBef>
                <a:spcPts val="600"/>
              </a:spcBef>
              <a:spcAft>
                <a:spcPts val="0"/>
              </a:spcAft>
              <a:buFont typeface="Wingdings" panose="05000000000000000000" pitchFamily="2" charset="2"/>
              <a:buChar char="q"/>
            </a:pPr>
            <a:r>
              <a:rPr lang="fr-FR" sz="2400" b="1" dirty="0">
                <a:latin typeface="Arial" panose="020B0604020202020204" pitchFamily="34" charset="0"/>
                <a:ea typeface="Calibri" panose="020F0502020204030204" pitchFamily="34" charset="0"/>
                <a:cs typeface="Times New Roman" panose="02020603050405020304" pitchFamily="18" charset="0"/>
              </a:rPr>
              <a:t>Fidéliser un client coûte deux fois moins cher que de trouver un nouveau client. </a:t>
            </a:r>
          </a:p>
          <a:p>
            <a:pPr algn="ctr">
              <a:spcBef>
                <a:spcPts val="600"/>
              </a:spcBef>
              <a:spcAft>
                <a:spcPts val="0"/>
              </a:spcAft>
            </a:pPr>
            <a:r>
              <a:rPr lang="fr-FR"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Source : Etude Harvard Business </a:t>
            </a:r>
            <a:r>
              <a:rPr lang="fr-FR" b="1" i="1" dirty="0" err="1">
                <a:solidFill>
                  <a:srgbClr val="FF0000"/>
                </a:solidFill>
                <a:latin typeface="Arial" panose="020B0604020202020204" pitchFamily="34" charset="0"/>
                <a:ea typeface="Calibri" panose="020F0502020204030204" pitchFamily="34" charset="0"/>
                <a:cs typeface="Times New Roman" panose="02020603050405020304" pitchFamily="18" charset="0"/>
              </a:rPr>
              <a:t>Review</a:t>
            </a:r>
            <a:r>
              <a:rPr lang="fr-FR" b="1" i="1" dirty="0">
                <a:solidFill>
                  <a:srgbClr val="FF0000"/>
                </a:solidFill>
                <a:latin typeface="Arial" panose="020B0604020202020204" pitchFamily="34" charset="0"/>
                <a:ea typeface="Calibri" panose="020F0502020204030204" pitchFamily="34" charset="0"/>
                <a:cs typeface="Times New Roman" panose="02020603050405020304" pitchFamily="18" charset="0"/>
              </a:rPr>
              <a:t> 2005 / Source : Livre Blanc Sage CRM &amp; IDC 2005</a:t>
            </a:r>
            <a:endParaRPr lang="fr-FR"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a:p>
            <a:pPr marL="342900" indent="-342900" algn="just">
              <a:spcBef>
                <a:spcPts val="1800"/>
              </a:spcBef>
              <a:spcAft>
                <a:spcPts val="0"/>
              </a:spcAft>
              <a:buFont typeface="Symbol" panose="05050102010706020507" pitchFamily="18" charset="2"/>
              <a:buChar char="Þ"/>
            </a:pPr>
            <a:r>
              <a:rPr lang="fr-FR" sz="2400" dirty="0">
                <a:latin typeface="Arial" panose="020B0604020202020204" pitchFamily="34" charset="0"/>
                <a:ea typeface="Calibri" panose="020F0502020204030204" pitchFamily="34" charset="0"/>
                <a:cs typeface="Times New Roman" panose="02020603050405020304" pitchFamily="18" charset="0"/>
              </a:rPr>
              <a:t>L’entreprise doit créer du lien et communiquer avec ses clients. </a:t>
            </a:r>
          </a:p>
          <a:p>
            <a:pPr marL="342900" indent="-342900" algn="just">
              <a:spcBef>
                <a:spcPts val="1800"/>
              </a:spcBef>
              <a:spcAft>
                <a:spcPts val="0"/>
              </a:spcAft>
              <a:buFont typeface="Symbol" panose="05050102010706020507" pitchFamily="18" charset="2"/>
              <a:buChar char="Þ"/>
            </a:pPr>
            <a:r>
              <a:rPr lang="fr-FR" sz="2400" dirty="0">
                <a:latin typeface="Arial" panose="020B0604020202020204" pitchFamily="34" charset="0"/>
                <a:ea typeface="Calibri" panose="020F0502020204030204" pitchFamily="34" charset="0"/>
                <a:cs typeface="Times New Roman" panose="02020603050405020304" pitchFamily="18" charset="0"/>
              </a:rPr>
              <a:t>Elle doit faire partager ses valeurs, ses savoir-faire pour les fidéliser, pour trouver de nouveaux clients, pour se différencier de ses concurrents.</a:t>
            </a:r>
          </a:p>
        </p:txBody>
      </p:sp>
      <p:sp>
        <p:nvSpPr>
          <p:cNvPr id="6" name="Titre 1">
            <a:extLst>
              <a:ext uri="{FF2B5EF4-FFF2-40B4-BE49-F238E27FC236}">
                <a16:creationId xmlns:a16="http://schemas.microsoft.com/office/drawing/2014/main" id="{DFA08345-E99C-4CDC-AF50-437C3E9B1DBD}"/>
              </a:ext>
            </a:extLst>
          </p:cNvPr>
          <p:cNvSpPr txBox="1">
            <a:spLocks/>
          </p:cNvSpPr>
          <p:nvPr/>
        </p:nvSpPr>
        <p:spPr>
          <a:xfrm>
            <a:off x="0" y="0"/>
            <a:ext cx="11844867" cy="96332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000" b="1" dirty="0">
                <a:latin typeface="Arial" panose="020B0604020202020204" pitchFamily="34" charset="0"/>
                <a:cs typeface="Arial" panose="020B0604020202020204" pitchFamily="34" charset="0"/>
              </a:rPr>
              <a:t>Chap. 6 – Communication commerciale et institutionnelle</a:t>
            </a:r>
            <a:br>
              <a:rPr lang="fr-FR" sz="3000" b="1" dirty="0">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8970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11844867" cy="963329"/>
          </a:xfrm>
        </p:spPr>
        <p:txBody>
          <a:bodyPr>
            <a:noAutofit/>
          </a:bodyPr>
          <a:lstStyle/>
          <a:p>
            <a:r>
              <a:rPr lang="fr-FR" sz="3000" b="1" dirty="0">
                <a:latin typeface="Arial" panose="020B0604020202020204" pitchFamily="34" charset="0"/>
                <a:cs typeface="Arial" panose="020B0604020202020204" pitchFamily="34" charset="0"/>
              </a:rPr>
              <a:t>Chap. 6 – Communication commerciale et institutionnelle</a:t>
            </a:r>
            <a:br>
              <a:rPr lang="fr-FR" sz="3000" b="1" dirty="0">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3" name="Rectangle 2"/>
          <p:cNvSpPr/>
          <p:nvPr/>
        </p:nvSpPr>
        <p:spPr>
          <a:xfrm>
            <a:off x="93133" y="1143595"/>
            <a:ext cx="5338739" cy="1200329"/>
          </a:xfrm>
          <a:prstGeom prst="rect">
            <a:avLst/>
          </a:prstGeom>
        </p:spPr>
        <p:txBody>
          <a:bodyPr wrap="square">
            <a:spAutoFit/>
          </a:bodyPr>
          <a:lstStyle/>
          <a:p>
            <a:pPr>
              <a:spcBef>
                <a:spcPts val="600"/>
              </a:spcBef>
              <a:spcAft>
                <a:spcPts val="0"/>
              </a:spcAft>
            </a:pPr>
            <a:r>
              <a:rPr lang="fr-FR" sz="2400" b="1" dirty="0">
                <a:latin typeface="Arial" panose="020B0604020202020204" pitchFamily="34" charset="0"/>
                <a:ea typeface="Calibri" panose="020F0502020204030204" pitchFamily="34" charset="0"/>
                <a:cs typeface="Times New Roman" panose="02020603050405020304" pitchFamily="18" charset="0"/>
              </a:rPr>
              <a:t>Elle vise à promouvoir l'image de l’entreprise vis-à-vis de ses clients et des différents partenaires.</a:t>
            </a:r>
            <a:r>
              <a:rPr lang="fr-FR" sz="2400" dirty="0">
                <a:latin typeface="Arial" panose="020B0604020202020204" pitchFamily="34" charset="0"/>
                <a:ea typeface="Calibri" panose="020F0502020204030204" pitchFamily="34" charset="0"/>
                <a:cs typeface="Times New Roman" panose="02020603050405020304" pitchFamily="18" charset="0"/>
              </a:rPr>
              <a:t>  </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26" name="Image 2" descr="http://img.e-marketing.fr/Images/Breves/Breve2165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7" y="2989738"/>
            <a:ext cx="4868332" cy="3645008"/>
          </a:xfrm>
          <a:prstGeom prst="rect">
            <a:avLst/>
          </a:prstGeom>
          <a:noFill/>
          <a:extLst>
            <a:ext uri="{909E8E84-426E-40dd-AFC4-6F175D3DCCD1}">
              <a14:hiddenFill xmlns="" xmlns:a14="http://schemas.microsoft.com/office/drawing/2010/main">
                <a:solidFill>
                  <a:srgbClr val="FFFFFF"/>
                </a:solidFill>
              </a14:hiddenFill>
            </a:ext>
          </a:extLst>
        </p:spPr>
      </p:pic>
      <p:pic>
        <p:nvPicPr>
          <p:cNvPr id="1025" name="Image 3" descr="http://www.lefigaro.fr/medias/2012/03/02/3cdac9be-6473-11e1-b400-945eaa61402f-493x3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611" y="1294086"/>
            <a:ext cx="5131681" cy="341338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4"/>
          <p:cNvSpPr>
            <a:spLocks noChangeArrowheads="1"/>
          </p:cNvSpPr>
          <p:nvPr/>
        </p:nvSpPr>
        <p:spPr bwMode="auto">
          <a:xfrm>
            <a:off x="0" y="184785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7" name="Rectangle 6"/>
          <p:cNvSpPr/>
          <p:nvPr/>
        </p:nvSpPr>
        <p:spPr>
          <a:xfrm>
            <a:off x="5240867" y="4812242"/>
            <a:ext cx="4572000" cy="1938992"/>
          </a:xfrm>
          <a:prstGeom prst="rect">
            <a:avLst/>
          </a:prstGeom>
        </p:spPr>
        <p:txBody>
          <a:bodyPr wrap="square">
            <a:spAutoFit/>
          </a:bodyPr>
          <a:lstStyle/>
          <a:p>
            <a:pPr>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Elle se distingue de la communication commerciale qui est centrée sur les produits ou les services commercialisés par l’entreprise. </a:t>
            </a:r>
          </a:p>
        </p:txBody>
      </p:sp>
    </p:spTree>
    <p:extLst>
      <p:ext uri="{BB962C8B-B14F-4D97-AF65-F5344CB8AC3E}">
        <p14:creationId xmlns:p14="http://schemas.microsoft.com/office/powerpoint/2010/main" val="3384844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6" name="Rectangle 4"/>
          <p:cNvSpPr>
            <a:spLocks noChangeArrowheads="1"/>
          </p:cNvSpPr>
          <p:nvPr/>
        </p:nvSpPr>
        <p:spPr bwMode="auto">
          <a:xfrm>
            <a:off x="0" y="1847850"/>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5" name="Rectangle 4"/>
          <p:cNvSpPr/>
          <p:nvPr/>
        </p:nvSpPr>
        <p:spPr>
          <a:xfrm>
            <a:off x="221470" y="1637597"/>
            <a:ext cx="5463858" cy="2831544"/>
          </a:xfrm>
          <a:prstGeom prst="rect">
            <a:avLst/>
          </a:prstGeom>
        </p:spPr>
        <p:txBody>
          <a:bodyPr wrap="square">
            <a:spAutoFit/>
          </a:bodyPr>
          <a:lstStyle/>
          <a:p>
            <a:pPr>
              <a:spcBef>
                <a:spcPts val="6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La communication institutionnelle fait partager les</a:t>
            </a:r>
            <a:r>
              <a:rPr lang="fr-FR" sz="2400" b="1" dirty="0">
                <a:latin typeface="Arial" panose="020B0604020202020204" pitchFamily="34" charset="0"/>
                <a:ea typeface="Calibri" panose="020F0502020204030204" pitchFamily="34" charset="0"/>
                <a:cs typeface="Times New Roman" panose="02020603050405020304" pitchFamily="18" charset="0"/>
              </a:rPr>
              <a:t> valeurs</a:t>
            </a:r>
            <a:r>
              <a:rPr lang="fr-FR" sz="2400" dirty="0">
                <a:latin typeface="Arial" panose="020B0604020202020204" pitchFamily="34" charset="0"/>
                <a:ea typeface="Calibri" panose="020F0502020204030204" pitchFamily="34" charset="0"/>
                <a:cs typeface="Times New Roman" panose="02020603050405020304" pitchFamily="18" charset="0"/>
              </a:rPr>
              <a:t> de l'entreprise, ses engagements. </a:t>
            </a:r>
          </a:p>
          <a:p>
            <a:pPr>
              <a:spcBef>
                <a:spcPts val="6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Son objectif est de</a:t>
            </a:r>
            <a:r>
              <a:rPr lang="fr-FR" sz="2400" b="1" dirty="0">
                <a:latin typeface="Arial" panose="020B0604020202020204" pitchFamily="34" charset="0"/>
                <a:ea typeface="Calibri" panose="020F0502020204030204" pitchFamily="34" charset="0"/>
                <a:cs typeface="Times New Roman" panose="02020603050405020304" pitchFamily="18" charset="0"/>
              </a:rPr>
              <a:t> faire aimer et comprendre la société</a:t>
            </a:r>
            <a:r>
              <a:rPr lang="fr-FR" sz="2400" dirty="0">
                <a:latin typeface="Arial" panose="020B0604020202020204" pitchFamily="34" charset="0"/>
                <a:ea typeface="Calibri" panose="020F0502020204030204" pitchFamily="34" charset="0"/>
                <a:cs typeface="Times New Roman" panose="02020603050405020304" pitchFamily="18" charset="0"/>
              </a:rPr>
              <a:t> des différents publics qu’elle cible. Son ressort est souvent affectif.</a:t>
            </a:r>
          </a:p>
        </p:txBody>
      </p:sp>
      <p:pic>
        <p:nvPicPr>
          <p:cNvPr id="7" name="Image 6"/>
          <p:cNvPicPr/>
          <p:nvPr/>
        </p:nvPicPr>
        <p:blipFill>
          <a:blip r:embed="rId2" cstate="print">
            <a:extLst>
              <a:ext uri="{28A0092B-C50C-407E-A947-70E740481C1C}">
                <a14:useLocalDpi xmlns:a14="http://schemas.microsoft.com/office/drawing/2010/main" val="0"/>
              </a:ext>
            </a:extLst>
          </a:blip>
          <a:stretch>
            <a:fillRect/>
          </a:stretch>
        </p:blipFill>
        <p:spPr>
          <a:xfrm>
            <a:off x="5992070" y="1230813"/>
            <a:ext cx="5427134" cy="3645113"/>
          </a:xfrm>
          <a:prstGeom prst="rect">
            <a:avLst/>
          </a:prstGeom>
        </p:spPr>
      </p:pic>
      <p:sp>
        <p:nvSpPr>
          <p:cNvPr id="9" name="Titre 1">
            <a:extLst>
              <a:ext uri="{FF2B5EF4-FFF2-40B4-BE49-F238E27FC236}">
                <a16:creationId xmlns:a16="http://schemas.microsoft.com/office/drawing/2014/main" id="{79E49CA7-4374-4011-B6A4-F88233F3AE4A}"/>
              </a:ext>
            </a:extLst>
          </p:cNvPr>
          <p:cNvSpPr>
            <a:spLocks noGrp="1"/>
          </p:cNvSpPr>
          <p:nvPr>
            <p:ph type="ctrTitle"/>
          </p:nvPr>
        </p:nvSpPr>
        <p:spPr>
          <a:xfrm>
            <a:off x="0" y="0"/>
            <a:ext cx="11844867" cy="963329"/>
          </a:xfrm>
        </p:spPr>
        <p:txBody>
          <a:bodyPr>
            <a:noAutofit/>
          </a:bodyPr>
          <a:lstStyle/>
          <a:p>
            <a:r>
              <a:rPr lang="fr-FR" sz="3000" b="1" dirty="0">
                <a:latin typeface="Arial" panose="020B0604020202020204" pitchFamily="34" charset="0"/>
                <a:cs typeface="Arial" panose="020B0604020202020204" pitchFamily="34" charset="0"/>
              </a:rPr>
              <a:t>Chap. 6 – Communication commerciale et institutionnelle</a:t>
            </a:r>
            <a:br>
              <a:rPr lang="fr-FR" sz="3000" b="1" dirty="0">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C143DBE-4327-4789-B7DA-13B353D1FC55}"/>
              </a:ext>
            </a:extLst>
          </p:cNvPr>
          <p:cNvSpPr/>
          <p:nvPr/>
        </p:nvSpPr>
        <p:spPr>
          <a:xfrm>
            <a:off x="294174" y="5120685"/>
            <a:ext cx="11731443" cy="1200329"/>
          </a:xfrm>
          <a:prstGeom prst="rect">
            <a:avLst/>
          </a:prstGeom>
        </p:spPr>
        <p:txBody>
          <a:bodyPr wrap="square">
            <a:spAutoFit/>
          </a:bodyPr>
          <a:lstStyle/>
          <a:p>
            <a:pPr>
              <a:spcBef>
                <a:spcPts val="600"/>
              </a:spcBef>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Elle utilise souvent le sentiment d’appartenance ou d’identification à l’entreprise ou à ses produits, qui conduiront le client à l’achat </a:t>
            </a:r>
            <a:r>
              <a:rPr lang="fr-FR" sz="2400" i="1" dirty="0">
                <a:latin typeface="Arial" panose="020B0604020202020204" pitchFamily="34" charset="0"/>
                <a:ea typeface="Calibri" panose="020F0502020204030204" pitchFamily="34" charset="0"/>
                <a:cs typeface="Times New Roman" panose="02020603050405020304" pitchFamily="18" charset="0"/>
              </a:rPr>
              <a:t>(Exemple : Nespresso, Apple, Mini BMW, </a:t>
            </a:r>
            <a:r>
              <a:rPr lang="fr-FR" sz="2400" i="1" dirty="0" err="1">
                <a:latin typeface="Arial" panose="020B0604020202020204" pitchFamily="34" charset="0"/>
                <a:ea typeface="Calibri" panose="020F0502020204030204" pitchFamily="34" charset="0"/>
                <a:cs typeface="Times New Roman" panose="02020603050405020304" pitchFamily="18" charset="0"/>
              </a:rPr>
              <a:t>Patek</a:t>
            </a:r>
            <a:r>
              <a:rPr lang="fr-FR" sz="2400" i="1" dirty="0">
                <a:latin typeface="Arial" panose="020B0604020202020204" pitchFamily="34" charset="0"/>
                <a:ea typeface="Calibri" panose="020F0502020204030204" pitchFamily="34" charset="0"/>
                <a:cs typeface="Times New Roman" panose="02020603050405020304" pitchFamily="18" charset="0"/>
              </a:rPr>
              <a:t> Philippe…)</a:t>
            </a:r>
            <a:r>
              <a:rPr lang="fr-FR" sz="2400" dirty="0">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10802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733" y="1116170"/>
            <a:ext cx="10160000" cy="461665"/>
          </a:xfrm>
          <a:prstGeom prst="rect">
            <a:avLst/>
          </a:prstGeom>
        </p:spPr>
        <p:txBody>
          <a:bodyPr wrap="square">
            <a:spAutoFit/>
          </a:bodyPr>
          <a:lstStyle/>
          <a:p>
            <a:pPr algn="just">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L’entreprise peut appuyer sa communication sur différents moyens :</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194733" y="1756034"/>
            <a:ext cx="8585200" cy="1200329"/>
          </a:xfrm>
          <a:prstGeom prst="rect">
            <a:avLst/>
          </a:prstGeom>
        </p:spPr>
        <p:txBody>
          <a:bodyPr wrap="square">
            <a:spAutoFit/>
          </a:bodyPr>
          <a:lstStyle/>
          <a:p>
            <a:pPr marL="342900" indent="-342900">
              <a:buFont typeface="Arial" panose="020B0604020202020204" pitchFamily="34" charset="0"/>
              <a:buChar char="•"/>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L'identité visuelle</a:t>
            </a:r>
            <a:r>
              <a:rPr lang="fr-FR" sz="24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fr-FR" sz="2400" dirty="0">
                <a:latin typeface="Arial" panose="020B0604020202020204" pitchFamily="34" charset="0"/>
                <a:ea typeface="Calibri" panose="020F0502020204030204" pitchFamily="34" charset="0"/>
                <a:cs typeface="Times New Roman" panose="02020603050405020304" pitchFamily="18" charset="0"/>
              </a:rPr>
              <a:t>(charte graphique, logo), renvoie une image de la société qui doit être cohérente avec ses valeurs.</a:t>
            </a:r>
            <a:endParaRPr lang="fr-FR" sz="2400" dirty="0"/>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8940529" y="1748621"/>
            <a:ext cx="2642294" cy="909911"/>
          </a:xfrm>
          <a:prstGeom prst="rect">
            <a:avLst/>
          </a:prstGeom>
        </p:spPr>
      </p:pic>
      <p:sp>
        <p:nvSpPr>
          <p:cNvPr id="7" name="Rectangle 6"/>
          <p:cNvSpPr/>
          <p:nvPr/>
        </p:nvSpPr>
        <p:spPr>
          <a:xfrm>
            <a:off x="313268" y="3174262"/>
            <a:ext cx="6807200" cy="2677656"/>
          </a:xfrm>
          <a:prstGeom prst="rect">
            <a:avLst/>
          </a:prstGeom>
        </p:spPr>
        <p:txBody>
          <a:bodyPr wrap="square">
            <a:spAutoFit/>
          </a:bodyPr>
          <a:lstStyle/>
          <a:p>
            <a:pPr lvl="0">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 La </a:t>
            </a: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publicité</a:t>
            </a:r>
            <a:r>
              <a:rPr lang="fr-FR" sz="2400" dirty="0">
                <a:latin typeface="Arial" panose="020B0604020202020204" pitchFamily="34" charset="0"/>
                <a:ea typeface="Calibri" panose="020F0502020204030204" pitchFamily="34" charset="0"/>
                <a:cs typeface="Times New Roman" panose="02020603050405020304" pitchFamily="18" charset="0"/>
              </a:rPr>
              <a:t> : La publicité institutionnelle soutient l’image et donne du sens à l’entreprise (ERDF et l’écologie, Danone et les alicaments…). Les grandes entreprises qui disposent d’importants budgets de communication recourent fréquemment à ce type de communication.</a:t>
            </a:r>
          </a:p>
        </p:txBody>
      </p:sp>
      <p:pic>
        <p:nvPicPr>
          <p:cNvPr id="8" name="Image 7" descr="http://kaleidoscope.blogspirit.com/images/medium_benetton.jpg"/>
          <p:cNvPicPr/>
          <p:nvPr/>
        </p:nvPicPr>
        <p:blipFill>
          <a:blip r:embed="rId3">
            <a:extLst>
              <a:ext uri="{28A0092B-C50C-407E-A947-70E740481C1C}">
                <a14:useLocalDpi xmlns:a14="http://schemas.microsoft.com/office/drawing/2010/main" val="0"/>
              </a:ext>
            </a:extLst>
          </a:blip>
          <a:srcRect/>
          <a:stretch>
            <a:fillRect/>
          </a:stretch>
        </p:blipFill>
        <p:spPr bwMode="auto">
          <a:xfrm>
            <a:off x="7061200" y="3134562"/>
            <a:ext cx="4521623" cy="2937353"/>
          </a:xfrm>
          <a:prstGeom prst="rect">
            <a:avLst/>
          </a:prstGeom>
          <a:noFill/>
          <a:ln>
            <a:noFill/>
          </a:ln>
        </p:spPr>
      </p:pic>
      <p:sp>
        <p:nvSpPr>
          <p:cNvPr id="10" name="Titre 1">
            <a:extLst>
              <a:ext uri="{FF2B5EF4-FFF2-40B4-BE49-F238E27FC236}">
                <a16:creationId xmlns:a16="http://schemas.microsoft.com/office/drawing/2014/main" id="{3DD39A65-2BF5-4C1E-A510-74E6FC19CFEA}"/>
              </a:ext>
            </a:extLst>
          </p:cNvPr>
          <p:cNvSpPr>
            <a:spLocks noGrp="1"/>
          </p:cNvSpPr>
          <p:nvPr>
            <p:ph type="ctrTitle"/>
          </p:nvPr>
        </p:nvSpPr>
        <p:spPr>
          <a:xfrm>
            <a:off x="0" y="0"/>
            <a:ext cx="11844867" cy="963329"/>
          </a:xfrm>
        </p:spPr>
        <p:txBody>
          <a:bodyPr>
            <a:noAutofit/>
          </a:bodyPr>
          <a:lstStyle/>
          <a:p>
            <a:r>
              <a:rPr lang="fr-FR" sz="3000" b="1" dirty="0">
                <a:latin typeface="Arial" panose="020B0604020202020204" pitchFamily="34" charset="0"/>
                <a:cs typeface="Arial" panose="020B0604020202020204" pitchFamily="34" charset="0"/>
              </a:rPr>
              <a:t>Chap. 6 – Communication commerciale et institutionnelle</a:t>
            </a:r>
            <a:br>
              <a:rPr lang="fr-FR" sz="3000" b="1" dirty="0">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836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4733" y="1116170"/>
            <a:ext cx="10160000" cy="461665"/>
          </a:xfrm>
          <a:prstGeom prst="rect">
            <a:avLst/>
          </a:prstGeom>
        </p:spPr>
        <p:txBody>
          <a:bodyPr wrap="square">
            <a:spAutoFit/>
          </a:bodyPr>
          <a:lstStyle/>
          <a:p>
            <a:pPr algn="just">
              <a:spcBef>
                <a:spcPts val="6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L’entreprise peut appuyer sa communication sur différents moyens :</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32919" y="2159421"/>
            <a:ext cx="10058400" cy="2539157"/>
          </a:xfrm>
          <a:prstGeom prst="rect">
            <a:avLst/>
          </a:prstGeom>
        </p:spPr>
        <p:txBody>
          <a:bodyPr wrap="square">
            <a:spAutoFit/>
          </a:bodyPr>
          <a:lstStyle/>
          <a:p>
            <a:pPr lvl="0">
              <a:spcAft>
                <a:spcPts val="600"/>
              </a:spcAft>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 Les partenariat, le mécénat, le sponsoring</a:t>
            </a:r>
          </a:p>
          <a:p>
            <a:pPr lvl="0">
              <a:spcAft>
                <a:spcPts val="600"/>
              </a:spcAft>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 L’édition papier</a:t>
            </a:r>
            <a:r>
              <a:rPr lang="fr-FR" sz="24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fr-FR" sz="2400" dirty="0">
                <a:latin typeface="Arial" panose="020B0604020202020204" pitchFamily="34" charset="0"/>
                <a:ea typeface="Calibri" panose="020F0502020204030204" pitchFamily="34" charset="0"/>
                <a:cs typeface="Times New Roman" panose="02020603050405020304" pitchFamily="18" charset="0"/>
              </a:rPr>
              <a:t>: brochures, plaquettes, rapports d'activités, journal d'entreprise, etc.</a:t>
            </a:r>
          </a:p>
          <a:p>
            <a:pPr lvl="0">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 Le </a:t>
            </a: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web</a:t>
            </a:r>
            <a:r>
              <a:rPr lang="fr-FR" sz="2400" dirty="0">
                <a:solidFill>
                  <a:srgbClr val="FFFF00"/>
                </a:solidFill>
                <a:latin typeface="Arial" panose="020B0604020202020204" pitchFamily="34" charset="0"/>
                <a:ea typeface="Calibri" panose="020F0502020204030204" pitchFamily="34" charset="0"/>
                <a:cs typeface="Times New Roman" panose="02020603050405020304" pitchFamily="18" charset="0"/>
              </a:rPr>
              <a:t> </a:t>
            </a:r>
            <a:r>
              <a:rPr lang="fr-FR" sz="2400" dirty="0">
                <a:latin typeface="Arial" panose="020B0604020202020204" pitchFamily="34" charset="0"/>
                <a:ea typeface="Calibri" panose="020F0502020204030204" pitchFamily="34" charset="0"/>
                <a:cs typeface="Times New Roman" panose="02020603050405020304" pitchFamily="18" charset="0"/>
              </a:rPr>
              <a:t>: site Internet, forum de discussion, réseaux sociaux.</a:t>
            </a:r>
          </a:p>
          <a:p>
            <a:pPr lvl="0">
              <a:spcAft>
                <a:spcPts val="600"/>
              </a:spcAft>
            </a:pPr>
            <a:r>
              <a:rPr lang="fr-FR" sz="2400" dirty="0">
                <a:latin typeface="Arial" panose="020B0604020202020204" pitchFamily="34" charset="0"/>
                <a:ea typeface="Calibri" panose="020F0502020204030204" pitchFamily="34" charset="0"/>
                <a:cs typeface="Times New Roman" panose="02020603050405020304" pitchFamily="18" charset="0"/>
              </a:rPr>
              <a:t>• La </a:t>
            </a: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relation presse</a:t>
            </a:r>
            <a:r>
              <a:rPr lang="fr-FR" sz="2400" dirty="0">
                <a:solidFill>
                  <a:srgbClr val="FFFF00"/>
                </a:solidFill>
                <a:latin typeface="Arial" panose="020B0604020202020204" pitchFamily="34" charset="0"/>
                <a:ea typeface="Calibri" panose="020F0502020204030204" pitchFamily="34" charset="0"/>
                <a:cs typeface="Times New Roman" panose="02020603050405020304" pitchFamily="18" charset="0"/>
              </a:rPr>
              <a:t> : </a:t>
            </a:r>
            <a:r>
              <a:rPr lang="fr-FR" sz="2400" dirty="0">
                <a:latin typeface="Arial" panose="020B0604020202020204" pitchFamily="34" charset="0"/>
                <a:ea typeface="Calibri" panose="020F0502020204030204" pitchFamily="34" charset="0"/>
                <a:cs typeface="Times New Roman" panose="02020603050405020304" pitchFamily="18" charset="0"/>
              </a:rPr>
              <a:t>information, actualité, reportage, publireportages, permet d'avoir des retombées rapides sans coût financier. </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Titre 1">
            <a:extLst>
              <a:ext uri="{FF2B5EF4-FFF2-40B4-BE49-F238E27FC236}">
                <a16:creationId xmlns:a16="http://schemas.microsoft.com/office/drawing/2014/main" id="{191812AC-F16B-48EB-8F6C-EAA336A68240}"/>
              </a:ext>
            </a:extLst>
          </p:cNvPr>
          <p:cNvSpPr txBox="1">
            <a:spLocks/>
          </p:cNvSpPr>
          <p:nvPr/>
        </p:nvSpPr>
        <p:spPr>
          <a:xfrm>
            <a:off x="0" y="0"/>
            <a:ext cx="11844867" cy="96332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3000" b="1" dirty="0">
                <a:latin typeface="Arial" panose="020B0604020202020204" pitchFamily="34" charset="0"/>
                <a:cs typeface="Arial" panose="020B0604020202020204" pitchFamily="34" charset="0"/>
              </a:rPr>
              <a:t>Chap. 6 – Communication commerciale et institutionnelle</a:t>
            </a:r>
            <a:br>
              <a:rPr lang="fr-FR" sz="3000" b="1" dirty="0">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62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extLst>
              <a:ext uri="{28A0092B-C50C-407E-A947-70E740481C1C}">
                <a14:useLocalDpi xmlns:a14="http://schemas.microsoft.com/office/drawing/2010/main" val="0"/>
              </a:ext>
            </a:extLst>
          </a:blip>
          <a:stretch>
            <a:fillRect/>
          </a:stretch>
        </p:blipFill>
        <p:spPr>
          <a:xfrm>
            <a:off x="7765425" y="1545256"/>
            <a:ext cx="4031205" cy="2366441"/>
          </a:xfrm>
          <a:prstGeom prst="rect">
            <a:avLst/>
          </a:prstGeom>
        </p:spPr>
      </p:pic>
      <p:sp>
        <p:nvSpPr>
          <p:cNvPr id="4" name="Rectangle 3"/>
          <p:cNvSpPr/>
          <p:nvPr/>
        </p:nvSpPr>
        <p:spPr>
          <a:xfrm>
            <a:off x="168867" y="1738068"/>
            <a:ext cx="6096000" cy="1200329"/>
          </a:xfrm>
          <a:prstGeom prst="rect">
            <a:avLst/>
          </a:prstGeom>
        </p:spPr>
        <p:txBody>
          <a:bodyPr>
            <a:spAutoFit/>
          </a:bodyPr>
          <a:lstStyle/>
          <a:p>
            <a:pPr marL="285750" indent="-285750">
              <a:buFont typeface="Arial" panose="020B0604020202020204" pitchFamily="34" charset="0"/>
              <a:buChar char="•"/>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L'événementiel</a:t>
            </a:r>
            <a:r>
              <a:rPr lang="fr-FR" sz="2400" dirty="0">
                <a:latin typeface="Arial" panose="020B0604020202020204" pitchFamily="34" charset="0"/>
                <a:ea typeface="Calibri" panose="020F0502020204030204" pitchFamily="34" charset="0"/>
                <a:cs typeface="Times New Roman" panose="02020603050405020304" pitchFamily="18" charset="0"/>
              </a:rPr>
              <a:t> permet de se rapprocher du public et de partager les valeurs de la société dans un univers non commercial.</a:t>
            </a:r>
            <a:endParaRPr lang="fr-FR" sz="2400" dirty="0"/>
          </a:p>
        </p:txBody>
      </p:sp>
      <p:sp>
        <p:nvSpPr>
          <p:cNvPr id="5" name="Rectangle 4"/>
          <p:cNvSpPr/>
          <p:nvPr/>
        </p:nvSpPr>
        <p:spPr>
          <a:xfrm>
            <a:off x="3433234" y="4058736"/>
            <a:ext cx="6791548" cy="2308324"/>
          </a:xfrm>
          <a:prstGeom prst="rect">
            <a:avLst/>
          </a:prstGeom>
        </p:spPr>
        <p:txBody>
          <a:bodyPr wrap="square">
            <a:spAutoFit/>
          </a:bodyPr>
          <a:lstStyle/>
          <a:p>
            <a:pPr marL="285750" indent="-285750">
              <a:buFont typeface="Arial" panose="020B0604020202020204" pitchFamily="34" charset="0"/>
              <a:buChar char="•"/>
            </a:pPr>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Le sponsoring et le mécénat : l</a:t>
            </a:r>
            <a:r>
              <a:rPr lang="fr-FR" sz="2400" dirty="0">
                <a:latin typeface="Arial" panose="020B0604020202020204" pitchFamily="34" charset="0"/>
                <a:ea typeface="Calibri" panose="020F0502020204030204" pitchFamily="34" charset="0"/>
                <a:cs typeface="Times New Roman" panose="02020603050405020304" pitchFamily="18" charset="0"/>
              </a:rPr>
              <a:t>e soutien d'événements sportifs ou culturels par le sponsoring ou le mécénat est une solution efficace. Il offre une forte visibilité et le public associe la société à l'événement.  Groupama et la voile, La fondation Cartier… </a:t>
            </a:r>
            <a:endParaRPr lang="fr-FR" sz="2400" dirty="0"/>
          </a:p>
        </p:txBody>
      </p:sp>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977317" y="3287921"/>
            <a:ext cx="2122181" cy="3007091"/>
          </a:xfrm>
          <a:prstGeom prst="rect">
            <a:avLst/>
          </a:prstGeom>
        </p:spPr>
      </p:pic>
      <p:sp>
        <p:nvSpPr>
          <p:cNvPr id="9" name="Titre 1">
            <a:extLst>
              <a:ext uri="{FF2B5EF4-FFF2-40B4-BE49-F238E27FC236}">
                <a16:creationId xmlns:a16="http://schemas.microsoft.com/office/drawing/2014/main" id="{B2FE8C6D-66FC-44BE-88F7-97F2E7446907}"/>
              </a:ext>
            </a:extLst>
          </p:cNvPr>
          <p:cNvSpPr txBox="1">
            <a:spLocks/>
          </p:cNvSpPr>
          <p:nvPr/>
        </p:nvSpPr>
        <p:spPr>
          <a:xfrm>
            <a:off x="0" y="0"/>
            <a:ext cx="11844867" cy="963329"/>
          </a:xfrm>
          <a:prstGeom prst="rect">
            <a:avLst/>
          </a:prstGeom>
        </p:spPr>
        <p:txBody>
          <a:bodyPr vert="horz" lIns="91440" tIns="45720" rIns="91440" bIns="45720" rtlCol="0" anchor="b">
            <a:noAutofit/>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800" b="1" dirty="0">
                <a:latin typeface="Arial" panose="020B0604020202020204" pitchFamily="34" charset="0"/>
                <a:cs typeface="Arial" panose="020B0604020202020204" pitchFamily="34" charset="0"/>
              </a:rPr>
              <a:t>Chap. 6 – Communication commerciale et institutionnelle</a:t>
            </a:r>
            <a:br>
              <a:rPr lang="fr-FR" sz="3000" b="1" dirty="0">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756E009B-2731-4893-AAB5-33544A943866}"/>
              </a:ext>
            </a:extLst>
          </p:cNvPr>
          <p:cNvSpPr/>
          <p:nvPr/>
        </p:nvSpPr>
        <p:spPr>
          <a:xfrm>
            <a:off x="0" y="1005602"/>
            <a:ext cx="8876952" cy="461665"/>
          </a:xfrm>
          <a:prstGeom prst="rect">
            <a:avLst/>
          </a:prstGeom>
        </p:spPr>
        <p:txBody>
          <a:bodyPr wrap="square">
            <a:spAutoFit/>
          </a:bodyPr>
          <a:lstStyle/>
          <a:p>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 Créer un dossier de partenariat, mécénat, ou sponsoring</a:t>
            </a:r>
            <a:endParaRPr lang="fr-FR" sz="2400" dirty="0"/>
          </a:p>
        </p:txBody>
      </p:sp>
    </p:spTree>
    <p:extLst>
      <p:ext uri="{BB962C8B-B14F-4D97-AF65-F5344CB8AC3E}">
        <p14:creationId xmlns:p14="http://schemas.microsoft.com/office/powerpoint/2010/main" val="3854376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9FB4C563-FCD9-446E-B00C-95444CC1A53E}"/>
              </a:ext>
            </a:extLst>
          </p:cNvPr>
          <p:cNvSpPr>
            <a:spLocks noGrp="1"/>
          </p:cNvSpPr>
          <p:nvPr>
            <p:ph type="ctrTitle"/>
          </p:nvPr>
        </p:nvSpPr>
        <p:spPr>
          <a:xfrm>
            <a:off x="0" y="0"/>
            <a:ext cx="11844867" cy="963329"/>
          </a:xfrm>
        </p:spPr>
        <p:txBody>
          <a:bodyPr>
            <a:noAutofit/>
          </a:bodyPr>
          <a:lstStyle/>
          <a:p>
            <a:r>
              <a:rPr lang="fr-FR" sz="2800" b="1" dirty="0">
                <a:latin typeface="Arial" panose="020B0604020202020204" pitchFamily="34" charset="0"/>
                <a:cs typeface="Arial" panose="020B0604020202020204" pitchFamily="34" charset="0"/>
              </a:rPr>
              <a:t>Chap. 6 – Communication commerciale et institutionnelle</a:t>
            </a:r>
            <a:br>
              <a:rPr lang="fr-FR" sz="3000" b="1" dirty="0">
                <a:latin typeface="Arial" panose="020B0604020202020204" pitchFamily="34" charset="0"/>
                <a:cs typeface="Arial" panose="020B0604020202020204" pitchFamily="34" charset="0"/>
              </a:rPr>
            </a:br>
            <a:r>
              <a:rPr lang="fr-FR" sz="2800" b="1" dirty="0">
                <a:solidFill>
                  <a:srgbClr val="FFFF00"/>
                </a:solidFill>
                <a:latin typeface="Arial" panose="020B0604020202020204" pitchFamily="34" charset="0"/>
                <a:cs typeface="Arial" panose="020B0604020202020204" pitchFamily="34" charset="0"/>
              </a:rPr>
              <a:t>B. La communication institutionnelle</a:t>
            </a:r>
            <a:endParaRPr lang="fr-FR" sz="3200" b="1" dirty="0">
              <a:solidFill>
                <a:srgbClr val="FFFF0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83CEE1E-6FA7-41F7-BB46-2F3D2D5367E3}"/>
              </a:ext>
            </a:extLst>
          </p:cNvPr>
          <p:cNvSpPr/>
          <p:nvPr/>
        </p:nvSpPr>
        <p:spPr>
          <a:xfrm>
            <a:off x="0" y="1005602"/>
            <a:ext cx="8876952" cy="461665"/>
          </a:xfrm>
          <a:prstGeom prst="rect">
            <a:avLst/>
          </a:prstGeom>
        </p:spPr>
        <p:txBody>
          <a:bodyPr wrap="square">
            <a:spAutoFit/>
          </a:bodyPr>
          <a:lstStyle/>
          <a:p>
            <a:r>
              <a:rPr lang="fr-FR" sz="2400" b="1" dirty="0">
                <a:solidFill>
                  <a:srgbClr val="FFFF00"/>
                </a:solidFill>
                <a:latin typeface="Arial" panose="020B0604020202020204" pitchFamily="34" charset="0"/>
                <a:ea typeface="Calibri" panose="020F0502020204030204" pitchFamily="34" charset="0"/>
                <a:cs typeface="Times New Roman" panose="02020603050405020304" pitchFamily="18" charset="0"/>
              </a:rPr>
              <a:t>1. Créer un dossier de partenariat, mécénat, ou sponsoring</a:t>
            </a:r>
            <a:endParaRPr lang="fr-FR" sz="2400" dirty="0"/>
          </a:p>
        </p:txBody>
      </p:sp>
      <p:sp>
        <p:nvSpPr>
          <p:cNvPr id="8" name="Rectangle 7">
            <a:extLst>
              <a:ext uri="{FF2B5EF4-FFF2-40B4-BE49-F238E27FC236}">
                <a16:creationId xmlns:a16="http://schemas.microsoft.com/office/drawing/2014/main" id="{EAF60ABF-9A32-4200-A3AE-40AFB7C89EE0}"/>
              </a:ext>
            </a:extLst>
          </p:cNvPr>
          <p:cNvSpPr/>
          <p:nvPr/>
        </p:nvSpPr>
        <p:spPr>
          <a:xfrm>
            <a:off x="393699" y="1787496"/>
            <a:ext cx="11057467" cy="4478149"/>
          </a:xfrm>
          <a:prstGeom prst="rect">
            <a:avLst/>
          </a:prstGeom>
        </p:spPr>
        <p:txBody>
          <a:bodyPr wrap="square">
            <a:spAutoFit/>
          </a:bodyPr>
          <a:lstStyle/>
          <a:p>
            <a:pPr algn="just">
              <a:spcBef>
                <a:spcPts val="1800"/>
              </a:spcBef>
              <a:spcAft>
                <a:spcPts val="0"/>
              </a:spcAft>
            </a:pPr>
            <a:r>
              <a:rPr lang="fr-FR" sz="2400" dirty="0">
                <a:latin typeface="Arial" panose="020B0604020202020204" pitchFamily="34" charset="0"/>
                <a:ea typeface="Times New Roman" panose="02020603050405020304" pitchFamily="18" charset="0"/>
                <a:cs typeface="Arial" panose="020B0604020202020204" pitchFamily="34" charset="0"/>
              </a:rPr>
              <a:t>Un dossier de mécénat ou de sponsoring récapitule les informations essentielles concernant l’échange de prestations et doit donner envie, au destinataire, d’adhérer au projet. Il doit être soigné dans le fond et dans la forme.</a:t>
            </a:r>
            <a:endParaRPr lang="fr-FR" sz="2400" dirty="0">
              <a:latin typeface="Arial" panose="020B0604020202020204" pitchFamily="34" charset="0"/>
              <a:ea typeface="Calibri" panose="020F0502020204030204" pitchFamily="34" charset="0"/>
              <a:cs typeface="Times New Roman" panose="02020603050405020304" pitchFamily="18" charset="0"/>
            </a:endParaRPr>
          </a:p>
          <a:p>
            <a:pPr lvl="0" algn="just">
              <a:spcBef>
                <a:spcPts val="1800"/>
              </a:spcBef>
              <a:spcAft>
                <a:spcPts val="0"/>
              </a:spcAft>
            </a:pPr>
            <a:r>
              <a:rPr lang="fr-FR"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Forme</a:t>
            </a:r>
            <a:r>
              <a:rPr lang="fr-FR"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 : il ne doit pas faire plus de 5 pages. Sa mise en forme doit être attrayante et mettre en valeur le projet.</a:t>
            </a:r>
          </a:p>
          <a:p>
            <a:pPr lvl="0" algn="just">
              <a:spcBef>
                <a:spcPts val="1800"/>
              </a:spcBef>
              <a:spcAft>
                <a:spcPts val="0"/>
              </a:spcAft>
            </a:pPr>
            <a:r>
              <a:rPr lang="fr-FR"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 Fond</a:t>
            </a:r>
            <a:r>
              <a:rPr lang="fr-FR"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 : il doit permettre au lecteur de se faire une idée concrète de l’action et des bénéfices attendus. Il doit aller à l’essentiel et présenter les partenaires et le projet de façon synthétique et mettre en valeur ce qui est important.</a:t>
            </a:r>
          </a:p>
          <a:p>
            <a:pPr algn="just">
              <a:spcBef>
                <a:spcPts val="1800"/>
              </a:spcBef>
              <a:spcAft>
                <a:spcPts val="0"/>
              </a:spcAft>
            </a:pPr>
            <a:r>
              <a:rPr lang="fr-FR" sz="2400" dirty="0">
                <a:latin typeface="Arial" panose="020B0604020202020204" pitchFamily="34" charset="0"/>
                <a:ea typeface="Calibri" panose="020F0502020204030204" pitchFamily="34" charset="0"/>
                <a:cs typeface="Times New Roman" panose="02020603050405020304" pitchFamily="18" charset="0"/>
              </a:rPr>
              <a:t>Il décrit l’action, les cibles, les objectifs attendus, les dates, le budget et les partenaires.</a:t>
            </a:r>
            <a:endParaRPr lang="fr-FR"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698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411</TotalTime>
  <Words>482</Words>
  <Application>Microsoft Office PowerPoint</Application>
  <PresentationFormat>Grand écran</PresentationFormat>
  <Paragraphs>36</Paragraphs>
  <Slides>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vt:i4>
      </vt:variant>
    </vt:vector>
  </HeadingPairs>
  <TitlesOfParts>
    <vt:vector size="14" baseType="lpstr">
      <vt:lpstr>Arial</vt:lpstr>
      <vt:lpstr>Calibri</vt:lpstr>
      <vt:lpstr>Century Gothic</vt:lpstr>
      <vt:lpstr>Symbol</vt:lpstr>
      <vt:lpstr>Wingdings</vt:lpstr>
      <vt:lpstr>Wingdings 3</vt:lpstr>
      <vt:lpstr>Ion</vt:lpstr>
      <vt:lpstr>Présentation PowerPoint</vt:lpstr>
      <vt:lpstr>Chap. 6 – Communication commerciale et institutionnelle B. La communication institutionnelle</vt:lpstr>
      <vt:lpstr>Chap. 6 – Communication commerciale et institutionnelle B. La communication institutionnelle</vt:lpstr>
      <vt:lpstr>Chap. 6 – Communication commerciale et institutionnelle B. La communication institutionnelle</vt:lpstr>
      <vt:lpstr>Présentation PowerPoint</vt:lpstr>
      <vt:lpstr>Présentation PowerPoint</vt:lpstr>
      <vt:lpstr>Chap. 6 – Communication commerciale et institutionnelle B. La communication institutionnelle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dc:title>
  <dc:creator>Claude Terrier</dc:creator>
  <cp:lastModifiedBy>Claude Terrier</cp:lastModifiedBy>
  <cp:revision>46</cp:revision>
  <dcterms:created xsi:type="dcterms:W3CDTF">2014-01-14T07:42:30Z</dcterms:created>
  <dcterms:modified xsi:type="dcterms:W3CDTF">2019-09-19T19:22:35Z</dcterms:modified>
</cp:coreProperties>
</file>