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59"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80C2D-7AC0-C248-B229-59D7C16B581D}"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F471A-5107-DF41-9278-DCDA5BC994CA}" type="slidenum">
              <a:rPr lang="fr-FR" smtClean="0"/>
              <a:t>‹N°›</a:t>
            </a:fld>
            <a:endParaRPr lang="fr-FR"/>
          </a:p>
        </p:txBody>
      </p:sp>
    </p:spTree>
    <p:extLst>
      <p:ext uri="{BB962C8B-B14F-4D97-AF65-F5344CB8AC3E}">
        <p14:creationId xmlns:p14="http://schemas.microsoft.com/office/powerpoint/2010/main" val="4043915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626533"/>
          </a:xfrm>
        </p:spPr>
        <p:txBody>
          <a:bodyPr>
            <a:normAutofit/>
          </a:bodyPr>
          <a:lstStyle/>
          <a:p>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821510730"/>
              </p:ext>
            </p:extLst>
          </p:nvPr>
        </p:nvGraphicFramePr>
        <p:xfrm>
          <a:off x="205424" y="739510"/>
          <a:ext cx="11355810" cy="5537409"/>
        </p:xfrm>
        <a:graphic>
          <a:graphicData uri="http://schemas.openxmlformats.org/drawingml/2006/table">
            <a:tbl>
              <a:tblPr firstRow="1" firstCol="1" bandRow="1">
                <a:tableStyleId>{125E5076-3810-47DD-B79F-674D7AD40C01}</a:tableStyleId>
              </a:tblPr>
              <a:tblGrid>
                <a:gridCol w="2032679">
                  <a:extLst>
                    <a:ext uri="{9D8B030D-6E8A-4147-A177-3AD203B41FA5}">
                      <a16:colId xmlns:a16="http://schemas.microsoft.com/office/drawing/2014/main" val="20000"/>
                    </a:ext>
                  </a:extLst>
                </a:gridCol>
                <a:gridCol w="9323131">
                  <a:extLst>
                    <a:ext uri="{9D8B030D-6E8A-4147-A177-3AD203B41FA5}">
                      <a16:colId xmlns:a16="http://schemas.microsoft.com/office/drawing/2014/main" val="20001"/>
                    </a:ext>
                  </a:extLst>
                </a:gridCol>
              </a:tblGrid>
              <a:tr h="355809">
                <a:tc>
                  <a:txBody>
                    <a:bodyPr/>
                    <a:lstStyle/>
                    <a:p>
                      <a:pPr algn="ctr">
                        <a:spcBef>
                          <a:spcPts val="300"/>
                        </a:spcBef>
                        <a:spcAft>
                          <a:spcPts val="300"/>
                        </a:spcAft>
                      </a:pPr>
                      <a:r>
                        <a:rPr lang="fr-FR" sz="2200" dirty="0">
                          <a:effectLst/>
                          <a:latin typeface="Arial" panose="020B0604020202020204" pitchFamily="34" charset="0"/>
                          <a:cs typeface="Arial" panose="020B0604020202020204" pitchFamily="34" charset="0"/>
                        </a:rPr>
                        <a:t>Étapes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200">
                          <a:effectLst/>
                          <a:latin typeface="Arial" panose="020B0604020202020204" pitchFamily="34" charset="0"/>
                          <a:cs typeface="Arial" panose="020B0604020202020204" pitchFamily="34" charset="0"/>
                        </a:rPr>
                        <a:t>Contenus</a:t>
                      </a:r>
                      <a:endParaRPr lang="fr-FR"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2054034">
                <a:tc>
                  <a:txBody>
                    <a:bodyPr/>
                    <a:lstStyle/>
                    <a:p>
                      <a:pPr algn="ctr">
                        <a:spcAft>
                          <a:spcPts val="0"/>
                        </a:spcAft>
                      </a:pPr>
                      <a:r>
                        <a:rPr lang="fr-FR" sz="22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6</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2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Construire argumentaire</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300"/>
                        </a:spcBef>
                        <a:spcAft>
                          <a:spcPts val="300"/>
                        </a:spcAft>
                      </a:pPr>
                      <a:r>
                        <a:rPr lang="fr-FR" sz="2100" dirty="0">
                          <a:effectLst/>
                          <a:latin typeface="Arial" panose="020B0604020202020204" pitchFamily="34" charset="0"/>
                          <a:ea typeface="Calibri" panose="020F0502020204030204" pitchFamily="34" charset="0"/>
                          <a:cs typeface="Times New Roman" panose="02020603050405020304" pitchFamily="18" charset="0"/>
                        </a:rPr>
                        <a:t>L’entreprise doit se démarquer de l’offre concurrente pour provoquer un acte positif du consommateur. Dans ce contexte, il faut se faire entendre sans tomber dans l’excès ou les fautes de goût…</a:t>
                      </a:r>
                    </a:p>
                    <a:p>
                      <a:pPr algn="just">
                        <a:spcBef>
                          <a:spcPts val="300"/>
                        </a:spcBef>
                        <a:spcAft>
                          <a:spcPts val="300"/>
                        </a:spcAft>
                      </a:pPr>
                      <a:r>
                        <a:rPr lang="fr-FR" sz="2100" dirty="0">
                          <a:effectLst/>
                          <a:latin typeface="Arial" panose="020B0604020202020204" pitchFamily="34" charset="0"/>
                          <a:ea typeface="Calibri" panose="020F0502020204030204" pitchFamily="34" charset="0"/>
                          <a:cs typeface="Times New Roman" panose="02020603050405020304" pitchFamily="18" charset="0"/>
                        </a:rPr>
                        <a:t>Deux types d’argumentation peuvent être utilisés :</a:t>
                      </a:r>
                    </a:p>
                    <a:p>
                      <a:pPr marL="0" lvl="0" indent="0" algn="just">
                        <a:spcBef>
                          <a:spcPts val="300"/>
                        </a:spcBef>
                        <a:spcAft>
                          <a:spcPts val="300"/>
                        </a:spcAft>
                        <a:buFont typeface="Symbol" panose="05050102010706020507" pitchFamily="18" charset="2"/>
                        <a:buNone/>
                      </a:pPr>
                      <a:r>
                        <a:rPr lang="fr-FR" sz="2100" b="1" dirty="0">
                          <a:effectLst/>
                          <a:latin typeface="Arial" panose="020B0604020202020204" pitchFamily="34" charset="0"/>
                          <a:ea typeface="Calibri" panose="020F0502020204030204" pitchFamily="34" charset="0"/>
                          <a:cs typeface="Times New Roman" panose="02020603050405020304" pitchFamily="18" charset="0"/>
                        </a:rPr>
                        <a:t>• L’argumentation rationnelle</a:t>
                      </a:r>
                      <a:r>
                        <a:rPr lang="fr-FR" sz="2100" dirty="0">
                          <a:effectLst/>
                          <a:latin typeface="Arial" panose="020B0604020202020204" pitchFamily="34" charset="0"/>
                          <a:ea typeface="Calibri" panose="020F0502020204030204" pitchFamily="34" charset="0"/>
                          <a:cs typeface="Times New Roman" panose="02020603050405020304" pitchFamily="18" charset="0"/>
                        </a:rPr>
                        <a:t> recourt à la raison et cherche à prouver que le produit est le meilleur en termes de qualité, d’efficacité, de fonctionnalités, etc.</a:t>
                      </a:r>
                    </a:p>
                    <a:p>
                      <a:pPr marL="0" lvl="0" indent="0" algn="just">
                        <a:spcBef>
                          <a:spcPts val="300"/>
                        </a:spcBef>
                        <a:spcAft>
                          <a:spcPts val="300"/>
                        </a:spcAft>
                        <a:buFont typeface="Symbol" panose="05050102010706020507" pitchFamily="18" charset="2"/>
                        <a:buNone/>
                      </a:pPr>
                      <a:r>
                        <a:rPr lang="fr-FR" sz="2100" b="1" dirty="0">
                          <a:effectLst/>
                          <a:latin typeface="Arial" panose="020B0604020202020204" pitchFamily="34" charset="0"/>
                          <a:ea typeface="Calibri" panose="020F0502020204030204" pitchFamily="34" charset="0"/>
                          <a:cs typeface="Times New Roman" panose="02020603050405020304" pitchFamily="18" charset="0"/>
                        </a:rPr>
                        <a:t>• L’argumentation émotionnelle</a:t>
                      </a:r>
                      <a:r>
                        <a:rPr lang="fr-FR" sz="2100" dirty="0">
                          <a:effectLst/>
                          <a:latin typeface="Arial" panose="020B0604020202020204" pitchFamily="34" charset="0"/>
                          <a:ea typeface="Calibri" panose="020F0502020204030204" pitchFamily="34" charset="0"/>
                          <a:cs typeface="Times New Roman" panose="02020603050405020304" pitchFamily="18" charset="0"/>
                        </a:rPr>
                        <a:t>  recourt à l’affectif et valorise plus l’image, le plaisir, le narcissisme de l’acheteur, etc.</a:t>
                      </a:r>
                    </a:p>
                    <a:p>
                      <a:pPr algn="just">
                        <a:spcBef>
                          <a:spcPts val="300"/>
                        </a:spcBef>
                        <a:spcAft>
                          <a:spcPts val="300"/>
                        </a:spcAft>
                      </a:pPr>
                      <a:r>
                        <a:rPr lang="fr-FR" sz="2100" dirty="0">
                          <a:effectLst/>
                          <a:latin typeface="Arial" panose="020B0604020202020204" pitchFamily="34" charset="0"/>
                          <a:ea typeface="Calibri" panose="020F0502020204030204" pitchFamily="34" charset="0"/>
                          <a:cs typeface="Times New Roman" panose="02020603050405020304" pitchFamily="18" charset="0"/>
                        </a:rPr>
                        <a:t>Pour choisir la meilleure argumentation, identifier les attentes ou besoins du consommateur. Ils aideront à formuler le message le plus adapté, qui provoquera le résultat attendu.</a:t>
                      </a:r>
                    </a:p>
                    <a:p>
                      <a:pPr algn="just">
                        <a:spcBef>
                          <a:spcPts val="300"/>
                        </a:spcBef>
                        <a:spcAft>
                          <a:spcPts val="300"/>
                        </a:spcAft>
                      </a:pPr>
                      <a:r>
                        <a:rPr lang="fr-FR" sz="2100" i="1" dirty="0">
                          <a:effectLst/>
                          <a:latin typeface="Arial" panose="020B0604020202020204" pitchFamily="34" charset="0"/>
                          <a:ea typeface="Calibri" panose="020F0502020204030204" pitchFamily="34" charset="0"/>
                          <a:cs typeface="Times New Roman" panose="02020603050405020304" pitchFamily="18" charset="0"/>
                        </a:rPr>
                        <a:t>Attention de ne pas faire de promesses impossibles à tenir, de ne pas mentir, d’être honnête : Votre produit fonctionne-t-il ? est-il fiable ? vos fournisseurs ou votre production vous suivront-ils ? le prix est-il raisonnable ?</a:t>
                      </a:r>
                      <a:endParaRPr lang="fr-FR" sz="2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5925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50</Words>
  <Application>Microsoft Office PowerPoint</Application>
  <PresentationFormat>Grand écran</PresentationFormat>
  <Paragraphs>11</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Century Gothic</vt:lpstr>
      <vt:lpstr>Symbol</vt:lpstr>
      <vt:lpstr>Wingdings 3</vt:lpstr>
      <vt:lpstr>Ion</vt:lpstr>
      <vt:lpstr>A. La communication commerciale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 Communication commerciale et institutionnelle A. La communication commerciale</dc:title>
  <dc:creator>Claude Terrier</dc:creator>
  <cp:lastModifiedBy>Claude Terrier</cp:lastModifiedBy>
  <cp:revision>4</cp:revision>
  <dcterms:created xsi:type="dcterms:W3CDTF">2019-09-15T18:05:13Z</dcterms:created>
  <dcterms:modified xsi:type="dcterms:W3CDTF">2019-09-19T12:39:04Z</dcterms:modified>
</cp:coreProperties>
</file>