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"/>
  </p:notesMasterIdLst>
  <p:sldIdLst>
    <p:sldId id="263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77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80C2D-7AC0-C248-B229-59D7C16B581D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F471A-5107-DF41-9278-DCDA5BC994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915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837D31A-DA16-5EB0-6AC0-8D60A133F1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046516"/>
              </p:ext>
            </p:extLst>
          </p:nvPr>
        </p:nvGraphicFramePr>
        <p:xfrm>
          <a:off x="205423" y="287782"/>
          <a:ext cx="11621435" cy="6052678"/>
        </p:xfrm>
        <a:graphic>
          <a:graphicData uri="http://schemas.openxmlformats.org/drawingml/2006/table">
            <a:tbl>
              <a:tblPr firstRow="1" firstCol="1" bandRow="1">
                <a:tableStyleId>{125E5076-3810-47DD-B79F-674D7AD40C01}</a:tableStyleId>
              </a:tblPr>
              <a:tblGrid>
                <a:gridCol w="1952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68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36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Étapes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Contenus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03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Construire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argumentaire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fr-F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L’entreprise doit se démarquer des concurrents pour être identifié sans tomber dans l’excès ou les fautes de goût…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Deux types d’arguments sont utilisés</a:t>
                      </a:r>
                    </a:p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L’argument rationnel </a:t>
                      </a: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recourt à la raison et cherche à prouver que le produit est le meilleur (qualité, efficacité, fonctionnalités, design, etc.)</a:t>
                      </a:r>
                    </a:p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L’argument émotionnel</a:t>
                      </a:r>
                      <a:r>
                        <a:rPr lang="fr-FR" sz="2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recourt à l’affectif et valorise l’image, le plaisir, le narcissisme de l’acheteur, etc.</a:t>
                      </a:r>
                    </a:p>
                    <a:p>
                      <a:pPr marL="0" indent="0" algn="ctr">
                        <a:spcBef>
                          <a:spcPts val="12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Pour choisir une argumentation, identifier les attentes ou besoins du consommateur. Ils aideront à formuler un message adapté, qui provoquera le résultat attendu.</a:t>
                      </a:r>
                    </a:p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2200" i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 pas faire de promesses impossibles et être honnête :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i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produit fonctionne-t-il ? est-il fiable ? les fournisseurs ou la production suivront-ils ? le prix est-il raisonnable ?</a:t>
                      </a:r>
                      <a:endParaRPr lang="fr-FR" sz="2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38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4667" y="0"/>
            <a:ext cx="11844867" cy="592667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</a:rPr>
              <a:t>A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La communication commerciale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72030"/>
              </p:ext>
            </p:extLst>
          </p:nvPr>
        </p:nvGraphicFramePr>
        <p:xfrm>
          <a:off x="345123" y="1640153"/>
          <a:ext cx="11355810" cy="2923138"/>
        </p:xfrm>
        <a:graphic>
          <a:graphicData uri="http://schemas.openxmlformats.org/drawingml/2006/table">
            <a:tbl>
              <a:tblPr firstRow="1" firstCol="1" bandRow="1">
                <a:tableStyleId>{125E5076-3810-47DD-B79F-674D7AD40C01}</a:tableStyleId>
              </a:tblPr>
              <a:tblGrid>
                <a:gridCol w="1906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49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1842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Étapes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Contenus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12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Définir l’habillage esthétique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L’argumentation, les mots, les accroches étant définis</a:t>
                      </a: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Þ"/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 faut définir le contexte </a:t>
                      </a:r>
                      <a:r>
                        <a:rPr lang="fr-FR" sz="24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esthétique, visuel, graphique, sonore 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qui habillera la publicité. </a:t>
                      </a:r>
                    </a:p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 doit être adapté aux budgets alloués.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09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3043E9-38E3-010C-0387-7869EA6151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EF0F5D-E539-6C44-F73A-51E2F9943C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667" y="0"/>
            <a:ext cx="11844867" cy="592667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</a:rPr>
              <a:t>A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La communication commerciale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881603"/>
              </p:ext>
            </p:extLst>
          </p:nvPr>
        </p:nvGraphicFramePr>
        <p:xfrm>
          <a:off x="345123" y="1640153"/>
          <a:ext cx="11355810" cy="2827344"/>
        </p:xfrm>
        <a:graphic>
          <a:graphicData uri="http://schemas.openxmlformats.org/drawingml/2006/table">
            <a:tbl>
              <a:tblPr firstRow="1" firstCol="1" bandRow="1">
                <a:tableStyleId>{125E5076-3810-47DD-B79F-674D7AD40C01}</a:tableStyleId>
              </a:tblPr>
              <a:tblGrid>
                <a:gridCol w="2114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1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3684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Étapes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Contenus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36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Tester l’action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Tester l’action auprès du personnel, des clients pour connaître leurs réactions. </a:t>
                      </a:r>
                    </a:p>
                    <a:p>
                      <a:pPr marL="3429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Þ"/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Adapter, le message, la durée, l’habillage, etc. pour se rapprocher des attentes des clients.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178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545272-B4D3-566B-C907-EA8B8D1E74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636D75-A51F-3F4B-EE4A-64C0B08914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667" y="0"/>
            <a:ext cx="11844867" cy="592667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</a:rPr>
              <a:t>A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La communication commerciale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357855"/>
              </p:ext>
            </p:extLst>
          </p:nvPr>
        </p:nvGraphicFramePr>
        <p:xfrm>
          <a:off x="345123" y="1640153"/>
          <a:ext cx="11355810" cy="4273276"/>
        </p:xfrm>
        <a:graphic>
          <a:graphicData uri="http://schemas.openxmlformats.org/drawingml/2006/table">
            <a:tbl>
              <a:tblPr firstRow="1" firstCol="1" bandRow="1">
                <a:tableStyleId>{125E5076-3810-47DD-B79F-674D7AD40C01}</a:tableStyleId>
              </a:tblPr>
              <a:tblGrid>
                <a:gridCol w="2114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1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2824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Étapes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Contenus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0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Préparer la campagne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Lorsque les tests sont terminés, le budget validé, le mode de diffusion sélectionné,</a:t>
                      </a:r>
                    </a:p>
                    <a:p>
                      <a:pPr marL="342900" indent="-342900">
                        <a:spcBef>
                          <a:spcPts val="12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Þ"/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il faut anticiper et identifier les obstacles qui apparaitront et les solutions pour les solutionner.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spcBef>
                          <a:spcPts val="12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Þ"/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Anticiper les conséquences de la campagne de communication : adapter la production, approvisionner les distributeurs, etc. pour éviter d’être en rupture et décevoir le client.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00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292</Words>
  <Application>Microsoft Office PowerPoint</Application>
  <PresentationFormat>Grand écran</PresentationFormat>
  <Paragraphs>36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Calibri</vt:lpstr>
      <vt:lpstr>Century Gothic</vt:lpstr>
      <vt:lpstr>Symbol</vt:lpstr>
      <vt:lpstr>Wingdings</vt:lpstr>
      <vt:lpstr>Wingdings 3</vt:lpstr>
      <vt:lpstr>Ion</vt:lpstr>
      <vt:lpstr>Présentation PowerPoint</vt:lpstr>
      <vt:lpstr>A. La communication commerciale</vt:lpstr>
      <vt:lpstr>A. La communication commerciale</vt:lpstr>
      <vt:lpstr>A. La communication commerciale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Chap. 6 - Communication commerciale et institutionnelle A. La communication commerciale</dc:title>
  <dc:creator>Claude Terrier</dc:creator>
  <cp:lastModifiedBy>Claude Terrier</cp:lastModifiedBy>
  <cp:revision>9</cp:revision>
  <dcterms:created xsi:type="dcterms:W3CDTF">2019-09-15T18:05:13Z</dcterms:created>
  <dcterms:modified xsi:type="dcterms:W3CDTF">2025-03-24T19:14:58Z</dcterms:modified>
</cp:coreProperties>
</file>