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67" r:id="rId2"/>
    <p:sldId id="266" r:id="rId3"/>
    <p:sldId id="269" r:id="rId4"/>
    <p:sldId id="268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7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554446-5F26-45F8-9350-FCC2B3AB667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1118010-EC4F-408F-8DBF-2165E03CFB15}">
      <dgm:prSet phldrT="[Texte]" custT="1"/>
      <dgm:spPr/>
      <dgm:t>
        <a:bodyPr/>
        <a:lstStyle/>
        <a:p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La 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communication médias 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regroupe les actions publicitaires réalisées sur les traditionnels : 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télévision, presse, affichage, Internet 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(bannières)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, radio, cinéma.</a:t>
          </a:r>
          <a:endParaRPr lang="fr-FR" sz="2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1E6431-37ED-46A5-BE60-1FCF67F0E92D}" type="parTrans" cxnId="{D7D6718B-58AA-44A7-AB9D-2CADA1646E6C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3AE18-C2F1-4C1F-914F-5C0FFBA79BA9}" type="sibTrans" cxnId="{D7D6718B-58AA-44A7-AB9D-2CADA1646E6C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7BEE4C-DAD9-443E-8F2D-4317219AF7F5}">
      <dgm:prSet custT="1"/>
      <dgm:spPr/>
      <dgm:t>
        <a:bodyPr/>
        <a:lstStyle/>
        <a:p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La communication hors médias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désigne les actions de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marketing direct,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et les actions </a:t>
          </a:r>
          <a:r>
            <a:rPr lang="fr-F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publicitaires alternatives</a:t>
          </a:r>
          <a:r>
            <a:rPr lang="fr-FR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(foire, salon, dégustation, merchandising, PLV, événements, forums, blogs, etc.)</a:t>
          </a:r>
        </a:p>
      </dgm:t>
    </dgm:pt>
    <dgm:pt modelId="{B2CD7579-CAC6-4888-92E0-7C11532BA6EA}" type="parTrans" cxnId="{0ABE3978-A795-4519-BF7D-170E6ABA76AD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5E288B-1C49-403C-9EAB-7BE8EC44C02A}" type="sibTrans" cxnId="{0ABE3978-A795-4519-BF7D-170E6ABA76AD}">
      <dgm:prSet/>
      <dgm:spPr/>
      <dgm:t>
        <a:bodyPr/>
        <a:lstStyle/>
        <a:p>
          <a:endParaRPr lang="fr-FR" sz="2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888134-1584-4FF0-8F26-915A887B43E7}" type="pres">
      <dgm:prSet presAssocID="{01554446-5F26-45F8-9350-FCC2B3AB6679}" presName="Name0" presStyleCnt="0">
        <dgm:presLayoutVars>
          <dgm:chMax val="7"/>
          <dgm:chPref val="7"/>
          <dgm:dir/>
        </dgm:presLayoutVars>
      </dgm:prSet>
      <dgm:spPr/>
    </dgm:pt>
    <dgm:pt modelId="{8AA8C0A9-DEA6-49F4-BC0B-81E07BC5CE5D}" type="pres">
      <dgm:prSet presAssocID="{01554446-5F26-45F8-9350-FCC2B3AB6679}" presName="Name1" presStyleCnt="0"/>
      <dgm:spPr/>
    </dgm:pt>
    <dgm:pt modelId="{90AAC1E4-FF6B-40EC-A86F-9C80B20F17BF}" type="pres">
      <dgm:prSet presAssocID="{01554446-5F26-45F8-9350-FCC2B3AB6679}" presName="cycle" presStyleCnt="0"/>
      <dgm:spPr/>
    </dgm:pt>
    <dgm:pt modelId="{1B56F873-A750-4D07-BAAF-195C115F0096}" type="pres">
      <dgm:prSet presAssocID="{01554446-5F26-45F8-9350-FCC2B3AB6679}" presName="srcNode" presStyleLbl="node1" presStyleIdx="0" presStyleCnt="2"/>
      <dgm:spPr/>
    </dgm:pt>
    <dgm:pt modelId="{BCC3FF98-20E5-45EE-B2A0-81DD1763E0EC}" type="pres">
      <dgm:prSet presAssocID="{01554446-5F26-45F8-9350-FCC2B3AB6679}" presName="conn" presStyleLbl="parChTrans1D2" presStyleIdx="0" presStyleCnt="1"/>
      <dgm:spPr/>
    </dgm:pt>
    <dgm:pt modelId="{834E1954-8D8E-475D-938D-2E2C0F9DC756}" type="pres">
      <dgm:prSet presAssocID="{01554446-5F26-45F8-9350-FCC2B3AB6679}" presName="extraNode" presStyleLbl="node1" presStyleIdx="0" presStyleCnt="2"/>
      <dgm:spPr/>
    </dgm:pt>
    <dgm:pt modelId="{500832B9-9959-406D-8162-AC84259755ED}" type="pres">
      <dgm:prSet presAssocID="{01554446-5F26-45F8-9350-FCC2B3AB6679}" presName="dstNode" presStyleLbl="node1" presStyleIdx="0" presStyleCnt="2"/>
      <dgm:spPr/>
    </dgm:pt>
    <dgm:pt modelId="{101A0901-9560-492E-A1AC-56BA5EC95BB1}" type="pres">
      <dgm:prSet presAssocID="{31118010-EC4F-408F-8DBF-2165E03CFB15}" presName="text_1" presStyleLbl="node1" presStyleIdx="0" presStyleCnt="2" custScaleY="111257">
        <dgm:presLayoutVars>
          <dgm:bulletEnabled val="1"/>
        </dgm:presLayoutVars>
      </dgm:prSet>
      <dgm:spPr/>
    </dgm:pt>
    <dgm:pt modelId="{BE7C8D2C-CA0D-4470-A10B-50E7D4F00CD0}" type="pres">
      <dgm:prSet presAssocID="{31118010-EC4F-408F-8DBF-2165E03CFB15}" presName="accent_1" presStyleCnt="0"/>
      <dgm:spPr/>
    </dgm:pt>
    <dgm:pt modelId="{E90E6B22-AE5C-425C-ADA1-68DE14A894C6}" type="pres">
      <dgm:prSet presAssocID="{31118010-EC4F-408F-8DBF-2165E03CFB15}" presName="accentRepeatNode" presStyleLbl="solidFgAcc1" presStyleIdx="0" presStyleCnt="2"/>
      <dgm:spPr/>
    </dgm:pt>
    <dgm:pt modelId="{AD8E3843-00E0-422E-B570-2391B8926610}" type="pres">
      <dgm:prSet presAssocID="{3A7BEE4C-DAD9-443E-8F2D-4317219AF7F5}" presName="text_2" presStyleLbl="node1" presStyleIdx="1" presStyleCnt="2" custScaleY="127421">
        <dgm:presLayoutVars>
          <dgm:bulletEnabled val="1"/>
        </dgm:presLayoutVars>
      </dgm:prSet>
      <dgm:spPr/>
    </dgm:pt>
    <dgm:pt modelId="{2F8FCB72-7BCA-4962-9F00-43E1FEB0D79D}" type="pres">
      <dgm:prSet presAssocID="{3A7BEE4C-DAD9-443E-8F2D-4317219AF7F5}" presName="accent_2" presStyleCnt="0"/>
      <dgm:spPr/>
    </dgm:pt>
    <dgm:pt modelId="{DE0E3B1B-4955-41D8-8E53-E96B5FF04712}" type="pres">
      <dgm:prSet presAssocID="{3A7BEE4C-DAD9-443E-8F2D-4317219AF7F5}" presName="accentRepeatNode" presStyleLbl="solidFgAcc1" presStyleIdx="1" presStyleCnt="2"/>
      <dgm:spPr/>
    </dgm:pt>
  </dgm:ptLst>
  <dgm:cxnLst>
    <dgm:cxn modelId="{6B37DB4F-D8EF-4877-A759-167C01E1E607}" type="presOf" srcId="{01554446-5F26-45F8-9350-FCC2B3AB6679}" destId="{A0888134-1584-4FF0-8F26-915A887B43E7}" srcOrd="0" destOrd="0" presId="urn:microsoft.com/office/officeart/2008/layout/VerticalCurvedList"/>
    <dgm:cxn modelId="{0ABE3978-A795-4519-BF7D-170E6ABA76AD}" srcId="{01554446-5F26-45F8-9350-FCC2B3AB6679}" destId="{3A7BEE4C-DAD9-443E-8F2D-4317219AF7F5}" srcOrd="1" destOrd="0" parTransId="{B2CD7579-CAC6-4888-92E0-7C11532BA6EA}" sibTransId="{AF5E288B-1C49-403C-9EAB-7BE8EC44C02A}"/>
    <dgm:cxn modelId="{FCD3AE7F-1E30-42E4-A13F-58B972AEA5E6}" type="presOf" srcId="{31118010-EC4F-408F-8DBF-2165E03CFB15}" destId="{101A0901-9560-492E-A1AC-56BA5EC95BB1}" srcOrd="0" destOrd="0" presId="urn:microsoft.com/office/officeart/2008/layout/VerticalCurvedList"/>
    <dgm:cxn modelId="{D7D6718B-58AA-44A7-AB9D-2CADA1646E6C}" srcId="{01554446-5F26-45F8-9350-FCC2B3AB6679}" destId="{31118010-EC4F-408F-8DBF-2165E03CFB15}" srcOrd="0" destOrd="0" parTransId="{001E6431-37ED-46A5-BE60-1FCF67F0E92D}" sibTransId="{F573AE18-C2F1-4C1F-914F-5C0FFBA79BA9}"/>
    <dgm:cxn modelId="{216AF2C3-CA8D-4494-8A0A-44A810D2135D}" type="presOf" srcId="{F573AE18-C2F1-4C1F-914F-5C0FFBA79BA9}" destId="{BCC3FF98-20E5-45EE-B2A0-81DD1763E0EC}" srcOrd="0" destOrd="0" presId="urn:microsoft.com/office/officeart/2008/layout/VerticalCurvedList"/>
    <dgm:cxn modelId="{09D185C4-6FF1-4B3F-AD2E-19ECBE907ACB}" type="presOf" srcId="{3A7BEE4C-DAD9-443E-8F2D-4317219AF7F5}" destId="{AD8E3843-00E0-422E-B570-2391B8926610}" srcOrd="0" destOrd="0" presId="urn:microsoft.com/office/officeart/2008/layout/VerticalCurvedList"/>
    <dgm:cxn modelId="{642B0995-C9DF-4E1E-965F-311BD74A40FD}" type="presParOf" srcId="{A0888134-1584-4FF0-8F26-915A887B43E7}" destId="{8AA8C0A9-DEA6-49F4-BC0B-81E07BC5CE5D}" srcOrd="0" destOrd="0" presId="urn:microsoft.com/office/officeart/2008/layout/VerticalCurvedList"/>
    <dgm:cxn modelId="{5872711F-6C96-4B21-A661-A0B27957212A}" type="presParOf" srcId="{8AA8C0A9-DEA6-49F4-BC0B-81E07BC5CE5D}" destId="{90AAC1E4-FF6B-40EC-A86F-9C80B20F17BF}" srcOrd="0" destOrd="0" presId="urn:microsoft.com/office/officeart/2008/layout/VerticalCurvedList"/>
    <dgm:cxn modelId="{26D9C3BF-4B79-4D18-BF08-F244BF6D7DCB}" type="presParOf" srcId="{90AAC1E4-FF6B-40EC-A86F-9C80B20F17BF}" destId="{1B56F873-A750-4D07-BAAF-195C115F0096}" srcOrd="0" destOrd="0" presId="urn:microsoft.com/office/officeart/2008/layout/VerticalCurvedList"/>
    <dgm:cxn modelId="{C081AE48-FC18-4E2D-B89A-2B9DEF0F06D8}" type="presParOf" srcId="{90AAC1E4-FF6B-40EC-A86F-9C80B20F17BF}" destId="{BCC3FF98-20E5-45EE-B2A0-81DD1763E0EC}" srcOrd="1" destOrd="0" presId="urn:microsoft.com/office/officeart/2008/layout/VerticalCurvedList"/>
    <dgm:cxn modelId="{8C0DE04C-22A9-4730-8B0F-9FDF59BF98FC}" type="presParOf" srcId="{90AAC1E4-FF6B-40EC-A86F-9C80B20F17BF}" destId="{834E1954-8D8E-475D-938D-2E2C0F9DC756}" srcOrd="2" destOrd="0" presId="urn:microsoft.com/office/officeart/2008/layout/VerticalCurvedList"/>
    <dgm:cxn modelId="{56E3CD00-4842-4815-9C81-6DB2B84827AE}" type="presParOf" srcId="{90AAC1E4-FF6B-40EC-A86F-9C80B20F17BF}" destId="{500832B9-9959-406D-8162-AC84259755ED}" srcOrd="3" destOrd="0" presId="urn:microsoft.com/office/officeart/2008/layout/VerticalCurvedList"/>
    <dgm:cxn modelId="{CA5BD568-3A58-4943-AB19-AC535554661A}" type="presParOf" srcId="{8AA8C0A9-DEA6-49F4-BC0B-81E07BC5CE5D}" destId="{101A0901-9560-492E-A1AC-56BA5EC95BB1}" srcOrd="1" destOrd="0" presId="urn:microsoft.com/office/officeart/2008/layout/VerticalCurvedList"/>
    <dgm:cxn modelId="{EA6BB93D-16F8-4C27-92E5-A13A14A9BCDE}" type="presParOf" srcId="{8AA8C0A9-DEA6-49F4-BC0B-81E07BC5CE5D}" destId="{BE7C8D2C-CA0D-4470-A10B-50E7D4F00CD0}" srcOrd="2" destOrd="0" presId="urn:microsoft.com/office/officeart/2008/layout/VerticalCurvedList"/>
    <dgm:cxn modelId="{7AD0D203-2ECF-4B4D-9D4C-10AFDB7C8C50}" type="presParOf" srcId="{BE7C8D2C-CA0D-4470-A10B-50E7D4F00CD0}" destId="{E90E6B22-AE5C-425C-ADA1-68DE14A894C6}" srcOrd="0" destOrd="0" presId="urn:microsoft.com/office/officeart/2008/layout/VerticalCurvedList"/>
    <dgm:cxn modelId="{16C47804-97DA-40D4-AE69-5781FE814C7C}" type="presParOf" srcId="{8AA8C0A9-DEA6-49F4-BC0B-81E07BC5CE5D}" destId="{AD8E3843-00E0-422E-B570-2391B8926610}" srcOrd="3" destOrd="0" presId="urn:microsoft.com/office/officeart/2008/layout/VerticalCurvedList"/>
    <dgm:cxn modelId="{38B70A37-11B9-4B8D-A30B-722EAB6A1DAC}" type="presParOf" srcId="{8AA8C0A9-DEA6-49F4-BC0B-81E07BC5CE5D}" destId="{2F8FCB72-7BCA-4962-9F00-43E1FEB0D79D}" srcOrd="4" destOrd="0" presId="urn:microsoft.com/office/officeart/2008/layout/VerticalCurvedList"/>
    <dgm:cxn modelId="{38DFDFFF-C3AC-4C12-BAE4-5FD59EDF31FE}" type="presParOf" srcId="{2F8FCB72-7BCA-4962-9F00-43E1FEB0D79D}" destId="{DE0E3B1B-4955-41D8-8E53-E96B5FF047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3FF98-20E5-45EE-B2A0-81DD1763E0EC}">
      <dsp:nvSpPr>
        <dsp:cNvPr id="0" name=""/>
        <dsp:cNvSpPr/>
      </dsp:nvSpPr>
      <dsp:spPr>
        <a:xfrm>
          <a:off x="-3940988" y="-609328"/>
          <a:ext cx="4729870" cy="4729870"/>
        </a:xfrm>
        <a:prstGeom prst="blockArc">
          <a:avLst>
            <a:gd name="adj1" fmla="val 18900000"/>
            <a:gd name="adj2" fmla="val 2700000"/>
            <a:gd name="adj3" fmla="val 457"/>
          </a:avLst>
        </a:pr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A0901-9560-492E-A1AC-56BA5EC95BB1}">
      <dsp:nvSpPr>
        <dsp:cNvPr id="0" name=""/>
        <dsp:cNvSpPr/>
      </dsp:nvSpPr>
      <dsp:spPr>
        <a:xfrm>
          <a:off x="645448" y="445153"/>
          <a:ext cx="10538699" cy="1116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619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La 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communication médias 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regroupe les actions publicitaires réalisées sur les traditionnels : 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télévision, presse, affichage, Internet 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(bannières)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, radio, cinéma.</a:t>
          </a:r>
          <a:endParaRPr lang="fr-FR" sz="22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5448" y="445153"/>
        <a:ext cx="10538699" cy="1116000"/>
      </dsp:txXfrm>
    </dsp:sp>
    <dsp:sp modelId="{E90E6B22-AE5C-425C-ADA1-68DE14A894C6}">
      <dsp:nvSpPr>
        <dsp:cNvPr id="0" name=""/>
        <dsp:cNvSpPr/>
      </dsp:nvSpPr>
      <dsp:spPr>
        <a:xfrm>
          <a:off x="18521" y="376226"/>
          <a:ext cx="1253854" cy="12538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8E3843-00E0-422E-B570-2391B8926610}">
      <dsp:nvSpPr>
        <dsp:cNvPr id="0" name=""/>
        <dsp:cNvSpPr/>
      </dsp:nvSpPr>
      <dsp:spPr>
        <a:xfrm>
          <a:off x="645448" y="1868990"/>
          <a:ext cx="10538699" cy="1278138"/>
        </a:xfrm>
        <a:prstGeom prst="rect">
          <a:avLst/>
        </a:prstGeom>
        <a:solidFill>
          <a:schemeClr val="accent2">
            <a:hueOff val="-1330735"/>
            <a:satOff val="8216"/>
            <a:lumOff val="-117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6197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La communication hors médias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désigne les actions de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marketing direct,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et les actions 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publicitaires alternatives</a:t>
          </a:r>
          <a:r>
            <a:rPr lang="fr-FR" sz="2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(foire, salon, dégustation, merchandising, PLV, événements, forums, blogs, etc.)</a:t>
          </a:r>
        </a:p>
      </dsp:txBody>
      <dsp:txXfrm>
        <a:off x="645448" y="1868990"/>
        <a:ext cx="10538699" cy="1278138"/>
      </dsp:txXfrm>
    </dsp:sp>
    <dsp:sp modelId="{DE0E3B1B-4955-41D8-8E53-E96B5FF04712}">
      <dsp:nvSpPr>
        <dsp:cNvPr id="0" name=""/>
        <dsp:cNvSpPr/>
      </dsp:nvSpPr>
      <dsp:spPr>
        <a:xfrm>
          <a:off x="18521" y="1881132"/>
          <a:ext cx="1253854" cy="12538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1330735"/>
              <a:satOff val="8216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80C2D-7AC0-C248-B229-59D7C16B581D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F471A-5107-DF41-9278-DCDA5BC99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60113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306046"/>
              </p:ext>
            </p:extLst>
          </p:nvPr>
        </p:nvGraphicFramePr>
        <p:xfrm>
          <a:off x="328189" y="1227666"/>
          <a:ext cx="11567400" cy="4704330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1574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2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97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73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Choisir le media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457200" algn="just">
                        <a:spcBef>
                          <a:spcPts val="18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Choisir le media le plus adapté au message et à la cible </a:t>
                      </a:r>
                    </a:p>
                    <a:p>
                      <a:pPr marL="457200" indent="-457200" algn="just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+mj-lt"/>
                        <a:buAutoNum type="arabicPeriod"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Planifier les actions dans le temps.</a:t>
                      </a:r>
                    </a:p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fr-FR" sz="2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Le 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plan de communication récapitule les actions de communication programmées. </a:t>
                      </a:r>
                    </a:p>
                    <a:p>
                      <a:pPr marL="342900" indent="-342900" algn="l">
                        <a:spcBef>
                          <a:spcPts val="1800"/>
                        </a:spcBef>
                        <a:buFont typeface="Symbol" panose="05050102010706020507" pitchFamily="18" charset="2"/>
                        <a:buChar char="Þ"/>
                      </a:pPr>
                      <a:r>
                        <a:rPr lang="fr-FR" sz="2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Il précise 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L’objectif, le message, la cible, le média, la date, le budget</a:t>
                      </a:r>
                      <a:r>
                        <a:rPr lang="fr-FR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, et les 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indicateurs d’efficacité de chaque action</a:t>
                      </a:r>
                      <a:r>
                        <a:rPr lang="fr-FR" sz="24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buFont typeface="Symbol" panose="05050102010706020507" pitchFamily="18" charset="2"/>
                        <a:buChar char="Þ"/>
                      </a:pPr>
                      <a:r>
                        <a:rPr lang="fr-FR" sz="2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Le 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plan média </a:t>
                      </a:r>
                      <a:r>
                        <a:rPr lang="fr-FR" sz="2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visualise les dates de réalisation des actions sur un planning, ainsi que les budgets et le total des budgets.</a:t>
                      </a:r>
                      <a:endParaRPr lang="fr-FR" sz="24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0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60113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29512"/>
              </p:ext>
            </p:extLst>
          </p:nvPr>
        </p:nvGraphicFramePr>
        <p:xfrm>
          <a:off x="328190" y="1227666"/>
          <a:ext cx="11355810" cy="1703222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211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1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43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Choisir le media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</a:pPr>
                      <a:r>
                        <a:rPr lang="fr-FR" sz="2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On distingue la communication 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médias</a:t>
                      </a:r>
                      <a:r>
                        <a:rPr lang="fr-FR" sz="2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fr-FR" sz="2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hors médias</a:t>
                      </a:r>
                      <a:r>
                        <a:rPr lang="fr-FR" sz="2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D500ED6D-1659-450A-98D4-BEFCEE5A95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1592993"/>
              </p:ext>
            </p:extLst>
          </p:nvPr>
        </p:nvGraphicFramePr>
        <p:xfrm>
          <a:off x="228832" y="2998489"/>
          <a:ext cx="11202670" cy="3511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94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C3FF98-20E5-45EE-B2A0-81DD1763E0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CC3FF98-20E5-45EE-B2A0-81DD1763E0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0E6B22-AE5C-425C-ADA1-68DE14A89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E90E6B22-AE5C-425C-ADA1-68DE14A894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1A0901-9560-492E-A1AC-56BA5EC95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101A0901-9560-492E-A1AC-56BA5EC95B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0E3B1B-4955-41D8-8E53-E96B5FF04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DE0E3B1B-4955-41D8-8E53-E96B5FF047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8E3843-00E0-422E-B570-2391B8926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AD8E3843-00E0-422E-B570-2391B89266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FB3CEA1-88D9-42FB-88ED-1E9807FE6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6C928E-4252-4F33-8C34-E50A12A31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33522A6-6817-4A89-9498-CEF72A24F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58944"/>
              </p:ext>
            </p:extLst>
          </p:nvPr>
        </p:nvGraphicFramePr>
        <p:xfrm>
          <a:off x="643467" y="1754534"/>
          <a:ext cx="10858477" cy="3126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3796">
                  <a:extLst>
                    <a:ext uri="{9D8B030D-6E8A-4147-A177-3AD203B41FA5}">
                      <a16:colId xmlns:a16="http://schemas.microsoft.com/office/drawing/2014/main" val="2738039745"/>
                    </a:ext>
                  </a:extLst>
                </a:gridCol>
                <a:gridCol w="1067574">
                  <a:extLst>
                    <a:ext uri="{9D8B030D-6E8A-4147-A177-3AD203B41FA5}">
                      <a16:colId xmlns:a16="http://schemas.microsoft.com/office/drawing/2014/main" val="444274806"/>
                    </a:ext>
                  </a:extLst>
                </a:gridCol>
                <a:gridCol w="849417">
                  <a:extLst>
                    <a:ext uri="{9D8B030D-6E8A-4147-A177-3AD203B41FA5}">
                      <a16:colId xmlns:a16="http://schemas.microsoft.com/office/drawing/2014/main" val="2910817520"/>
                    </a:ext>
                  </a:extLst>
                </a:gridCol>
                <a:gridCol w="1782384">
                  <a:extLst>
                    <a:ext uri="{9D8B030D-6E8A-4147-A177-3AD203B41FA5}">
                      <a16:colId xmlns:a16="http://schemas.microsoft.com/office/drawing/2014/main" val="1371350702"/>
                    </a:ext>
                  </a:extLst>
                </a:gridCol>
                <a:gridCol w="1407309">
                  <a:extLst>
                    <a:ext uri="{9D8B030D-6E8A-4147-A177-3AD203B41FA5}">
                      <a16:colId xmlns:a16="http://schemas.microsoft.com/office/drawing/2014/main" val="2751438797"/>
                    </a:ext>
                  </a:extLst>
                </a:gridCol>
                <a:gridCol w="882153">
                  <a:extLst>
                    <a:ext uri="{9D8B030D-6E8A-4147-A177-3AD203B41FA5}">
                      <a16:colId xmlns:a16="http://schemas.microsoft.com/office/drawing/2014/main" val="1608288990"/>
                    </a:ext>
                  </a:extLst>
                </a:gridCol>
                <a:gridCol w="3275844">
                  <a:extLst>
                    <a:ext uri="{9D8B030D-6E8A-4147-A177-3AD203B41FA5}">
                      <a16:colId xmlns:a16="http://schemas.microsoft.com/office/drawing/2014/main" val="2086481009"/>
                    </a:ext>
                  </a:extLst>
                </a:gridCol>
              </a:tblGrid>
              <a:tr h="482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Actions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Objectifs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Cibles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Moyens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Période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Indicateurs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extLst>
                  <a:ext uri="{0D108BD9-81ED-4DB2-BD59-A6C34878D82A}">
                    <a16:rowId xmlns:a16="http://schemas.microsoft.com/office/drawing/2014/main" val="3779156689"/>
                  </a:ext>
                </a:extLst>
              </a:tr>
              <a:tr h="1045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Remise de prix à des sportifs méritants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Affectif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 le monde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Articles journal local</a:t>
                      </a:r>
                      <a:endParaRPr lang="fr-FR" sz="15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 entreprise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Mi-septembre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1 000 €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personnes présentes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extLst>
                  <a:ext uri="{0D108BD9-81ED-4DB2-BD59-A6C34878D82A}">
                    <a16:rowId xmlns:a16="http://schemas.microsoft.com/office/drawing/2014/main" val="985287388"/>
                  </a:ext>
                </a:extLst>
              </a:tr>
              <a:tr h="552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 d’achat anniversaire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Conatif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Clients actuels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 d’achat par emailing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Toute l’année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500 €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d’utilisation des bons d’achat</a:t>
                      </a:r>
                      <a:endParaRPr lang="fr-FR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extLst>
                  <a:ext uri="{0D108BD9-81ED-4DB2-BD59-A6C34878D82A}">
                    <a16:rowId xmlns:a16="http://schemas.microsoft.com/office/drawing/2014/main" val="1283104440"/>
                  </a:ext>
                </a:extLst>
              </a:tr>
              <a:tr h="1045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Sponsoring marathon </a:t>
                      </a:r>
                      <a:endParaRPr lang="fr-FR" sz="15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Cognitif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 le monde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Panneau d’arrivée</a:t>
                      </a:r>
                      <a:endParaRPr lang="fr-FR" sz="15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 sur n° participant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mai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3 000 €</a:t>
                      </a:r>
                      <a:endParaRPr lang="fr-FR" sz="1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contacts qui en résulte</a:t>
                      </a:r>
                      <a:endParaRPr lang="fr-FR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citations dans la presse</a:t>
                      </a:r>
                      <a:endParaRPr lang="fr-FR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notoriété spontanée, assistée</a:t>
                      </a:r>
                      <a:endParaRPr lang="fr-FR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7265" marR="77265" marT="0" marB="0" anchor="ctr"/>
                </a:tc>
                <a:extLst>
                  <a:ext uri="{0D108BD9-81ED-4DB2-BD59-A6C34878D82A}">
                    <a16:rowId xmlns:a16="http://schemas.microsoft.com/office/drawing/2014/main" val="2398814158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8C667E6-8B3F-46FD-AB51-681D954D3E47}"/>
              </a:ext>
            </a:extLst>
          </p:cNvPr>
          <p:cNvSpPr/>
          <p:nvPr/>
        </p:nvSpPr>
        <p:spPr>
          <a:xfrm>
            <a:off x="4091925" y="1243560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de plan de communication</a:t>
            </a:r>
            <a:endParaRPr lang="fr-FR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5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FB3CEA1-88D9-42FB-88ED-1E9807FE6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6C928E-4252-4F33-8C34-E50A12A31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54812B8-DF83-4C53-9A15-ADC6C99AC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89230"/>
              </p:ext>
            </p:extLst>
          </p:nvPr>
        </p:nvGraphicFramePr>
        <p:xfrm>
          <a:off x="643467" y="1516775"/>
          <a:ext cx="10905071" cy="3824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6604">
                  <a:extLst>
                    <a:ext uri="{9D8B030D-6E8A-4147-A177-3AD203B41FA5}">
                      <a16:colId xmlns:a16="http://schemas.microsoft.com/office/drawing/2014/main" val="4242876460"/>
                    </a:ext>
                  </a:extLst>
                </a:gridCol>
                <a:gridCol w="775499">
                  <a:extLst>
                    <a:ext uri="{9D8B030D-6E8A-4147-A177-3AD203B41FA5}">
                      <a16:colId xmlns:a16="http://schemas.microsoft.com/office/drawing/2014/main" val="784956314"/>
                    </a:ext>
                  </a:extLst>
                </a:gridCol>
                <a:gridCol w="677048">
                  <a:extLst>
                    <a:ext uri="{9D8B030D-6E8A-4147-A177-3AD203B41FA5}">
                      <a16:colId xmlns:a16="http://schemas.microsoft.com/office/drawing/2014/main" val="629526260"/>
                    </a:ext>
                  </a:extLst>
                </a:gridCol>
                <a:gridCol w="729709">
                  <a:extLst>
                    <a:ext uri="{9D8B030D-6E8A-4147-A177-3AD203B41FA5}">
                      <a16:colId xmlns:a16="http://schemas.microsoft.com/office/drawing/2014/main" val="68432827"/>
                    </a:ext>
                  </a:extLst>
                </a:gridCol>
                <a:gridCol w="647285">
                  <a:extLst>
                    <a:ext uri="{9D8B030D-6E8A-4147-A177-3AD203B41FA5}">
                      <a16:colId xmlns:a16="http://schemas.microsoft.com/office/drawing/2014/main" val="1576510566"/>
                    </a:ext>
                  </a:extLst>
                </a:gridCol>
                <a:gridCol w="775499">
                  <a:extLst>
                    <a:ext uri="{9D8B030D-6E8A-4147-A177-3AD203B41FA5}">
                      <a16:colId xmlns:a16="http://schemas.microsoft.com/office/drawing/2014/main" val="39408502"/>
                    </a:ext>
                  </a:extLst>
                </a:gridCol>
                <a:gridCol w="656443">
                  <a:extLst>
                    <a:ext uri="{9D8B030D-6E8A-4147-A177-3AD203B41FA5}">
                      <a16:colId xmlns:a16="http://schemas.microsoft.com/office/drawing/2014/main" val="2006285386"/>
                    </a:ext>
                  </a:extLst>
                </a:gridCol>
                <a:gridCol w="647285">
                  <a:extLst>
                    <a:ext uri="{9D8B030D-6E8A-4147-A177-3AD203B41FA5}">
                      <a16:colId xmlns:a16="http://schemas.microsoft.com/office/drawing/2014/main" val="744632453"/>
                    </a:ext>
                  </a:extLst>
                </a:gridCol>
                <a:gridCol w="695366">
                  <a:extLst>
                    <a:ext uri="{9D8B030D-6E8A-4147-A177-3AD203B41FA5}">
                      <a16:colId xmlns:a16="http://schemas.microsoft.com/office/drawing/2014/main" val="2570006177"/>
                    </a:ext>
                  </a:extLst>
                </a:gridCol>
                <a:gridCol w="665601">
                  <a:extLst>
                    <a:ext uri="{9D8B030D-6E8A-4147-A177-3AD203B41FA5}">
                      <a16:colId xmlns:a16="http://schemas.microsoft.com/office/drawing/2014/main" val="4118742603"/>
                    </a:ext>
                  </a:extLst>
                </a:gridCol>
                <a:gridCol w="656443">
                  <a:extLst>
                    <a:ext uri="{9D8B030D-6E8A-4147-A177-3AD203B41FA5}">
                      <a16:colId xmlns:a16="http://schemas.microsoft.com/office/drawing/2014/main" val="569871822"/>
                    </a:ext>
                  </a:extLst>
                </a:gridCol>
                <a:gridCol w="697655">
                  <a:extLst>
                    <a:ext uri="{9D8B030D-6E8A-4147-A177-3AD203B41FA5}">
                      <a16:colId xmlns:a16="http://schemas.microsoft.com/office/drawing/2014/main" val="976016425"/>
                    </a:ext>
                  </a:extLst>
                </a:gridCol>
                <a:gridCol w="697655">
                  <a:extLst>
                    <a:ext uri="{9D8B030D-6E8A-4147-A177-3AD203B41FA5}">
                      <a16:colId xmlns:a16="http://schemas.microsoft.com/office/drawing/2014/main" val="2833359287"/>
                    </a:ext>
                  </a:extLst>
                </a:gridCol>
                <a:gridCol w="976979">
                  <a:extLst>
                    <a:ext uri="{9D8B030D-6E8A-4147-A177-3AD203B41FA5}">
                      <a16:colId xmlns:a16="http://schemas.microsoft.com/office/drawing/2014/main" val="2061929011"/>
                    </a:ext>
                  </a:extLst>
                </a:gridCol>
              </a:tblGrid>
              <a:tr h="272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Jan.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Fév.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Mars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Avr.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Mai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Juin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Juil.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Aout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sept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Oct.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Nov.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Déc.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Budget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1192843992"/>
                  </a:ext>
                </a:extLst>
              </a:tr>
              <a:tr h="492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Remise prix sportifs 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20/01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1 000 €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4234174985"/>
                  </a:ext>
                </a:extLst>
              </a:tr>
              <a:tr h="492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Bon d’achat anniversaire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500 €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1855302389"/>
                  </a:ext>
                </a:extLst>
              </a:tr>
              <a:tr h="492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Sponsoring marathon 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17/05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3 000 €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356145811"/>
                  </a:ext>
                </a:extLst>
              </a:tr>
              <a:tr h="492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Lancement parfums XXL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266746111"/>
                  </a:ext>
                </a:extLst>
              </a:tr>
              <a:tr h="27254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Magazine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Le Point, l’Obs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10 000 €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1366328990"/>
                  </a:ext>
                </a:extLst>
              </a:tr>
              <a:tr h="27254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Spot télé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M6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20 000€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706456461"/>
                  </a:ext>
                </a:extLst>
              </a:tr>
              <a:tr h="492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Crème solaire NEXT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1509082572"/>
                  </a:ext>
                </a:extLst>
              </a:tr>
              <a:tr h="27254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Magazine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Le Point, l’Obs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bg1"/>
                          </a:solidFill>
                          <a:effectLst/>
                        </a:rPr>
                        <a:t>10 000 €</a:t>
                      </a:r>
                      <a:endParaRPr lang="fr-FR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2890442052"/>
                  </a:ext>
                </a:extLst>
              </a:tr>
              <a:tr h="272547">
                <a:tc gridSpan="1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</a:rPr>
                        <a:t>44 500 €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446" marR="86446" marT="0" marB="0"/>
                </a:tc>
                <a:extLst>
                  <a:ext uri="{0D108BD9-81ED-4DB2-BD59-A6C34878D82A}">
                    <a16:rowId xmlns:a16="http://schemas.microsoft.com/office/drawing/2014/main" val="3522773662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CF2229EA-9FF0-4622-A50D-C5F116345237}"/>
              </a:ext>
            </a:extLst>
          </p:cNvPr>
          <p:cNvSpPr/>
          <p:nvPr/>
        </p:nvSpPr>
        <p:spPr>
          <a:xfrm>
            <a:off x="4513757" y="907413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de plan média</a:t>
            </a:r>
            <a:endParaRPr lang="fr-FR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3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179327D-58F2-4A10-87F1-26A745A1C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177787"/>
              </p:ext>
            </p:extLst>
          </p:nvPr>
        </p:nvGraphicFramePr>
        <p:xfrm>
          <a:off x="281030" y="654469"/>
          <a:ext cx="11587603" cy="6008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117">
                  <a:extLst>
                    <a:ext uri="{9D8B030D-6E8A-4147-A177-3AD203B41FA5}">
                      <a16:colId xmlns:a16="http://schemas.microsoft.com/office/drawing/2014/main" val="1021484931"/>
                    </a:ext>
                  </a:extLst>
                </a:gridCol>
                <a:gridCol w="1675707">
                  <a:extLst>
                    <a:ext uri="{9D8B030D-6E8A-4147-A177-3AD203B41FA5}">
                      <a16:colId xmlns:a16="http://schemas.microsoft.com/office/drawing/2014/main" val="772570548"/>
                    </a:ext>
                  </a:extLst>
                </a:gridCol>
                <a:gridCol w="4794798">
                  <a:extLst>
                    <a:ext uri="{9D8B030D-6E8A-4147-A177-3AD203B41FA5}">
                      <a16:colId xmlns:a16="http://schemas.microsoft.com/office/drawing/2014/main" val="1678131735"/>
                    </a:ext>
                  </a:extLst>
                </a:gridCol>
                <a:gridCol w="3833981">
                  <a:extLst>
                    <a:ext uri="{9D8B030D-6E8A-4147-A177-3AD203B41FA5}">
                      <a16:colId xmlns:a16="http://schemas.microsoft.com/office/drawing/2014/main" val="59677868"/>
                    </a:ext>
                  </a:extLst>
                </a:gridCol>
              </a:tblGrid>
              <a:tr h="45952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Médias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Utilisations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Avantages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Inconvénients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7765415"/>
                  </a:ext>
                </a:extLst>
              </a:tr>
              <a:tr h="983250">
                <a:tc>
                  <a:txBody>
                    <a:bodyPr/>
                    <a:lstStyle/>
                    <a:p>
                      <a:pPr marL="7112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Affiche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Lancement d’un produit 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Audience élevée selon l’implantation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Bonne sélectivité géographique.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Faible concurrence.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Faible ciblage (hors géographique)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Coût élevé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46630150"/>
                  </a:ext>
                </a:extLst>
              </a:tr>
              <a:tr h="1966502">
                <a:tc>
                  <a:txBody>
                    <a:bodyPr/>
                    <a:lstStyle/>
                    <a:p>
                      <a:pPr marL="7112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Presse</a:t>
                      </a:r>
                    </a:p>
                    <a:p>
                      <a:pPr marL="7112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Magasine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Lancement ou entretien des ventes 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Audience en rapport avec la diffusion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Diffusion ciblée (presse professionnelle)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Richesse des supports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Qualité de reproduction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Durée de vie du support (magasine)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Argumentation écrite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Coût dépendant du type de support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Faible durée de vie (journaux)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Le délai d’achat peut être long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Pas de garantie d’emplacement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3070776"/>
                  </a:ext>
                </a:extLst>
              </a:tr>
              <a:tr h="1288051">
                <a:tc>
                  <a:txBody>
                    <a:bodyPr/>
                    <a:lstStyle/>
                    <a:p>
                      <a:pPr marL="7112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Radio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Communication de masse 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Ciblage des auditeurs et de l’horaire de diffusion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Possibilité de varier les messages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Action rapide 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Brièveté du message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Audience peu attentive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Coût faible à élevé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Audience variable selon la radio 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7295954"/>
                  </a:ext>
                </a:extLst>
              </a:tr>
              <a:tr h="1311001">
                <a:tc>
                  <a:txBody>
                    <a:bodyPr/>
                    <a:lstStyle/>
                    <a:p>
                      <a:pPr marL="71120"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Télévision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Communication de masse 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Audience très large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Impact important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Possibilité de répéter le message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Coût élevé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Le délai d’achat peut être long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Limitations légales (alcool, tabac).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Brièveté du message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651396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A211BBC-C560-4F4F-BDC8-8E62C561F0EC}"/>
              </a:ext>
            </a:extLst>
          </p:cNvPr>
          <p:cNvSpPr/>
          <p:nvPr/>
        </p:nvSpPr>
        <p:spPr>
          <a:xfrm>
            <a:off x="76692" y="73193"/>
            <a:ext cx="52629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9340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179327D-58F2-4A10-87F1-26A745A1C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63736"/>
              </p:ext>
            </p:extLst>
          </p:nvPr>
        </p:nvGraphicFramePr>
        <p:xfrm>
          <a:off x="269846" y="779793"/>
          <a:ext cx="11652307" cy="5733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4619">
                  <a:extLst>
                    <a:ext uri="{9D8B030D-6E8A-4147-A177-3AD203B41FA5}">
                      <a16:colId xmlns:a16="http://schemas.microsoft.com/office/drawing/2014/main" val="1021484931"/>
                    </a:ext>
                  </a:extLst>
                </a:gridCol>
                <a:gridCol w="1865933">
                  <a:extLst>
                    <a:ext uri="{9D8B030D-6E8A-4147-A177-3AD203B41FA5}">
                      <a16:colId xmlns:a16="http://schemas.microsoft.com/office/drawing/2014/main" val="772570548"/>
                    </a:ext>
                  </a:extLst>
                </a:gridCol>
                <a:gridCol w="4312069">
                  <a:extLst>
                    <a:ext uri="{9D8B030D-6E8A-4147-A177-3AD203B41FA5}">
                      <a16:colId xmlns:a16="http://schemas.microsoft.com/office/drawing/2014/main" val="1678131735"/>
                    </a:ext>
                  </a:extLst>
                </a:gridCol>
                <a:gridCol w="3729686">
                  <a:extLst>
                    <a:ext uri="{9D8B030D-6E8A-4147-A177-3AD203B41FA5}">
                      <a16:colId xmlns:a16="http://schemas.microsoft.com/office/drawing/2014/main" val="59677868"/>
                    </a:ext>
                  </a:extLst>
                </a:gridCol>
              </a:tblGrid>
              <a:tr h="47280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Médias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Utilisation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Avantages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Inconvénients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7765415"/>
                  </a:ext>
                </a:extLst>
              </a:tr>
              <a:tr h="1006066">
                <a:tc>
                  <a:txBody>
                    <a:bodyPr/>
                    <a:lstStyle/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Cinéma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Communication de masse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Cible plutôt les jeunes et le plus de 50 ans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Qualité de diffusion du message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Faible répétitivité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Public restreint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188410"/>
                  </a:ext>
                </a:extLst>
              </a:tr>
              <a:tr h="2242012">
                <a:tc>
                  <a:txBody>
                    <a:bodyPr/>
                    <a:lstStyle/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Site web</a:t>
                      </a:r>
                    </a:p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Blogue</a:t>
                      </a:r>
                    </a:p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Facebook</a:t>
                      </a:r>
                    </a:p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X Twitter </a:t>
                      </a:r>
                    </a:p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Instagram</a:t>
                      </a:r>
                    </a:p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TikTok</a:t>
                      </a:r>
                    </a:p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Linkedin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Communication institutionnelle et commerciale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Coût faible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Actualisation facile du message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92075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Nécessité de faire connaître le site ou le compte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Contact passif (c’est au client de venir)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Qualité contacts variable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Fake News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5051899"/>
                  </a:ext>
                </a:extLst>
              </a:tr>
              <a:tr h="2012132">
                <a:tc>
                  <a:txBody>
                    <a:bodyPr/>
                    <a:lstStyle/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Internet </a:t>
                      </a:r>
                    </a:p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Référencement</a:t>
                      </a:r>
                    </a:p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Mots clés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Achat de mot clés Google </a:t>
                      </a:r>
                      <a:r>
                        <a:rPr lang="fr-FR" sz="2000" dirty="0" err="1">
                          <a:effectLst/>
                          <a:latin typeface="Arial Narrow" panose="020B0606020202030204" pitchFamily="34" charset="0"/>
                        </a:rPr>
                        <a:t>adWords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Actions courtes et rapides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Contact et vente directes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Coût lié à l’efficacité : paiement au clic et envoi des publicités aux clients ciblés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Contact actif (on va chercher le client)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Fraude au clic </a:t>
                      </a:r>
                      <a:r>
                        <a:rPr lang="fr-FR" sz="2000" dirty="0" err="1">
                          <a:effectLst/>
                          <a:latin typeface="Arial Narrow" panose="020B0606020202030204" pitchFamily="34" charset="0"/>
                        </a:rPr>
                        <a:t>Adsense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925432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566B74E-78E4-44E8-9558-765ED73BAB43}"/>
              </a:ext>
            </a:extLst>
          </p:cNvPr>
          <p:cNvSpPr/>
          <p:nvPr/>
        </p:nvSpPr>
        <p:spPr>
          <a:xfrm>
            <a:off x="113720" y="0"/>
            <a:ext cx="6115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6416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179327D-58F2-4A10-87F1-26A745A1C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062385"/>
              </p:ext>
            </p:extLst>
          </p:nvPr>
        </p:nvGraphicFramePr>
        <p:xfrm>
          <a:off x="269845" y="1384182"/>
          <a:ext cx="11255306" cy="4775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827">
                  <a:extLst>
                    <a:ext uri="{9D8B030D-6E8A-4147-A177-3AD203B41FA5}">
                      <a16:colId xmlns:a16="http://schemas.microsoft.com/office/drawing/2014/main" val="1021484931"/>
                    </a:ext>
                  </a:extLst>
                </a:gridCol>
                <a:gridCol w="1827246">
                  <a:extLst>
                    <a:ext uri="{9D8B030D-6E8A-4147-A177-3AD203B41FA5}">
                      <a16:colId xmlns:a16="http://schemas.microsoft.com/office/drawing/2014/main" val="772570548"/>
                    </a:ext>
                  </a:extLst>
                </a:gridCol>
                <a:gridCol w="4317932">
                  <a:extLst>
                    <a:ext uri="{9D8B030D-6E8A-4147-A177-3AD203B41FA5}">
                      <a16:colId xmlns:a16="http://schemas.microsoft.com/office/drawing/2014/main" val="1678131735"/>
                    </a:ext>
                  </a:extLst>
                </a:gridCol>
                <a:gridCol w="3052301">
                  <a:extLst>
                    <a:ext uri="{9D8B030D-6E8A-4147-A177-3AD203B41FA5}">
                      <a16:colId xmlns:a16="http://schemas.microsoft.com/office/drawing/2014/main" val="59677868"/>
                    </a:ext>
                  </a:extLst>
                </a:gridCol>
              </a:tblGrid>
              <a:tr h="43285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Médias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Utilisation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Avantages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Inconvénients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7765415"/>
                  </a:ext>
                </a:extLst>
              </a:tr>
              <a:tr h="1002092">
                <a:tc>
                  <a:txBody>
                    <a:bodyPr/>
                    <a:lstStyle/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Publipostage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Contact direct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Personnalisation du message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Faible coût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Possibilité de ciblage élevée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Actualisation des fichiers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Faible taux de réponses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4564418"/>
                  </a:ext>
                </a:extLst>
              </a:tr>
              <a:tr h="668061">
                <a:tc>
                  <a:txBody>
                    <a:bodyPr/>
                    <a:lstStyle/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Prospectus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Communication locale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Coût faible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Déchet important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Respect de la législation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7785084"/>
                  </a:ext>
                </a:extLst>
              </a:tr>
              <a:tr h="668061">
                <a:tc>
                  <a:txBody>
                    <a:bodyPr/>
                    <a:lstStyle/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Objet publicitaire  (Goodies)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Cadeaux client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Impacte fort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Diffusion limitée mais très ciblé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Cout élevé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2834245"/>
                  </a:ext>
                </a:extLst>
              </a:tr>
              <a:tr h="1002092">
                <a:tc>
                  <a:txBody>
                    <a:bodyPr/>
                    <a:lstStyle/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Salons, foires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Rencontre client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Rencontre du client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Résultats variables selon les salons ou foires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Fréquentation aléatoire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Coûts variables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4817190"/>
                  </a:ext>
                </a:extLst>
              </a:tr>
              <a:tr h="1002092">
                <a:tc>
                  <a:txBody>
                    <a:bodyPr/>
                    <a:lstStyle/>
                    <a:p>
                      <a:pPr marL="71120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Promotions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5725" marR="88900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 Narrow" panose="020B0606020202030204" pitchFamily="34" charset="0"/>
                        </a:rPr>
                        <a:t>Réduction stock ou relance des ventes</a:t>
                      </a:r>
                      <a:endParaRPr lang="fr-FR" sz="2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Satisfaction des clients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</a:rPr>
                        <a:t>Diminution des marges</a:t>
                      </a: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501555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2A31FF6-B1F9-4A93-81B6-0CF1C2DFF9AA}"/>
              </a:ext>
            </a:extLst>
          </p:cNvPr>
          <p:cNvSpPr/>
          <p:nvPr/>
        </p:nvSpPr>
        <p:spPr>
          <a:xfrm>
            <a:off x="399754" y="262048"/>
            <a:ext cx="6115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La communication commerciale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9388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792</Words>
  <Application>Microsoft Office PowerPoint</Application>
  <PresentationFormat>Grand écran</PresentationFormat>
  <Paragraphs>286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Century Gothic</vt:lpstr>
      <vt:lpstr>Symbol</vt:lpstr>
      <vt:lpstr>Wingdings 3</vt:lpstr>
      <vt:lpstr>Ion</vt:lpstr>
      <vt:lpstr>A. La communication commerciale</vt:lpstr>
      <vt:lpstr>A. La communication commerciale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6 - Communication commerciale et institutionnelle A. La communication commerciale</dc:title>
  <dc:creator>Claude Terrier</dc:creator>
  <cp:lastModifiedBy>Claude Terrier</cp:lastModifiedBy>
  <cp:revision>7</cp:revision>
  <dcterms:created xsi:type="dcterms:W3CDTF">2019-09-15T18:05:13Z</dcterms:created>
  <dcterms:modified xsi:type="dcterms:W3CDTF">2025-03-24T14:49:51Z</dcterms:modified>
</cp:coreProperties>
</file>