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"/>
  </p:notesMasterIdLst>
  <p:sldIdLst>
    <p:sldId id="258" r:id="rId2"/>
    <p:sldId id="262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36" y="27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80C2D-7AC0-C248-B229-59D7C16B581D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F471A-5107-DF41-9278-DCDA5BC994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915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4667" y="0"/>
            <a:ext cx="11844867" cy="60113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</a:rPr>
              <a:t>A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La communication commerciale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139514"/>
              </p:ext>
            </p:extLst>
          </p:nvPr>
        </p:nvGraphicFramePr>
        <p:xfrm>
          <a:off x="481364" y="916677"/>
          <a:ext cx="11355810" cy="5254954"/>
        </p:xfrm>
        <a:graphic>
          <a:graphicData uri="http://schemas.openxmlformats.org/drawingml/2006/table">
            <a:tbl>
              <a:tblPr firstRow="1" firstCol="1" bandRow="1">
                <a:tableStyleId>{125E5076-3810-47DD-B79F-674D7AD40C01}</a:tableStyleId>
              </a:tblPr>
              <a:tblGrid>
                <a:gridCol w="1709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46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004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Étapes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Contenus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49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Définir les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budgets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création puis la diffusion de la publicité exige des moyens techniques, humains et financiers. </a:t>
                      </a:r>
                    </a:p>
                    <a:p>
                      <a:pPr marL="342900" indent="-342900" algn="l">
                        <a:spcBef>
                          <a:spcPts val="1200"/>
                        </a:spcBef>
                        <a:spcAft>
                          <a:spcPts val="1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 faut 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fixer un budget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 établir un 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cahier des charges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afin de permettre aux créatifs de travailler sur le projet et au responsable de communication de faire des appels d’offres pour la diffusion. À ce stade, il peut y avoir des adaptations.</a:t>
                      </a:r>
                    </a:p>
                    <a:p>
                      <a:pPr marL="342900" indent="-342900" algn="l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400" i="1" kern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Le cahier des charges récapitule les contraintes à respecter. </a:t>
                      </a:r>
                    </a:p>
                    <a:p>
                      <a:pPr marL="342900" indent="-342900" algn="l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400" i="1" kern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Il est transmis aux personnes en charge de la création et de la mise en œuvre de l’action,  </a:t>
                      </a:r>
                    </a:p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-FR" sz="2400" b="1" i="1" kern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=&gt; il engage les parties. </a:t>
                      </a:r>
                      <a:endParaRPr lang="fr-FR" sz="2400" b="1" i="1" kern="12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32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FB3CEA1-88D9-42FB-88ED-1E9807FE6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6C928E-4252-4F33-8C34-E50A12A31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1E749696-203C-46C1-A68F-060DA1C2C4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28157"/>
              </p:ext>
            </p:extLst>
          </p:nvPr>
        </p:nvGraphicFramePr>
        <p:xfrm>
          <a:off x="643466" y="571500"/>
          <a:ext cx="10905067" cy="53925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94">
                  <a:extLst>
                    <a:ext uri="{9D8B030D-6E8A-4147-A177-3AD203B41FA5}">
                      <a16:colId xmlns:a16="http://schemas.microsoft.com/office/drawing/2014/main" val="1961537634"/>
                    </a:ext>
                  </a:extLst>
                </a:gridCol>
                <a:gridCol w="9032773">
                  <a:extLst>
                    <a:ext uri="{9D8B030D-6E8A-4147-A177-3AD203B41FA5}">
                      <a16:colId xmlns:a16="http://schemas.microsoft.com/office/drawing/2014/main" val="3631571589"/>
                    </a:ext>
                  </a:extLst>
                </a:gridCol>
              </a:tblGrid>
              <a:tr h="63939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Rubriques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4702" marR="154702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Contenus du cahier des charges</a:t>
                      </a:r>
                      <a:endParaRPr lang="fr-FR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4702" marR="154702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733219"/>
                  </a:ext>
                </a:extLst>
              </a:tr>
              <a:tr h="1230599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Contexte et définition 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4702" marR="154702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Présente l’entreprise et expose la demande et la finalité de l’action. 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=&gt; Elle donne du sens à la demande et facilite la compréhension des besoins et des contraintes.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4702" marR="154702" marT="0" marB="0" anchor="ctr"/>
                </a:tc>
                <a:extLst>
                  <a:ext uri="{0D108BD9-81ED-4DB2-BD59-A6C34878D82A}">
                    <a16:rowId xmlns:a16="http://schemas.microsoft.com/office/drawing/2014/main" val="171512949"/>
                  </a:ext>
                </a:extLst>
              </a:tr>
              <a:tr h="891192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Objectifs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4702" marR="154702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Indique les attentes et les résultats attendus. Les objectifs sont quantifiés. Précise, les limites du projet : la cible, les médias…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4702" marR="154702" marT="0" marB="0" anchor="ctr"/>
                </a:tc>
                <a:extLst>
                  <a:ext uri="{0D108BD9-81ED-4DB2-BD59-A6C34878D82A}">
                    <a16:rowId xmlns:a16="http://schemas.microsoft.com/office/drawing/2014/main" val="2893327780"/>
                  </a:ext>
                </a:extLst>
              </a:tr>
              <a:tr h="127180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Contenu et message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4702" marR="154702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Décrit, le </a:t>
                      </a: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contenu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l’action, les </a:t>
                      </a: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informations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à communiquer, les </a:t>
                      </a: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mots clés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 les axes de réflexion sur les </a:t>
                      </a: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accroches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 </a:t>
                      </a: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slogans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à utiliser.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demandes spécifiques doivent être mentionnées.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4702" marR="154702" marT="0" marB="0" anchor="ctr"/>
                </a:tc>
                <a:extLst>
                  <a:ext uri="{0D108BD9-81ED-4DB2-BD59-A6C34878D82A}">
                    <a16:rowId xmlns:a16="http://schemas.microsoft.com/office/drawing/2014/main" val="1853032384"/>
                  </a:ext>
                </a:extLst>
              </a:tr>
              <a:tr h="58948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4702" marR="154702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Précise les ressources qui seront affectées à l’action.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4702" marR="154702" marT="0" marB="0" anchor="ctr"/>
                </a:tc>
                <a:extLst>
                  <a:ext uri="{0D108BD9-81ED-4DB2-BD59-A6C34878D82A}">
                    <a16:rowId xmlns:a16="http://schemas.microsoft.com/office/drawing/2014/main" val="964403805"/>
                  </a:ext>
                </a:extLst>
              </a:tr>
              <a:tr h="77007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Calendrier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4702" marR="154702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Indique la date de réalisation ou le planning de réalisation de l’action.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4702" marR="154702" marT="0" marB="0" anchor="ctr"/>
                </a:tc>
                <a:extLst>
                  <a:ext uri="{0D108BD9-81ED-4DB2-BD59-A6C34878D82A}">
                    <a16:rowId xmlns:a16="http://schemas.microsoft.com/office/drawing/2014/main" val="1562094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527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237</Words>
  <Application>Microsoft Office PowerPoint</Application>
  <PresentationFormat>Grand écran</PresentationFormat>
  <Paragraphs>25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Wingdings</vt:lpstr>
      <vt:lpstr>Wingdings 3</vt:lpstr>
      <vt:lpstr>Ion</vt:lpstr>
      <vt:lpstr>A. La communication commerciale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Chap. 6 - Communication commerciale et institutionnelle A. La communication commerciale</dc:title>
  <dc:creator>Claude Terrier</dc:creator>
  <cp:lastModifiedBy>Claude Terrier</cp:lastModifiedBy>
  <cp:revision>6</cp:revision>
  <dcterms:created xsi:type="dcterms:W3CDTF">2019-09-15T18:05:13Z</dcterms:created>
  <dcterms:modified xsi:type="dcterms:W3CDTF">2025-03-24T13:04:46Z</dcterms:modified>
</cp:coreProperties>
</file>