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
  </p:notesMasterIdLst>
  <p:sldIdLst>
    <p:sldId id="261" r:id="rId2"/>
    <p:sldId id="274"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777"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380C2D-7AC0-C248-B229-59D7C16B581D}" type="datetimeFigureOut">
              <a:rPr lang="fr-FR" smtClean="0"/>
              <a:t>24/03/2025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8F471A-5107-DF41-9278-DCDA5BC994CA}" type="slidenum">
              <a:rPr lang="fr-FR" smtClean="0"/>
              <a:t>‹N°›</a:t>
            </a:fld>
            <a:endParaRPr lang="fr-FR"/>
          </a:p>
        </p:txBody>
      </p:sp>
    </p:spTree>
    <p:extLst>
      <p:ext uri="{BB962C8B-B14F-4D97-AF65-F5344CB8AC3E}">
        <p14:creationId xmlns:p14="http://schemas.microsoft.com/office/powerpoint/2010/main" val="404391528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24/03/2025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24/03/2025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24/03/2025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24/03/2025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24/03/2025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4667" y="1"/>
            <a:ext cx="11844867" cy="529144"/>
          </a:xfrm>
        </p:spPr>
        <p:txBody>
          <a:bodyPr>
            <a:normAutofit fontScale="90000"/>
          </a:bodyPr>
          <a:lstStyle/>
          <a:p>
            <a:r>
              <a:rPr lang="fr-FR" sz="3200" b="1" dirty="0">
                <a:solidFill>
                  <a:srgbClr val="FFFF00"/>
                </a:solidFill>
                <a:latin typeface="Arial" panose="020B0604020202020204" pitchFamily="34" charset="0"/>
              </a:rPr>
              <a:t>A</a:t>
            </a:r>
            <a:r>
              <a:rPr lang="fr-FR" sz="3200" b="1" dirty="0">
                <a:solidFill>
                  <a:srgbClr val="FFFF00"/>
                </a:solidFill>
                <a:latin typeface="Arial" panose="020B0604020202020204" pitchFamily="34" charset="0"/>
                <a:ea typeface="Times New Roman" panose="02020603050405020304" pitchFamily="18" charset="0"/>
              </a:rPr>
              <a:t>. La communication commerciale</a:t>
            </a:r>
            <a:endParaRPr lang="fr-FR" sz="3200" b="1" dirty="0">
              <a:solidFill>
                <a:srgbClr val="FFFF0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4064914706"/>
              </p:ext>
            </p:extLst>
          </p:nvPr>
        </p:nvGraphicFramePr>
        <p:xfrm>
          <a:off x="383707" y="785725"/>
          <a:ext cx="11545827" cy="5939989"/>
        </p:xfrm>
        <a:graphic>
          <a:graphicData uri="http://schemas.openxmlformats.org/drawingml/2006/table">
            <a:tbl>
              <a:tblPr firstRow="1" firstCol="1" bandRow="1">
                <a:tableStyleId>{125E5076-3810-47DD-B79F-674D7AD40C01}</a:tableStyleId>
              </a:tblPr>
              <a:tblGrid>
                <a:gridCol w="1699161">
                  <a:extLst>
                    <a:ext uri="{9D8B030D-6E8A-4147-A177-3AD203B41FA5}">
                      <a16:colId xmlns:a16="http://schemas.microsoft.com/office/drawing/2014/main" val="20000"/>
                    </a:ext>
                  </a:extLst>
                </a:gridCol>
                <a:gridCol w="9846666">
                  <a:extLst>
                    <a:ext uri="{9D8B030D-6E8A-4147-A177-3AD203B41FA5}">
                      <a16:colId xmlns:a16="http://schemas.microsoft.com/office/drawing/2014/main" val="20001"/>
                    </a:ext>
                  </a:extLst>
                </a:gridCol>
              </a:tblGrid>
              <a:tr h="459015">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Étapes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300"/>
                        </a:spcBef>
                        <a:spcAft>
                          <a:spcPts val="300"/>
                        </a:spcAft>
                      </a:pPr>
                      <a:r>
                        <a:rPr lang="fr-FR" sz="2400" dirty="0">
                          <a:effectLst/>
                          <a:latin typeface="Arial" panose="020B0604020202020204" pitchFamily="34" charset="0"/>
                          <a:cs typeface="Arial" panose="020B0604020202020204" pitchFamily="34" charset="0"/>
                        </a:rPr>
                        <a:t>Contenus</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0"/>
                  </a:ext>
                </a:extLst>
              </a:tr>
              <a:tr h="5480974">
                <a:tc>
                  <a:txBody>
                    <a:bodyPr/>
                    <a:lstStyle/>
                    <a:p>
                      <a:pPr algn="ctr">
                        <a:spcAft>
                          <a:spcPts val="0"/>
                        </a:spcAft>
                      </a:pPr>
                      <a:r>
                        <a:rPr lang="fr-FR"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10</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fr-FR"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Contrôler </a:t>
                      </a:r>
                    </a:p>
                    <a:p>
                      <a:pPr algn="ctr">
                        <a:spcAft>
                          <a:spcPts val="0"/>
                        </a:spcAft>
                      </a:pPr>
                      <a:r>
                        <a:rPr lang="fr-FR"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l’efficacité</a:t>
                      </a:r>
                    </a:p>
                    <a:p>
                      <a:pPr algn="ctr">
                        <a:spcAft>
                          <a:spcPts val="0"/>
                        </a:spcAft>
                      </a:pPr>
                      <a:r>
                        <a:rPr lang="fr-FR" sz="2400" b="1" dirty="0">
                          <a:solidFill>
                            <a:srgbClr val="FFFFFF"/>
                          </a:solidFill>
                          <a:effectLst/>
                          <a:latin typeface="Arial" panose="020B0604020202020204" pitchFamily="34" charset="0"/>
                          <a:ea typeface="Calibri" panose="020F0502020204030204" pitchFamily="34" charset="0"/>
                          <a:cs typeface="Times New Roman" panose="02020603050405020304" pitchFamily="18" charset="0"/>
                        </a:rPr>
                        <a:t>de l’action</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fr-FR" sz="2300" b="1" kern="1200" dirty="0">
                          <a:solidFill>
                            <a:schemeClr val="lt1"/>
                          </a:solidFill>
                          <a:effectLst/>
                          <a:latin typeface="Arial" panose="020B0604020202020204" pitchFamily="34" charset="0"/>
                          <a:ea typeface="+mn-ea"/>
                          <a:cs typeface="Times New Roman" panose="02020603050405020304" pitchFamily="18" charset="0"/>
                        </a:rPr>
                        <a:t>L’entreprise doit évaluer l’efficacité de ses actions. </a:t>
                      </a:r>
                    </a:p>
                    <a:p>
                      <a:pPr algn="ctr"/>
                      <a:r>
                        <a:rPr lang="fr-FR" sz="2300" kern="1200" dirty="0">
                          <a:solidFill>
                            <a:schemeClr val="lt1"/>
                          </a:solidFill>
                          <a:effectLst/>
                          <a:latin typeface="Arial" panose="020B0604020202020204" pitchFamily="34" charset="0"/>
                          <a:ea typeface="+mn-ea"/>
                          <a:cs typeface="Times New Roman" panose="02020603050405020304" pitchFamily="18" charset="0"/>
                        </a:rPr>
                        <a:t>Les indicateurs utilisés sont regroupés dans un tableau de bord qui facilite les prises de décisions. </a:t>
                      </a:r>
                    </a:p>
                    <a:p>
                      <a:pPr algn="ctr">
                        <a:spcBef>
                          <a:spcPts val="2400"/>
                        </a:spcBef>
                      </a:pPr>
                      <a:r>
                        <a:rPr lang="fr-FR" sz="2300" kern="1200" dirty="0">
                          <a:solidFill>
                            <a:srgbClr val="FF0000"/>
                          </a:solidFill>
                          <a:effectLst/>
                          <a:latin typeface="Arial" panose="020B0604020202020204" pitchFamily="34" charset="0"/>
                          <a:ea typeface="+mn-ea"/>
                          <a:cs typeface="Times New Roman" panose="02020603050405020304" pitchFamily="18" charset="0"/>
                        </a:rPr>
                        <a:t>Les </a:t>
                      </a:r>
                      <a:r>
                        <a:rPr lang="fr-FR" sz="2300" b="1" kern="1200" dirty="0">
                          <a:solidFill>
                            <a:srgbClr val="FF0000"/>
                          </a:solidFill>
                          <a:effectLst/>
                          <a:latin typeface="Arial" panose="020B0604020202020204" pitchFamily="34" charset="0"/>
                          <a:ea typeface="+mn-ea"/>
                          <a:cs typeface="Times New Roman" panose="02020603050405020304" pitchFamily="18" charset="0"/>
                        </a:rPr>
                        <a:t>indicateurs</a:t>
                      </a:r>
                      <a:r>
                        <a:rPr lang="fr-FR" sz="2300" kern="1200" dirty="0">
                          <a:solidFill>
                            <a:srgbClr val="FF0000"/>
                          </a:solidFill>
                          <a:effectLst/>
                          <a:latin typeface="Arial" panose="020B0604020202020204" pitchFamily="34" charset="0"/>
                          <a:ea typeface="+mn-ea"/>
                          <a:cs typeface="Times New Roman" panose="02020603050405020304" pitchFamily="18" charset="0"/>
                        </a:rPr>
                        <a:t> </a:t>
                      </a:r>
                      <a:r>
                        <a:rPr lang="fr-FR" sz="2300" b="1" kern="1200" dirty="0">
                          <a:solidFill>
                            <a:srgbClr val="FF0000"/>
                          </a:solidFill>
                          <a:effectLst/>
                          <a:latin typeface="Arial" panose="020B0604020202020204" pitchFamily="34" charset="0"/>
                          <a:ea typeface="+mn-ea"/>
                          <a:cs typeface="Times New Roman" panose="02020603050405020304" pitchFamily="18" charset="0"/>
                        </a:rPr>
                        <a:t>doivent être pertinents</a:t>
                      </a:r>
                      <a:r>
                        <a:rPr lang="fr-FR" sz="2300" kern="1200" dirty="0">
                          <a:solidFill>
                            <a:srgbClr val="FF0000"/>
                          </a:solidFill>
                          <a:effectLst/>
                          <a:latin typeface="Arial" panose="020B0604020202020204" pitchFamily="34" charset="0"/>
                          <a:ea typeface="+mn-ea"/>
                          <a:cs typeface="Times New Roman" panose="02020603050405020304" pitchFamily="18" charset="0"/>
                        </a:rPr>
                        <a:t>.</a:t>
                      </a:r>
                    </a:p>
                    <a:p>
                      <a:pPr marL="342900" lvl="0" indent="-342900">
                        <a:spcBef>
                          <a:spcPts val="1200"/>
                        </a:spcBef>
                        <a:buFont typeface="Arial" panose="020B0604020202020204" pitchFamily="34" charset="0"/>
                        <a:buChar char="•"/>
                      </a:pPr>
                      <a:r>
                        <a:rPr lang="fr-FR" sz="2300" b="1" kern="1200" dirty="0">
                          <a:solidFill>
                            <a:srgbClr val="FF0000"/>
                          </a:solidFill>
                          <a:effectLst/>
                          <a:latin typeface="Arial" panose="020B0604020202020204" pitchFamily="34" charset="0"/>
                          <a:ea typeface="+mn-ea"/>
                          <a:cs typeface="Times New Roman" panose="02020603050405020304" pitchFamily="18" charset="0"/>
                        </a:rPr>
                        <a:t>Quantitatifs</a:t>
                      </a:r>
                      <a:r>
                        <a:rPr lang="fr-FR" sz="2300" kern="1200" dirty="0">
                          <a:solidFill>
                            <a:schemeClr val="lt1"/>
                          </a:solidFill>
                          <a:effectLst/>
                          <a:latin typeface="Arial" panose="020B0604020202020204" pitchFamily="34" charset="0"/>
                          <a:ea typeface="+mn-ea"/>
                          <a:cs typeface="Times New Roman" panose="02020603050405020304" pitchFamily="18" charset="0"/>
                        </a:rPr>
                        <a:t> : budget communication, évolution du CA, part de marché (PDM), quantités vendues, fréquentation du site, demande de renseignements, nombre de clics, nombre de bons de réduction utilisé, nombre d’articles dans la presse, etc.</a:t>
                      </a:r>
                    </a:p>
                    <a:p>
                      <a:pPr marL="342900" lvl="0" indent="-342900" algn="l" defTabSz="457200" rtl="0" eaLnBrk="1" latinLnBrk="0" hangingPunct="1">
                        <a:spcBef>
                          <a:spcPts val="1200"/>
                        </a:spcBef>
                        <a:buFont typeface="Arial" panose="020B0604020202020204" pitchFamily="34" charset="0"/>
                        <a:buChar char="•"/>
                      </a:pPr>
                      <a:r>
                        <a:rPr lang="fr-FR" sz="2300" b="1" kern="1200" dirty="0">
                          <a:solidFill>
                            <a:srgbClr val="FF0000"/>
                          </a:solidFill>
                          <a:effectLst/>
                          <a:latin typeface="Arial" panose="020B0604020202020204" pitchFamily="34" charset="0"/>
                          <a:ea typeface="+mn-ea"/>
                          <a:cs typeface="Times New Roman" panose="02020603050405020304" pitchFamily="18" charset="0"/>
                        </a:rPr>
                        <a:t>Qualitatifs</a:t>
                      </a:r>
                      <a:r>
                        <a:rPr lang="fr-FR" sz="2300" kern="1200" dirty="0">
                          <a:solidFill>
                            <a:schemeClr val="lt1"/>
                          </a:solidFill>
                          <a:effectLst/>
                          <a:latin typeface="Arial" panose="020B0604020202020204" pitchFamily="34" charset="0"/>
                          <a:ea typeface="+mn-ea"/>
                          <a:cs typeface="Times New Roman" panose="02020603050405020304" pitchFamily="18" charset="0"/>
                        </a:rPr>
                        <a:t> : satisfaction des clients, types de citations dans la presse, taux de reconnaissance, etc.</a:t>
                      </a:r>
                    </a:p>
                    <a:p>
                      <a:pPr marL="0" indent="0" algn="ctr" defTabSz="457200" rtl="0" eaLnBrk="1" latinLnBrk="0" hangingPunct="1">
                        <a:spcBef>
                          <a:spcPts val="2400"/>
                        </a:spcBef>
                        <a:buFont typeface="Arial" panose="020B0604020202020204" pitchFamily="34" charset="0"/>
                        <a:buNone/>
                      </a:pPr>
                      <a:r>
                        <a:rPr lang="fr-FR" sz="2300" b="0" kern="1200" dirty="0">
                          <a:solidFill>
                            <a:schemeClr val="lt1"/>
                          </a:solidFill>
                          <a:effectLst/>
                          <a:latin typeface="Arial" panose="020B0604020202020204" pitchFamily="34" charset="0"/>
                          <a:ea typeface="+mn-ea"/>
                          <a:cs typeface="Times New Roman" panose="02020603050405020304" pitchFamily="18" charset="0"/>
                        </a:rPr>
                        <a:t>Le</a:t>
                      </a:r>
                      <a:r>
                        <a:rPr lang="fr-FR" sz="2300" b="1" kern="1200" dirty="0">
                          <a:solidFill>
                            <a:schemeClr val="lt1"/>
                          </a:solidFill>
                          <a:effectLst/>
                          <a:latin typeface="Arial" panose="020B0604020202020204" pitchFamily="34" charset="0"/>
                          <a:ea typeface="+mn-ea"/>
                          <a:cs typeface="Times New Roman" panose="02020603050405020304" pitchFamily="18" charset="0"/>
                        </a:rPr>
                        <a:t> </a:t>
                      </a:r>
                      <a:r>
                        <a:rPr lang="fr-FR" sz="2300" b="1" kern="1200" dirty="0">
                          <a:solidFill>
                            <a:srgbClr val="FF0000"/>
                          </a:solidFill>
                          <a:effectLst/>
                          <a:latin typeface="Arial" panose="020B0604020202020204" pitchFamily="34" charset="0"/>
                          <a:ea typeface="+mn-ea"/>
                          <a:cs typeface="Times New Roman" panose="02020603050405020304" pitchFamily="18" charset="0"/>
                        </a:rPr>
                        <a:t>tableau de bord</a:t>
                      </a:r>
                      <a:r>
                        <a:rPr lang="fr-FR" sz="2300" kern="1200" dirty="0">
                          <a:solidFill>
                            <a:srgbClr val="FF0000"/>
                          </a:solidFill>
                          <a:effectLst/>
                          <a:latin typeface="Arial" panose="020B0604020202020204" pitchFamily="34" charset="0"/>
                          <a:ea typeface="+mn-ea"/>
                          <a:cs typeface="Times New Roman" panose="02020603050405020304" pitchFamily="18" charset="0"/>
                        </a:rPr>
                        <a:t> </a:t>
                      </a:r>
                      <a:r>
                        <a:rPr lang="fr-FR" sz="2300" kern="1200" dirty="0">
                          <a:solidFill>
                            <a:schemeClr val="lt1"/>
                          </a:solidFill>
                          <a:effectLst/>
                          <a:latin typeface="Arial" panose="020B0604020202020204" pitchFamily="34" charset="0"/>
                          <a:ea typeface="+mn-ea"/>
                          <a:cs typeface="Times New Roman" panose="02020603050405020304" pitchFamily="18" charset="0"/>
                        </a:rPr>
                        <a:t>récapitule les indicateurs, les prévisions, les réalisations et les évolutions en mettant en évidences les problèmes.</a:t>
                      </a:r>
                    </a:p>
                  </a:txBody>
                  <a:tcPr marL="68580" marR="6858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764370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9ECDD5C-152A-4CC7-8333-0F367B3A62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11" name="Picture 10">
            <a:extLst>
              <a:ext uri="{FF2B5EF4-FFF2-40B4-BE49-F238E27FC236}">
                <a16:creationId xmlns:a16="http://schemas.microsoft.com/office/drawing/2014/main" id="{7F5C92A3-369B-43F3-BDCE-E560B1B0EC8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3" name="Oval 12">
            <a:extLst>
              <a:ext uri="{FF2B5EF4-FFF2-40B4-BE49-F238E27FC236}">
                <a16:creationId xmlns:a16="http://schemas.microsoft.com/office/drawing/2014/main" id="{AEBE9F1A-B38D-446E-83AE-14B17CE77F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fr-FR"/>
          </a:p>
        </p:txBody>
      </p:sp>
      <p:pic>
        <p:nvPicPr>
          <p:cNvPr id="15" name="Picture 14">
            <a:extLst>
              <a:ext uri="{FF2B5EF4-FFF2-40B4-BE49-F238E27FC236}">
                <a16:creationId xmlns:a16="http://schemas.microsoft.com/office/drawing/2014/main" id="{915B5014-A7EC-4BA6-9C83-8840CF81DB2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7" name="Picture 16">
            <a:extLst>
              <a:ext uri="{FF2B5EF4-FFF2-40B4-BE49-F238E27FC236}">
                <a16:creationId xmlns:a16="http://schemas.microsoft.com/office/drawing/2014/main" id="{022C43AB-86D7-420D-8AD7-DC0A15FDD0A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9" name="Rectangle 18">
            <a:extLst>
              <a:ext uri="{FF2B5EF4-FFF2-40B4-BE49-F238E27FC236}">
                <a16:creationId xmlns:a16="http://schemas.microsoft.com/office/drawing/2014/main" id="{5E3EB826-A471-488F-9E8A-D65528A3C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fr-FR"/>
          </a:p>
        </p:txBody>
      </p:sp>
      <p:sp useBgFill="1">
        <p:nvSpPr>
          <p:cNvPr id="21" name="Rectangle 20">
            <a:extLst>
              <a:ext uri="{FF2B5EF4-FFF2-40B4-BE49-F238E27FC236}">
                <a16:creationId xmlns:a16="http://schemas.microsoft.com/office/drawing/2014/main" id="{4309F268-A45B-4517-B03F-2774BAEFF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au 3">
            <a:extLst>
              <a:ext uri="{FF2B5EF4-FFF2-40B4-BE49-F238E27FC236}">
                <a16:creationId xmlns:a16="http://schemas.microsoft.com/office/drawing/2014/main" id="{2AF55628-8816-4D0B-9DF3-7C6EC8E420BA}"/>
              </a:ext>
            </a:extLst>
          </p:cNvPr>
          <p:cNvGraphicFramePr>
            <a:graphicFrameLocks noGrp="1"/>
          </p:cNvGraphicFramePr>
          <p:nvPr>
            <p:extLst>
              <p:ext uri="{D42A27DB-BD31-4B8C-83A1-F6EECF244321}">
                <p14:modId xmlns:p14="http://schemas.microsoft.com/office/powerpoint/2010/main" val="3378663538"/>
              </p:ext>
            </p:extLst>
          </p:nvPr>
        </p:nvGraphicFramePr>
        <p:xfrm>
          <a:off x="761165" y="1881906"/>
          <a:ext cx="10440549" cy="3375894"/>
        </p:xfrm>
        <a:graphic>
          <a:graphicData uri="http://schemas.openxmlformats.org/drawingml/2006/table">
            <a:tbl>
              <a:tblPr firstRow="1" firstCol="1" bandRow="1"/>
              <a:tblGrid>
                <a:gridCol w="1552027">
                  <a:extLst>
                    <a:ext uri="{9D8B030D-6E8A-4147-A177-3AD203B41FA5}">
                      <a16:colId xmlns:a16="http://schemas.microsoft.com/office/drawing/2014/main" val="2157659845"/>
                    </a:ext>
                  </a:extLst>
                </a:gridCol>
                <a:gridCol w="1209463">
                  <a:extLst>
                    <a:ext uri="{9D8B030D-6E8A-4147-A177-3AD203B41FA5}">
                      <a16:colId xmlns:a16="http://schemas.microsoft.com/office/drawing/2014/main" val="1603137352"/>
                    </a:ext>
                  </a:extLst>
                </a:gridCol>
                <a:gridCol w="1261857">
                  <a:extLst>
                    <a:ext uri="{9D8B030D-6E8A-4147-A177-3AD203B41FA5}">
                      <a16:colId xmlns:a16="http://schemas.microsoft.com/office/drawing/2014/main" val="2164372307"/>
                    </a:ext>
                  </a:extLst>
                </a:gridCol>
                <a:gridCol w="1209463">
                  <a:extLst>
                    <a:ext uri="{9D8B030D-6E8A-4147-A177-3AD203B41FA5}">
                      <a16:colId xmlns:a16="http://schemas.microsoft.com/office/drawing/2014/main" val="748814973"/>
                    </a:ext>
                  </a:extLst>
                </a:gridCol>
                <a:gridCol w="1209463">
                  <a:extLst>
                    <a:ext uri="{9D8B030D-6E8A-4147-A177-3AD203B41FA5}">
                      <a16:colId xmlns:a16="http://schemas.microsoft.com/office/drawing/2014/main" val="4125135589"/>
                    </a:ext>
                  </a:extLst>
                </a:gridCol>
                <a:gridCol w="1209463">
                  <a:extLst>
                    <a:ext uri="{9D8B030D-6E8A-4147-A177-3AD203B41FA5}">
                      <a16:colId xmlns:a16="http://schemas.microsoft.com/office/drawing/2014/main" val="1563634020"/>
                    </a:ext>
                  </a:extLst>
                </a:gridCol>
                <a:gridCol w="1385675">
                  <a:extLst>
                    <a:ext uri="{9D8B030D-6E8A-4147-A177-3AD203B41FA5}">
                      <a16:colId xmlns:a16="http://schemas.microsoft.com/office/drawing/2014/main" val="1656798227"/>
                    </a:ext>
                  </a:extLst>
                </a:gridCol>
                <a:gridCol w="1403138">
                  <a:extLst>
                    <a:ext uri="{9D8B030D-6E8A-4147-A177-3AD203B41FA5}">
                      <a16:colId xmlns:a16="http://schemas.microsoft.com/office/drawing/2014/main" val="512331622"/>
                    </a:ext>
                  </a:extLst>
                </a:gridCol>
              </a:tblGrid>
              <a:tr h="418274">
                <a:tc>
                  <a:txBody>
                    <a:bodyPr/>
                    <a:lstStyle/>
                    <a:p>
                      <a:pPr algn="l" fontAlgn="t">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fr-FR" sz="3500" b="0" i="0" u="none" strike="noStrike">
                        <a:effectLst/>
                        <a:latin typeface="Arial" panose="020B0604020202020204" pitchFamily="34" charset="0"/>
                      </a:endParaRPr>
                    </a:p>
                  </a:txBody>
                  <a:tcPr marL="132450" marR="132450" marT="1839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fontAlgn="t">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Prévu</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fontAlgn="t">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Trim. 1</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fontAlgn="t">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Trim. 2</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fontAlgn="t">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Trim. 3</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fontAlgn="t">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Trim. 4</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fontAlgn="t">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Réalisation</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tc>
                  <a:txBody>
                    <a:bodyPr/>
                    <a:lstStyle/>
                    <a:p>
                      <a:pPr algn="ctr" fontAlgn="t">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Écarts</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CDDC"/>
                    </a:solidFill>
                  </a:tcPr>
                </a:tc>
                <a:extLst>
                  <a:ext uri="{0D108BD9-81ED-4DB2-BD59-A6C34878D82A}">
                    <a16:rowId xmlns:a16="http://schemas.microsoft.com/office/drawing/2014/main" val="3803832398"/>
                  </a:ext>
                </a:extLst>
              </a:tr>
              <a:tr h="739405">
                <a:tc>
                  <a:txBody>
                    <a:bodyPr/>
                    <a:lstStyle/>
                    <a:p>
                      <a:pPr algn="l" fontAlgn="ctr">
                        <a:spcBef>
                          <a:spcPts val="0"/>
                        </a:spcBef>
                        <a:spcAft>
                          <a:spcPts val="0"/>
                        </a:spcAft>
                      </a:pPr>
                      <a:r>
                        <a:rPr lang="fr-FR" sz="1900" b="1" i="0" u="none" strike="noStrike" dirty="0">
                          <a:effectLst/>
                          <a:latin typeface="Arial Narrow" panose="020B0606020202030204" pitchFamily="34" charset="0"/>
                          <a:ea typeface="Calibri" panose="020F0502020204030204" pitchFamily="34" charset="0"/>
                          <a:cs typeface="Times New Roman" panose="02020603050405020304" pitchFamily="18" charset="0"/>
                        </a:rPr>
                        <a:t>Budget publicitaire</a:t>
                      </a:r>
                      <a:endParaRPr lang="fr-FR" sz="3500" b="1"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48 000</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5 500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7 000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12 000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20 000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44 500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457200" algn="r" fontAlgn="ctr">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- 3 500</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700334332"/>
                  </a:ext>
                </a:extLst>
              </a:tr>
              <a:tr h="739405">
                <a:tc>
                  <a:txBody>
                    <a:bodyPr/>
                    <a:lstStyle/>
                    <a:p>
                      <a:pPr algn="l" fontAlgn="ctr">
                        <a:spcBef>
                          <a:spcPts val="0"/>
                        </a:spcBef>
                        <a:spcAft>
                          <a:spcPts val="0"/>
                        </a:spcAft>
                      </a:pPr>
                      <a:r>
                        <a:rPr lang="fr-FR" sz="1900" b="1" i="0" u="none" strike="noStrike" dirty="0">
                          <a:effectLst/>
                          <a:latin typeface="Arial Narrow" panose="020B0606020202030204" pitchFamily="34" charset="0"/>
                          <a:ea typeface="Calibri" panose="020F0502020204030204" pitchFamily="34" charset="0"/>
                          <a:cs typeface="Times New Roman" panose="02020603050405020304" pitchFamily="18" charset="0"/>
                        </a:rPr>
                        <a:t>CA</a:t>
                      </a:r>
                      <a:endParaRPr lang="fr-FR" sz="3500" b="1"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5 500 000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1 300 000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1 100 000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1 400 000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2 200 000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6 000 000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spcBef>
                          <a:spcPts val="0"/>
                        </a:spcBef>
                        <a:spcAft>
                          <a:spcPts val="0"/>
                        </a:spcAft>
                      </a:pPr>
                      <a:r>
                        <a:rPr lang="fr-FR" sz="1900" b="1" i="0" u="none" strike="noStrike"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+ 500 000</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82718070"/>
                  </a:ext>
                </a:extLst>
              </a:tr>
              <a:tr h="739405">
                <a:tc>
                  <a:txBody>
                    <a:bodyPr/>
                    <a:lstStyle/>
                    <a:p>
                      <a:pPr algn="l" fontAlgn="ctr">
                        <a:spcBef>
                          <a:spcPts val="0"/>
                        </a:spcBef>
                        <a:spcAft>
                          <a:spcPts val="0"/>
                        </a:spcAft>
                      </a:pPr>
                      <a:r>
                        <a:rPr lang="fr-FR" sz="1900" b="1" i="0" u="none" strike="noStrike" dirty="0">
                          <a:effectLst/>
                          <a:latin typeface="Arial Narrow" panose="020B0606020202030204" pitchFamily="34" charset="0"/>
                          <a:ea typeface="Calibri" panose="020F0502020204030204" pitchFamily="34" charset="0"/>
                          <a:cs typeface="Times New Roman" panose="02020603050405020304" pitchFamily="18" charset="0"/>
                        </a:rPr>
                        <a:t>Campagne crème solaire</a:t>
                      </a:r>
                      <a:endParaRPr lang="fr-FR" sz="3500" b="1"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7 000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2 000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1 000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4 000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1 000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8 000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spcBef>
                          <a:spcPts val="0"/>
                        </a:spcBef>
                        <a:spcAft>
                          <a:spcPts val="0"/>
                        </a:spcAft>
                      </a:pPr>
                      <a:r>
                        <a:rPr lang="fr-FR" sz="1900" b="1" i="0" u="none" strike="noStrike"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+ 1 000</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342011229"/>
                  </a:ext>
                </a:extLst>
              </a:tr>
              <a:tr h="739405">
                <a:tc>
                  <a:txBody>
                    <a:bodyPr/>
                    <a:lstStyle/>
                    <a:p>
                      <a:pPr algn="l" fontAlgn="ctr">
                        <a:spcBef>
                          <a:spcPts val="0"/>
                        </a:spcBef>
                        <a:spcAft>
                          <a:spcPts val="0"/>
                        </a:spcAft>
                      </a:pPr>
                      <a:r>
                        <a:rPr lang="fr-FR" sz="1900" b="1" i="0" u="none" strike="noStrike" dirty="0">
                          <a:effectLst/>
                          <a:latin typeface="Arial Narrow" panose="020B0606020202030204" pitchFamily="34" charset="0"/>
                          <a:ea typeface="Calibri" panose="020F0502020204030204" pitchFamily="34" charset="0"/>
                          <a:cs typeface="Times New Roman" panose="02020603050405020304" pitchFamily="18" charset="0"/>
                        </a:rPr>
                        <a:t>Vente crème solaire</a:t>
                      </a:r>
                      <a:endParaRPr lang="fr-FR" sz="3500" b="1"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70 000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18 000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6 000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a:effectLst/>
                          <a:latin typeface="Arial Narrow" panose="020B0606020202030204" pitchFamily="34" charset="0"/>
                          <a:ea typeface="Calibri" panose="020F0502020204030204" pitchFamily="34" charset="0"/>
                          <a:cs typeface="Times New Roman" panose="02020603050405020304" pitchFamily="18" charset="0"/>
                        </a:rPr>
                        <a:t>23 000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0" i="0" u="none" strike="noStrike" dirty="0">
                          <a:effectLst/>
                          <a:latin typeface="Arial Narrow" panose="020B0606020202030204" pitchFamily="34" charset="0"/>
                          <a:ea typeface="Calibri" panose="020F0502020204030204" pitchFamily="34" charset="0"/>
                          <a:cs typeface="Times New Roman" panose="02020603050405020304" pitchFamily="18" charset="0"/>
                        </a:rPr>
                        <a:t>12 000</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spcBef>
                          <a:spcPts val="0"/>
                        </a:spcBef>
                        <a:spcAft>
                          <a:spcPts val="0"/>
                        </a:spcAft>
                      </a:pPr>
                      <a:r>
                        <a:rPr lang="fr-FR" sz="1900" b="1" i="0" u="none" strike="noStrike">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59 000</a:t>
                      </a:r>
                      <a:endParaRPr lang="fr-FR" sz="3500" b="0" i="0" u="none" strike="noStrike">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r" fontAlgn="ctr">
                        <a:spcBef>
                          <a:spcPts val="0"/>
                        </a:spcBef>
                        <a:spcAft>
                          <a:spcPts val="0"/>
                        </a:spcAft>
                      </a:pPr>
                      <a:r>
                        <a:rPr lang="fr-FR" sz="1900" b="1" i="0" u="none" strike="noStrike" dirty="0">
                          <a:solidFill>
                            <a:srgbClr val="FFFFFF"/>
                          </a:solidFill>
                          <a:effectLst/>
                          <a:latin typeface="Arial Narrow" panose="020B0606020202030204" pitchFamily="34" charset="0"/>
                          <a:ea typeface="Calibri" panose="020F0502020204030204" pitchFamily="34" charset="0"/>
                          <a:cs typeface="Times New Roman" panose="02020603050405020304" pitchFamily="18" charset="0"/>
                        </a:rPr>
                        <a:t>- 11 000</a:t>
                      </a:r>
                      <a:endParaRPr lang="fr-FR" sz="3500" b="0" i="0" u="none" strike="noStrike" dirty="0">
                        <a:effectLst/>
                        <a:latin typeface="Arial" panose="020B0604020202020204" pitchFamily="34" charset="0"/>
                      </a:endParaRPr>
                    </a:p>
                  </a:txBody>
                  <a:tcPr marL="132450" marR="132450" marT="183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885780839"/>
                  </a:ext>
                </a:extLst>
              </a:tr>
            </a:tbl>
          </a:graphicData>
        </a:graphic>
      </p:graphicFrame>
      <p:sp>
        <p:nvSpPr>
          <p:cNvPr id="5" name="Rectangle 4">
            <a:extLst>
              <a:ext uri="{FF2B5EF4-FFF2-40B4-BE49-F238E27FC236}">
                <a16:creationId xmlns:a16="http://schemas.microsoft.com/office/drawing/2014/main" id="{18B1E695-B65F-4FC7-B03F-5167998F0A3F}"/>
              </a:ext>
            </a:extLst>
          </p:cNvPr>
          <p:cNvSpPr/>
          <p:nvPr/>
        </p:nvSpPr>
        <p:spPr>
          <a:xfrm>
            <a:off x="299087" y="238782"/>
            <a:ext cx="6115777" cy="523220"/>
          </a:xfrm>
          <a:prstGeom prst="rect">
            <a:avLst/>
          </a:prstGeom>
        </p:spPr>
        <p:txBody>
          <a:bodyPr wrap="none">
            <a:spAutoFit/>
          </a:bodyPr>
          <a:lstStyle/>
          <a:p>
            <a:r>
              <a:rPr lang="fr-FR" sz="2800" b="1" dirty="0">
                <a:solidFill>
                  <a:srgbClr val="FFFF00"/>
                </a:solidFill>
                <a:latin typeface="Arial" panose="020B0604020202020204" pitchFamily="34" charset="0"/>
              </a:rPr>
              <a:t>A</a:t>
            </a:r>
            <a:r>
              <a:rPr lang="fr-FR" sz="2800" b="1" dirty="0">
                <a:solidFill>
                  <a:srgbClr val="FFFF00"/>
                </a:solidFill>
                <a:latin typeface="Arial" panose="020B0604020202020204" pitchFamily="34" charset="0"/>
                <a:ea typeface="Times New Roman" panose="02020603050405020304" pitchFamily="18" charset="0"/>
              </a:rPr>
              <a:t>. La communication commerciale</a:t>
            </a:r>
            <a:endParaRPr lang="fr-FR" sz="2800" dirty="0"/>
          </a:p>
        </p:txBody>
      </p:sp>
      <p:sp>
        <p:nvSpPr>
          <p:cNvPr id="2" name="ZoneTexte 1">
            <a:extLst>
              <a:ext uri="{FF2B5EF4-FFF2-40B4-BE49-F238E27FC236}">
                <a16:creationId xmlns:a16="http://schemas.microsoft.com/office/drawing/2014/main" id="{A45DAEFC-8D37-5162-CE74-CED838E04E88}"/>
              </a:ext>
            </a:extLst>
          </p:cNvPr>
          <p:cNvSpPr txBox="1"/>
          <p:nvPr/>
        </p:nvSpPr>
        <p:spPr>
          <a:xfrm>
            <a:off x="960817" y="1240891"/>
            <a:ext cx="10694302" cy="461665"/>
          </a:xfrm>
          <a:prstGeom prst="rect">
            <a:avLst/>
          </a:prstGeom>
          <a:noFill/>
        </p:spPr>
        <p:txBody>
          <a:bodyPr wrap="square" rtlCol="0">
            <a:spAutoFit/>
          </a:bodyPr>
          <a:lstStyle/>
          <a:p>
            <a:pPr algn="ctr"/>
            <a:r>
              <a:rPr lang="fr-FR" sz="2400" b="1" dirty="0">
                <a:latin typeface="Arial" panose="020B0604020202020204" pitchFamily="34" charset="0"/>
                <a:cs typeface="Arial" panose="020B0604020202020204" pitchFamily="34" charset="0"/>
              </a:rPr>
              <a:t>Tableau de bords des actions commerciales</a:t>
            </a:r>
          </a:p>
        </p:txBody>
      </p:sp>
    </p:spTree>
    <p:extLst>
      <p:ext uri="{BB962C8B-B14F-4D97-AF65-F5344CB8AC3E}">
        <p14:creationId xmlns:p14="http://schemas.microsoft.com/office/powerpoint/2010/main" val="1269740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155</TotalTime>
  <Words>232</Words>
  <Application>Microsoft Office PowerPoint</Application>
  <PresentationFormat>Grand écran</PresentationFormat>
  <Paragraphs>55</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Arial Narrow</vt:lpstr>
      <vt:lpstr>Calibri</vt:lpstr>
      <vt:lpstr>Century Gothic</vt:lpstr>
      <vt:lpstr>Wingdings 3</vt:lpstr>
      <vt:lpstr>Ion</vt:lpstr>
      <vt:lpstr>A. La communication commerciale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6 - Communication commerciale et institutionnelle A. La communication commerciale</dc:title>
  <dc:creator>Claude Terrier</dc:creator>
  <cp:lastModifiedBy>Claude Terrier</cp:lastModifiedBy>
  <cp:revision>9</cp:revision>
  <dcterms:created xsi:type="dcterms:W3CDTF">2019-09-15T18:05:13Z</dcterms:created>
  <dcterms:modified xsi:type="dcterms:W3CDTF">2025-03-24T23:21:34Z</dcterms:modified>
</cp:coreProperties>
</file>