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
  </p:notesMasterIdLst>
  <p:sldIdLst>
    <p:sldId id="263" r:id="rId2"/>
    <p:sldId id="256" r:id="rId3"/>
    <p:sldId id="264" r:id="rId4"/>
    <p:sldId id="265"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777"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380C2D-7AC0-C248-B229-59D7C16B581D}" type="datetimeFigureOut">
              <a:rPr lang="fr-FR" smtClean="0"/>
              <a:t>23/03/2025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F471A-5107-DF41-9278-DCDA5BC994CA}" type="slidenum">
              <a:rPr lang="fr-FR" smtClean="0"/>
              <a:t>‹N°›</a:t>
            </a:fld>
            <a:endParaRPr lang="fr-FR"/>
          </a:p>
        </p:txBody>
      </p:sp>
    </p:spTree>
    <p:extLst>
      <p:ext uri="{BB962C8B-B14F-4D97-AF65-F5344CB8AC3E}">
        <p14:creationId xmlns:p14="http://schemas.microsoft.com/office/powerpoint/2010/main" val="40439152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23/03/2025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23/03/2025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23/03/2025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23/03/2025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23/03/2025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7" y="0"/>
            <a:ext cx="11844867" cy="1031103"/>
          </a:xfrm>
        </p:spPr>
        <p:txBody>
          <a:bodyPr>
            <a:normAutofit fontScale="90000"/>
          </a:bodyPr>
          <a:lstStyle/>
          <a:p>
            <a:r>
              <a:rPr lang="fr-FR" sz="3200" b="1" dirty="0"/>
              <a:t>Chap. 6 - Communication commerciale et institutionnelle</a:t>
            </a:r>
            <a:br>
              <a:rPr lang="fr-FR" sz="3200" b="1" dirty="0"/>
            </a:br>
            <a:r>
              <a:rPr lang="fr-FR" sz="3200" b="1" dirty="0">
                <a:solidFill>
                  <a:srgbClr val="FFFF00"/>
                </a:solidFill>
                <a:latin typeface="Arial" panose="020B0604020202020204" pitchFamily="34" charset="0"/>
              </a:rPr>
              <a:t>A</a:t>
            </a:r>
            <a:r>
              <a:rPr lang="fr-FR" sz="3200" b="1" dirty="0">
                <a:solidFill>
                  <a:srgbClr val="FFFF00"/>
                </a:solidFill>
                <a:latin typeface="Arial" panose="020B0604020202020204" pitchFamily="34" charset="0"/>
                <a:ea typeface="Times New Roman" panose="02020603050405020304" pitchFamily="18" charset="0"/>
              </a:rPr>
              <a:t>. La communication commerciale</a:t>
            </a:r>
            <a:endParaRPr lang="fr-FR" sz="3200" b="1" dirty="0">
              <a:solidFill>
                <a:srgbClr val="FFFF00"/>
              </a:solidFill>
            </a:endParaRPr>
          </a:p>
        </p:txBody>
      </p:sp>
      <p:sp>
        <p:nvSpPr>
          <p:cNvPr id="9" name="Rectangle 8">
            <a:extLst>
              <a:ext uri="{FF2B5EF4-FFF2-40B4-BE49-F238E27FC236}">
                <a16:creationId xmlns:a16="http://schemas.microsoft.com/office/drawing/2014/main" id="{85E1398D-07AB-4FF7-9F06-C750A2B09E5F}"/>
              </a:ext>
            </a:extLst>
          </p:cNvPr>
          <p:cNvSpPr/>
          <p:nvPr/>
        </p:nvSpPr>
        <p:spPr>
          <a:xfrm>
            <a:off x="1045827" y="1523046"/>
            <a:ext cx="10100345" cy="4416594"/>
          </a:xfrm>
          <a:prstGeom prst="rect">
            <a:avLst/>
          </a:prstGeom>
        </p:spPr>
        <p:txBody>
          <a:bodyPr wrap="square">
            <a:spAutoFit/>
          </a:bodyPr>
          <a:lstStyle/>
          <a:p>
            <a:pPr algn="ctr">
              <a:spcBef>
                <a:spcPts val="24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La communication commerciale englobe les actions publicitaires destinées à</a:t>
            </a:r>
            <a:r>
              <a:rPr lang="fr-FR" sz="2400" b="1" dirty="0">
                <a:latin typeface="Arial" panose="020B0604020202020204" pitchFamily="34" charset="0"/>
                <a:ea typeface="Calibri" panose="020F0502020204030204" pitchFamily="34" charset="0"/>
                <a:cs typeface="Times New Roman" panose="02020603050405020304" pitchFamily="18" charset="0"/>
              </a:rPr>
              <a:t> stimuler les ventes et à</a:t>
            </a: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b="1" dirty="0">
                <a:latin typeface="Arial" panose="020B0604020202020204" pitchFamily="34" charset="0"/>
                <a:ea typeface="Calibri" panose="020F0502020204030204" pitchFamily="34" charset="0"/>
                <a:cs typeface="Times New Roman" panose="02020603050405020304" pitchFamily="18" charset="0"/>
              </a:rPr>
              <a:t>fidéliser </a:t>
            </a:r>
            <a:r>
              <a:rPr lang="fr-FR" sz="2400" dirty="0">
                <a:latin typeface="Arial" panose="020B0604020202020204" pitchFamily="34" charset="0"/>
                <a:ea typeface="Calibri" panose="020F0502020204030204" pitchFamily="34" charset="0"/>
                <a:cs typeface="Times New Roman" panose="02020603050405020304" pitchFamily="18" charset="0"/>
              </a:rPr>
              <a:t>les clients. </a:t>
            </a:r>
          </a:p>
          <a:p>
            <a:pPr algn="ctr">
              <a:spcBef>
                <a:spcPts val="2400"/>
              </a:spcBef>
              <a:spcAft>
                <a:spcPts val="0"/>
              </a:spcAft>
            </a:pPr>
            <a:r>
              <a:rPr lang="fr-FR" sz="2400" b="1" dirty="0">
                <a:solidFill>
                  <a:srgbClr val="FFC000"/>
                </a:solidFill>
                <a:latin typeface="Arial" panose="020B0604020202020204" pitchFamily="34" charset="0"/>
                <a:ea typeface="Calibri" panose="020F0502020204030204" pitchFamily="34" charset="0"/>
                <a:cs typeface="Times New Roman" panose="02020603050405020304" pitchFamily="18" charset="0"/>
              </a:rPr>
              <a:t>L’objectif est de faire connaitre les produits ou services aux acheteurs potentiels, prescripteurs, influenceurs et distributeurs.</a:t>
            </a:r>
          </a:p>
          <a:p>
            <a:pPr algn="ctr">
              <a:spcBef>
                <a:spcPts val="2400"/>
              </a:spcBef>
              <a:spcAft>
                <a:spcPts val="6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Une communication efficace repose sur l’envoi du bon message, à la bonne personne, au bon moment, via le bon canal et sur le support adapté. </a:t>
            </a:r>
          </a:p>
          <a:p>
            <a:pPr algn="ctr">
              <a:spcBef>
                <a:spcPts val="2400"/>
              </a:spcBef>
              <a:spcAft>
                <a:spcPts val="6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Pour y parvenir, il est essentiel de suivre une démarche structurée, décomposable en dix étapes.</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7" y="0"/>
            <a:ext cx="11844867" cy="1031103"/>
          </a:xfrm>
        </p:spPr>
        <p:txBody>
          <a:bodyPr>
            <a:normAutofit fontScale="90000"/>
          </a:bodyPr>
          <a:lstStyle/>
          <a:p>
            <a:r>
              <a:rPr lang="fr-FR" sz="3200" b="1" dirty="0"/>
              <a:t>Chap. 6 - Communication commerciale et institutionnelle</a:t>
            </a:r>
            <a:br>
              <a:rPr lang="fr-FR" sz="3200" b="1" dirty="0"/>
            </a:br>
            <a:r>
              <a:rPr lang="fr-FR" sz="3200" b="1" dirty="0">
                <a:solidFill>
                  <a:srgbClr val="FFFF00"/>
                </a:solidFill>
                <a:latin typeface="Arial" panose="020B0604020202020204" pitchFamily="34" charset="0"/>
              </a:rPr>
              <a:t>A</a:t>
            </a:r>
            <a:r>
              <a:rPr lang="fr-FR" sz="3200" b="1" dirty="0">
                <a:solidFill>
                  <a:srgbClr val="FFFF00"/>
                </a:solidFill>
                <a:latin typeface="Arial" panose="020B0604020202020204" pitchFamily="34" charset="0"/>
                <a:ea typeface="Times New Roman" panose="02020603050405020304" pitchFamily="18" charset="0"/>
              </a:rPr>
              <a:t>. La communication commerciale</a:t>
            </a:r>
            <a:endParaRPr lang="fr-FR" sz="3200" b="1" dirty="0">
              <a:solidFill>
                <a:srgbClr val="FFFF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256139343"/>
              </p:ext>
            </p:extLst>
          </p:nvPr>
        </p:nvGraphicFramePr>
        <p:xfrm>
          <a:off x="254232" y="2040028"/>
          <a:ext cx="11355810" cy="4017292"/>
        </p:xfrm>
        <a:graphic>
          <a:graphicData uri="http://schemas.openxmlformats.org/drawingml/2006/table">
            <a:tbl>
              <a:tblPr firstRow="1" firstCol="1" bandRow="1">
                <a:tableStyleId>{125E5076-3810-47DD-B79F-674D7AD40C01}</a:tableStyleId>
              </a:tblPr>
              <a:tblGrid>
                <a:gridCol w="1806649">
                  <a:extLst>
                    <a:ext uri="{9D8B030D-6E8A-4147-A177-3AD203B41FA5}">
                      <a16:colId xmlns:a16="http://schemas.microsoft.com/office/drawing/2014/main" val="20000"/>
                    </a:ext>
                  </a:extLst>
                </a:gridCol>
                <a:gridCol w="9549161">
                  <a:extLst>
                    <a:ext uri="{9D8B030D-6E8A-4147-A177-3AD203B41FA5}">
                      <a16:colId xmlns:a16="http://schemas.microsoft.com/office/drawing/2014/main" val="20001"/>
                    </a:ext>
                  </a:extLst>
                </a:gridCol>
              </a:tblGrid>
              <a:tr h="462253">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Étapes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Contenus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3555039">
                <a:tc>
                  <a:txBody>
                    <a:bodyPr/>
                    <a:lstStyle/>
                    <a:p>
                      <a:pPr algn="ctr">
                        <a:spcAft>
                          <a:spcPts val="0"/>
                        </a:spcAft>
                      </a:pPr>
                      <a:r>
                        <a:rPr lang="fr-FR" sz="2400" dirty="0">
                          <a:effectLst/>
                          <a:latin typeface="Arial" panose="020B0604020202020204" pitchFamily="34" charset="0"/>
                          <a:cs typeface="Arial" panose="020B0604020202020204" pitchFamily="34" charset="0"/>
                        </a:rPr>
                        <a:t>1</a:t>
                      </a:r>
                    </a:p>
                    <a:p>
                      <a:pPr algn="ctr">
                        <a:spcAft>
                          <a:spcPts val="0"/>
                        </a:spcAft>
                      </a:pPr>
                      <a:r>
                        <a:rPr lang="fr-FR" sz="2400" dirty="0">
                          <a:effectLst/>
                          <a:latin typeface="Arial" panose="020B0604020202020204" pitchFamily="34" charset="0"/>
                          <a:cs typeface="Arial" panose="020B0604020202020204" pitchFamily="34" charset="0"/>
                        </a:rPr>
                        <a:t>Identifier le</a:t>
                      </a:r>
                    </a:p>
                    <a:p>
                      <a:pPr algn="ctr">
                        <a:spcAft>
                          <a:spcPts val="0"/>
                        </a:spcAft>
                      </a:pPr>
                      <a:r>
                        <a:rPr lang="fr-FR" sz="2400" dirty="0">
                          <a:effectLst/>
                          <a:latin typeface="Arial" panose="020B0604020202020204" pitchFamily="34" charset="0"/>
                          <a:cs typeface="Arial" panose="020B0604020202020204" pitchFamily="34" charset="0"/>
                        </a:rPr>
                        <a:t>contexte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200"/>
                        </a:spcBef>
                        <a:spcAft>
                          <a:spcPts val="300"/>
                        </a:spcAft>
                      </a:pPr>
                      <a:r>
                        <a:rPr lang="fr-FR" sz="2400" dirty="0">
                          <a:effectLst/>
                          <a:latin typeface="Arial" panose="020B0604020202020204" pitchFamily="34" charset="0"/>
                          <a:cs typeface="Arial" panose="020B0604020202020204" pitchFamily="34" charset="0"/>
                        </a:rPr>
                        <a:t>Identifier les forces et faiblesses de l’entreprise, de ses produits ou de ses services, de sa communication, les besoins et les attentes des consommateurs, les réclamations des clients, les retours du SAV, etc. </a:t>
                      </a:r>
                    </a:p>
                    <a:p>
                      <a:pPr algn="ctr">
                        <a:spcBef>
                          <a:spcPts val="1200"/>
                        </a:spcBef>
                        <a:spcAft>
                          <a:spcPts val="300"/>
                        </a:spcAft>
                      </a:pPr>
                      <a:r>
                        <a:rPr lang="fr-FR" sz="2400" dirty="0">
                          <a:effectLst/>
                          <a:latin typeface="Arial" panose="020B0604020202020204" pitchFamily="34" charset="0"/>
                          <a:cs typeface="Arial" panose="020B0604020202020204" pitchFamily="34" charset="0"/>
                        </a:rPr>
                        <a:t>Prendre en compte la culture de l’entreprise, ses valeurs, sa stratégie de développement et sa politique commerciale. </a:t>
                      </a:r>
                    </a:p>
                    <a:p>
                      <a:pPr algn="ctr">
                        <a:spcBef>
                          <a:spcPts val="1200"/>
                        </a:spcBef>
                        <a:spcAft>
                          <a:spcPts val="300"/>
                        </a:spcAft>
                      </a:pPr>
                      <a:r>
                        <a:rPr lang="fr-FR" sz="2400" b="1" dirty="0">
                          <a:effectLst/>
                          <a:latin typeface="Arial" panose="020B0604020202020204" pitchFamily="34" charset="0"/>
                          <a:cs typeface="Arial" panose="020B0604020202020204" pitchFamily="34" charset="0"/>
                        </a:rPr>
                        <a:t>Ces éléments vont permettre de définir les objectifs attendus de l’action.</a:t>
                      </a:r>
                      <a:endParaRPr lang="fr-FR" sz="24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160972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7" y="0"/>
            <a:ext cx="11844867" cy="1031103"/>
          </a:xfrm>
        </p:spPr>
        <p:txBody>
          <a:bodyPr>
            <a:normAutofit fontScale="90000"/>
          </a:bodyPr>
          <a:lstStyle/>
          <a:p>
            <a:r>
              <a:rPr lang="fr-FR" sz="3200" b="1" dirty="0"/>
              <a:t>Chap. 6 - Communication commerciale et institutionnelle</a:t>
            </a:r>
            <a:br>
              <a:rPr lang="fr-FR" sz="3200" b="1" dirty="0"/>
            </a:br>
            <a:r>
              <a:rPr lang="fr-FR" sz="3200" b="1" dirty="0">
                <a:solidFill>
                  <a:srgbClr val="FFFF00"/>
                </a:solidFill>
                <a:latin typeface="Arial" panose="020B0604020202020204" pitchFamily="34" charset="0"/>
              </a:rPr>
              <a:t>A</a:t>
            </a:r>
            <a:r>
              <a:rPr lang="fr-FR" sz="3200" b="1" dirty="0">
                <a:solidFill>
                  <a:srgbClr val="FFFF00"/>
                </a:solidFill>
                <a:latin typeface="Arial" panose="020B0604020202020204" pitchFamily="34" charset="0"/>
                <a:ea typeface="Times New Roman" panose="02020603050405020304" pitchFamily="18" charset="0"/>
              </a:rPr>
              <a:t>. La communication commerciale</a:t>
            </a:r>
            <a:endParaRPr lang="fr-FR" sz="3200" b="1" dirty="0">
              <a:solidFill>
                <a:srgbClr val="FFFF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3856295130"/>
              </p:ext>
            </p:extLst>
          </p:nvPr>
        </p:nvGraphicFramePr>
        <p:xfrm>
          <a:off x="329195" y="1650131"/>
          <a:ext cx="11355810" cy="4323639"/>
        </p:xfrm>
        <a:graphic>
          <a:graphicData uri="http://schemas.openxmlformats.org/drawingml/2006/table">
            <a:tbl>
              <a:tblPr firstRow="1" firstCol="1" bandRow="1">
                <a:tableStyleId>{125E5076-3810-47DD-B79F-674D7AD40C01}</a:tableStyleId>
              </a:tblPr>
              <a:tblGrid>
                <a:gridCol w="1875577">
                  <a:extLst>
                    <a:ext uri="{9D8B030D-6E8A-4147-A177-3AD203B41FA5}">
                      <a16:colId xmlns:a16="http://schemas.microsoft.com/office/drawing/2014/main" val="20000"/>
                    </a:ext>
                  </a:extLst>
                </a:gridCol>
                <a:gridCol w="9480233">
                  <a:extLst>
                    <a:ext uri="{9D8B030D-6E8A-4147-A177-3AD203B41FA5}">
                      <a16:colId xmlns:a16="http://schemas.microsoft.com/office/drawing/2014/main" val="20001"/>
                    </a:ext>
                  </a:extLst>
                </a:gridCol>
              </a:tblGrid>
              <a:tr h="589993">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Étapes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Contenus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3733646">
                <a:tc>
                  <a:txBody>
                    <a:bodyPr/>
                    <a:lstStyle/>
                    <a:p>
                      <a:pPr algn="ctr">
                        <a:spcAft>
                          <a:spcPts val="0"/>
                        </a:spcAft>
                      </a:pPr>
                      <a:r>
                        <a:rPr lang="fr-FR" sz="2400" dirty="0">
                          <a:effectLst/>
                          <a:latin typeface="Arial" panose="020B0604020202020204" pitchFamily="34" charset="0"/>
                          <a:cs typeface="Arial" panose="020B0604020202020204" pitchFamily="34" charset="0"/>
                        </a:rPr>
                        <a:t>1</a:t>
                      </a:r>
                    </a:p>
                    <a:p>
                      <a:pPr algn="ctr">
                        <a:spcAft>
                          <a:spcPts val="0"/>
                        </a:spcAft>
                      </a:pPr>
                      <a:r>
                        <a:rPr lang="fr-FR" sz="2400" dirty="0">
                          <a:effectLst/>
                          <a:latin typeface="Arial" panose="020B0604020202020204" pitchFamily="34" charset="0"/>
                          <a:cs typeface="Arial" panose="020B0604020202020204" pitchFamily="34" charset="0"/>
                        </a:rPr>
                        <a:t>Identifier le</a:t>
                      </a:r>
                    </a:p>
                    <a:p>
                      <a:pPr algn="ctr">
                        <a:spcAft>
                          <a:spcPts val="0"/>
                        </a:spcAft>
                      </a:pPr>
                      <a:r>
                        <a:rPr lang="fr-FR" sz="2400" dirty="0">
                          <a:effectLst/>
                          <a:latin typeface="Arial" panose="020B0604020202020204" pitchFamily="34" charset="0"/>
                          <a:cs typeface="Arial" panose="020B0604020202020204" pitchFamily="34" charset="0"/>
                        </a:rPr>
                        <a:t>contexte</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400" kern="1200" dirty="0">
                          <a:solidFill>
                            <a:schemeClr val="lt1"/>
                          </a:solidFill>
                          <a:effectLst/>
                          <a:latin typeface="Arial" panose="020B0604020202020204" pitchFamily="34" charset="0"/>
                          <a:ea typeface="+mn-ea"/>
                          <a:cs typeface="Arial" panose="020B0604020202020204" pitchFamily="34" charset="0"/>
                        </a:rPr>
                        <a:t>La matrice MOFF (SWOT) identifie pour une entreprise, un projet, un produit, un service… </a:t>
                      </a:r>
                    </a:p>
                    <a:p>
                      <a:pPr algn="ctr">
                        <a:spcBef>
                          <a:spcPts val="300"/>
                        </a:spcBef>
                        <a:spcAft>
                          <a:spcPts val="300"/>
                        </a:spcAft>
                      </a:pPr>
                      <a:r>
                        <a:rPr lang="fr-FR" sz="2400" b="1" kern="1200" dirty="0">
                          <a:solidFill>
                            <a:schemeClr val="lt1"/>
                          </a:solidFill>
                          <a:effectLst/>
                          <a:latin typeface="Arial" panose="020B0604020202020204" pitchFamily="34" charset="0"/>
                          <a:ea typeface="+mn-ea"/>
                          <a:cs typeface="Arial" panose="020B0604020202020204" pitchFamily="34" charset="0"/>
                        </a:rPr>
                        <a:t>les forces et faiblesses internes, les opportunités et menaces externes</a:t>
                      </a:r>
                      <a:r>
                        <a:rPr lang="fr-FR" sz="2400" kern="1200" dirty="0">
                          <a:solidFill>
                            <a:schemeClr val="lt1"/>
                          </a:solidFill>
                          <a:effectLst/>
                          <a:latin typeface="Arial" panose="020B0604020202020204" pitchFamily="34" charset="0"/>
                          <a:ea typeface="+mn-ea"/>
                          <a:cs typeface="Arial" panose="020B0604020202020204" pitchFamily="34" charset="0"/>
                        </a:rPr>
                        <a:t>. </a:t>
                      </a:r>
                    </a:p>
                    <a:p>
                      <a:pPr algn="ctr">
                        <a:spcBef>
                          <a:spcPts val="1200"/>
                        </a:spcBef>
                        <a:spcAft>
                          <a:spcPts val="300"/>
                        </a:spcAft>
                      </a:pPr>
                      <a:r>
                        <a:rPr lang="fr-FR" sz="2400" kern="1200" dirty="0">
                          <a:solidFill>
                            <a:schemeClr val="lt1"/>
                          </a:solidFill>
                          <a:effectLst/>
                          <a:latin typeface="Arial" panose="020B0604020202020204" pitchFamily="34" charset="0"/>
                          <a:ea typeface="+mn-ea"/>
                          <a:cs typeface="Arial" panose="020B0604020202020204" pitchFamily="34" charset="0"/>
                        </a:rPr>
                        <a:t>Le diagnostic porte sur  le produit, le marché, le prix, la communication et la distribution. </a:t>
                      </a:r>
                    </a:p>
                    <a:p>
                      <a:pPr algn="ctr">
                        <a:spcBef>
                          <a:spcPts val="1200"/>
                        </a:spcBef>
                        <a:spcAft>
                          <a:spcPts val="300"/>
                        </a:spcAft>
                      </a:pPr>
                      <a:r>
                        <a:rPr lang="fr-FR" sz="2400" b="1" kern="1200" dirty="0">
                          <a:solidFill>
                            <a:schemeClr val="lt1"/>
                          </a:solidFill>
                          <a:effectLst/>
                          <a:latin typeface="Arial" panose="020B0604020202020204" pitchFamily="34" charset="0"/>
                          <a:ea typeface="+mn-ea"/>
                          <a:cs typeface="Arial" panose="020B0604020202020204" pitchFamily="34" charset="0"/>
                        </a:rPr>
                        <a:t>Elle est conçue à partir d’une étude méthodique de la réalité.</a:t>
                      </a: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42176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7" y="0"/>
            <a:ext cx="11844867" cy="1031103"/>
          </a:xfrm>
        </p:spPr>
        <p:txBody>
          <a:bodyPr>
            <a:normAutofit fontScale="90000"/>
          </a:bodyPr>
          <a:lstStyle/>
          <a:p>
            <a:r>
              <a:rPr lang="fr-FR" sz="3200" b="1" dirty="0"/>
              <a:t>Chap. 6 - Communication commerciale et institutionnelle</a:t>
            </a:r>
            <a:br>
              <a:rPr lang="fr-FR" sz="3200" b="1" dirty="0"/>
            </a:br>
            <a:r>
              <a:rPr lang="fr-FR" sz="3200" b="1" dirty="0">
                <a:solidFill>
                  <a:srgbClr val="FFFF00"/>
                </a:solidFill>
                <a:latin typeface="Arial" panose="020B0604020202020204" pitchFamily="34" charset="0"/>
              </a:rPr>
              <a:t>A</a:t>
            </a:r>
            <a:r>
              <a:rPr lang="fr-FR" sz="3200" b="1" dirty="0">
                <a:solidFill>
                  <a:srgbClr val="FFFF00"/>
                </a:solidFill>
                <a:latin typeface="Arial" panose="020B0604020202020204" pitchFamily="34" charset="0"/>
                <a:ea typeface="Times New Roman" panose="02020603050405020304" pitchFamily="18" charset="0"/>
              </a:rPr>
              <a:t>. La communication commerciale</a:t>
            </a:r>
            <a:endParaRPr lang="fr-FR" sz="3200" b="1" dirty="0">
              <a:solidFill>
                <a:srgbClr val="FFFF00"/>
              </a:solidFill>
            </a:endParaRPr>
          </a:p>
        </p:txBody>
      </p:sp>
      <p:graphicFrame>
        <p:nvGraphicFramePr>
          <p:cNvPr id="3" name="Tableau 2">
            <a:extLst>
              <a:ext uri="{FF2B5EF4-FFF2-40B4-BE49-F238E27FC236}">
                <a16:creationId xmlns:a16="http://schemas.microsoft.com/office/drawing/2014/main" id="{26FD1A7B-E1CC-4FFF-B2B9-DD9C57FD5173}"/>
              </a:ext>
            </a:extLst>
          </p:cNvPr>
          <p:cNvGraphicFramePr>
            <a:graphicFrameLocks noGrp="1"/>
          </p:cNvGraphicFramePr>
          <p:nvPr>
            <p:extLst>
              <p:ext uri="{D42A27DB-BD31-4B8C-83A1-F6EECF244321}">
                <p14:modId xmlns:p14="http://schemas.microsoft.com/office/powerpoint/2010/main" val="267567329"/>
              </p:ext>
            </p:extLst>
          </p:nvPr>
        </p:nvGraphicFramePr>
        <p:xfrm>
          <a:off x="557869" y="1329655"/>
          <a:ext cx="10536572" cy="4689827"/>
        </p:xfrm>
        <a:graphic>
          <a:graphicData uri="http://schemas.openxmlformats.org/drawingml/2006/table">
            <a:tbl>
              <a:tblPr firstRow="1" firstCol="1" bandRow="1">
                <a:tableStyleId>{5C22544A-7EE6-4342-B048-85BDC9FD1C3A}</a:tableStyleId>
              </a:tblPr>
              <a:tblGrid>
                <a:gridCol w="621736">
                  <a:extLst>
                    <a:ext uri="{9D8B030D-6E8A-4147-A177-3AD203B41FA5}">
                      <a16:colId xmlns:a16="http://schemas.microsoft.com/office/drawing/2014/main" val="4222590311"/>
                    </a:ext>
                  </a:extLst>
                </a:gridCol>
                <a:gridCol w="4842128">
                  <a:extLst>
                    <a:ext uri="{9D8B030D-6E8A-4147-A177-3AD203B41FA5}">
                      <a16:colId xmlns:a16="http://schemas.microsoft.com/office/drawing/2014/main" val="3225506661"/>
                    </a:ext>
                  </a:extLst>
                </a:gridCol>
                <a:gridCol w="5072708">
                  <a:extLst>
                    <a:ext uri="{9D8B030D-6E8A-4147-A177-3AD203B41FA5}">
                      <a16:colId xmlns:a16="http://schemas.microsoft.com/office/drawing/2014/main" val="1459256369"/>
                    </a:ext>
                  </a:extLst>
                </a:gridCol>
              </a:tblGrid>
              <a:tr h="463395">
                <a:tc rowSpan="2">
                  <a:txBody>
                    <a:bodyPr/>
                    <a:lstStyle/>
                    <a:p>
                      <a:pPr marL="71755" marR="71755" algn="ctr">
                        <a:spcBef>
                          <a:spcPts val="835"/>
                        </a:spcBef>
                        <a:spcAft>
                          <a:spcPts val="0"/>
                        </a:spcAft>
                      </a:pPr>
                      <a:r>
                        <a:rPr lang="fr-FR" sz="2000" dirty="0">
                          <a:effectLst/>
                          <a:latin typeface="Arial" panose="020B0604020202020204" pitchFamily="34" charset="0"/>
                          <a:cs typeface="Arial" panose="020B0604020202020204" pitchFamily="34" charset="0"/>
                        </a:rPr>
                        <a:t>Internes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nchor="ctr">
                    <a:solidFill>
                      <a:schemeClr val="accent2"/>
                    </a:solidFill>
                  </a:tcPr>
                </a:tc>
                <a:tc>
                  <a:txBody>
                    <a:bodyPr/>
                    <a:lstStyle/>
                    <a:p>
                      <a:pPr algn="ctr">
                        <a:spcAft>
                          <a:spcPts val="0"/>
                        </a:spcAft>
                      </a:pPr>
                      <a:r>
                        <a:rPr lang="fr-FR" sz="2000" dirty="0">
                          <a:effectLst/>
                          <a:latin typeface="Arial" panose="020B0604020202020204" pitchFamily="34" charset="0"/>
                          <a:cs typeface="Arial" panose="020B0604020202020204" pitchFamily="34" charset="0"/>
                        </a:rPr>
                        <a:t>Forces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2"/>
                    </a:solidFill>
                  </a:tcPr>
                </a:tc>
                <a:tc>
                  <a:txBody>
                    <a:bodyPr/>
                    <a:lstStyle/>
                    <a:p>
                      <a:pPr algn="ctr">
                        <a:spcBef>
                          <a:spcPts val="835"/>
                        </a:spcBef>
                        <a:spcAft>
                          <a:spcPts val="0"/>
                        </a:spcAft>
                      </a:pPr>
                      <a:r>
                        <a:rPr lang="fr-FR" sz="2000" dirty="0">
                          <a:effectLst/>
                          <a:latin typeface="Arial" panose="020B0604020202020204" pitchFamily="34" charset="0"/>
                          <a:cs typeface="Arial" panose="020B0604020202020204" pitchFamily="34" charset="0"/>
                        </a:rPr>
                        <a:t>Faiblesses </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chemeClr val="accent2"/>
                    </a:solidFill>
                  </a:tcPr>
                </a:tc>
                <a:extLst>
                  <a:ext uri="{0D108BD9-81ED-4DB2-BD59-A6C34878D82A}">
                    <a16:rowId xmlns:a16="http://schemas.microsoft.com/office/drawing/2014/main" val="1836775931"/>
                  </a:ext>
                </a:extLst>
              </a:tr>
              <a:tr h="1861835">
                <a:tc vMerge="1">
                  <a:txBody>
                    <a:bodyPr/>
                    <a:lstStyle/>
                    <a:p>
                      <a:endParaRPr lang="fr-FR"/>
                    </a:p>
                  </a:txBody>
                  <a:tcPr/>
                </a:tc>
                <a:tc>
                  <a:txBody>
                    <a:bodyPr/>
                    <a:lstStyle/>
                    <a:p>
                      <a:pPr algn="ctr">
                        <a:spcBef>
                          <a:spcPts val="600"/>
                        </a:spcBef>
                        <a:spcAft>
                          <a:spcPts val="600"/>
                        </a:spcAft>
                      </a:pPr>
                      <a:r>
                        <a:rPr lang="fr-FR" sz="1800" b="1" dirty="0">
                          <a:effectLst/>
                          <a:latin typeface="Arial" panose="020B0604020202020204" pitchFamily="34" charset="0"/>
                          <a:cs typeface="Arial" panose="020B0604020202020204" pitchFamily="34" charset="0"/>
                        </a:rPr>
                        <a:t>Une force est un élément positif susceptible de soutenir la réalisation du produit.</a:t>
                      </a:r>
                    </a:p>
                    <a:p>
                      <a:pPr>
                        <a:spcAft>
                          <a:spcPts val="600"/>
                        </a:spcAft>
                      </a:pPr>
                      <a:r>
                        <a:rPr lang="fr-FR" sz="1800" i="1" dirty="0">
                          <a:effectLst/>
                          <a:latin typeface="Arial" panose="020B0604020202020204" pitchFamily="34" charset="0"/>
                          <a:cs typeface="Arial" panose="020B0604020202020204" pitchFamily="34" charset="0"/>
                        </a:rPr>
                        <a:t>Exemple : un avantage lié au produit, à la position sur le marché, au prix, à la notoriété, à l’expérience, à la capacité d’innovation, au financement, etc.</a:t>
                      </a:r>
                      <a:endParaRPr lang="fr-FR" sz="18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Bef>
                          <a:spcPts val="600"/>
                        </a:spcBef>
                        <a:spcAft>
                          <a:spcPts val="600"/>
                        </a:spcAft>
                      </a:pPr>
                      <a:r>
                        <a:rPr lang="fr-FR" sz="1800" b="1" dirty="0">
                          <a:effectLst/>
                          <a:latin typeface="Arial" panose="020B0604020202020204" pitchFamily="34" charset="0"/>
                          <a:cs typeface="Arial" panose="020B0604020202020204" pitchFamily="34" charset="0"/>
                        </a:rPr>
                        <a:t>Une faiblesse est un élément négatif susceptible d’aller contre son développement.</a:t>
                      </a:r>
                    </a:p>
                    <a:p>
                      <a:pPr>
                        <a:spcAft>
                          <a:spcPts val="0"/>
                        </a:spcAft>
                      </a:pPr>
                      <a:r>
                        <a:rPr lang="fr-FR" sz="1800" i="1" dirty="0">
                          <a:effectLst/>
                          <a:latin typeface="Arial" panose="020B0604020202020204" pitchFamily="34" charset="0"/>
                          <a:cs typeface="Arial" panose="020B0604020202020204" pitchFamily="34" charset="0"/>
                        </a:rPr>
                        <a:t>Exemple : un désavantage lié au produit, à la position sur le marché, au prix, à la notoriété, à l’expérience, à la capacité d’innovation, au financement, etc.</a:t>
                      </a:r>
                      <a:endParaRPr lang="fr-FR" sz="18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36741826"/>
                  </a:ext>
                </a:extLst>
              </a:tr>
              <a:tr h="467291">
                <a:tc rowSpan="2">
                  <a:txBody>
                    <a:bodyPr/>
                    <a:lstStyle/>
                    <a:p>
                      <a:pPr marL="71755" marR="71755" algn="ctr">
                        <a:spcBef>
                          <a:spcPts val="835"/>
                        </a:spcBef>
                        <a:spcAft>
                          <a:spcPts val="0"/>
                        </a:spcAft>
                      </a:pPr>
                      <a:r>
                        <a:rPr lang="fr-FR" sz="2000" dirty="0">
                          <a:effectLst/>
                          <a:latin typeface="Arial" panose="020B0604020202020204" pitchFamily="34" charset="0"/>
                          <a:cs typeface="Arial" panose="020B0604020202020204" pitchFamily="34" charset="0"/>
                        </a:rPr>
                        <a:t>Externes</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nchor="ctr">
                    <a:solidFill>
                      <a:schemeClr val="accent2"/>
                    </a:solidFill>
                  </a:tcPr>
                </a:tc>
                <a:tc>
                  <a:txBody>
                    <a:bodyPr/>
                    <a:lstStyle/>
                    <a:p>
                      <a:pPr marL="0" algn="ctr" defTabSz="457200" rtl="0" eaLnBrk="1" latinLnBrk="0" hangingPunct="1">
                        <a:spcAft>
                          <a:spcPts val="0"/>
                        </a:spcAft>
                      </a:pPr>
                      <a:r>
                        <a:rPr lang="fr-FR" sz="2000" b="1" kern="1200" dirty="0">
                          <a:solidFill>
                            <a:schemeClr val="lt1"/>
                          </a:solidFill>
                          <a:effectLst/>
                          <a:latin typeface="Arial" panose="020B0604020202020204" pitchFamily="34" charset="0"/>
                          <a:ea typeface="+mn-ea"/>
                          <a:cs typeface="Arial" panose="020B0604020202020204" pitchFamily="34" charset="0"/>
                        </a:rPr>
                        <a:t>Opportunités </a:t>
                      </a:r>
                    </a:p>
                  </a:txBody>
                  <a:tcPr marL="68580" marR="68580" marT="0" marB="0" anchor="ctr">
                    <a:solidFill>
                      <a:schemeClr val="accent2"/>
                    </a:solidFill>
                  </a:tcPr>
                </a:tc>
                <a:tc>
                  <a:txBody>
                    <a:bodyPr/>
                    <a:lstStyle/>
                    <a:p>
                      <a:pPr marL="0" algn="ctr" defTabSz="457200" rtl="0" eaLnBrk="1" latinLnBrk="0" hangingPunct="1">
                        <a:spcAft>
                          <a:spcPts val="0"/>
                        </a:spcAft>
                      </a:pPr>
                      <a:r>
                        <a:rPr lang="fr-FR" sz="2000" b="1" kern="1200" dirty="0">
                          <a:solidFill>
                            <a:schemeClr val="lt1"/>
                          </a:solidFill>
                          <a:effectLst/>
                          <a:latin typeface="Arial" panose="020B0604020202020204" pitchFamily="34" charset="0"/>
                          <a:ea typeface="+mn-ea"/>
                          <a:cs typeface="Arial" panose="020B0604020202020204" pitchFamily="34" charset="0"/>
                        </a:rPr>
                        <a:t>Menaces</a:t>
                      </a:r>
                    </a:p>
                  </a:txBody>
                  <a:tcPr marL="68580" marR="68580" marT="0" marB="0" anchor="ctr">
                    <a:solidFill>
                      <a:schemeClr val="accent2"/>
                    </a:solidFill>
                  </a:tcPr>
                </a:tc>
                <a:extLst>
                  <a:ext uri="{0D108BD9-81ED-4DB2-BD59-A6C34878D82A}">
                    <a16:rowId xmlns:a16="http://schemas.microsoft.com/office/drawing/2014/main" val="1217335899"/>
                  </a:ext>
                </a:extLst>
              </a:tr>
              <a:tr h="1762701">
                <a:tc vMerge="1">
                  <a:txBody>
                    <a:bodyPr/>
                    <a:lstStyle/>
                    <a:p>
                      <a:endParaRPr lang="fr-FR"/>
                    </a:p>
                  </a:txBody>
                  <a:tcPr/>
                </a:tc>
                <a:tc>
                  <a:txBody>
                    <a:bodyPr/>
                    <a:lstStyle/>
                    <a:p>
                      <a:pPr algn="ctr">
                        <a:spcBef>
                          <a:spcPts val="600"/>
                        </a:spcBef>
                        <a:spcAft>
                          <a:spcPts val="600"/>
                        </a:spcAft>
                      </a:pPr>
                      <a:r>
                        <a:rPr lang="fr-FR" sz="1800" b="1" dirty="0">
                          <a:effectLst/>
                          <a:latin typeface="Arial" panose="020B0604020202020204" pitchFamily="34" charset="0"/>
                          <a:cs typeface="Arial" panose="020B0604020202020204" pitchFamily="34" charset="0"/>
                        </a:rPr>
                        <a:t>Une opportunité est un avantage sur la concurrence externe.</a:t>
                      </a:r>
                    </a:p>
                    <a:p>
                      <a:pPr>
                        <a:spcBef>
                          <a:spcPts val="600"/>
                        </a:spcBef>
                        <a:spcAft>
                          <a:spcPts val="600"/>
                        </a:spcAft>
                      </a:pPr>
                      <a:r>
                        <a:rPr lang="fr-FR" sz="1800" i="1" dirty="0">
                          <a:effectLst/>
                          <a:latin typeface="Arial" panose="020B0604020202020204" pitchFamily="34" charset="0"/>
                          <a:cs typeface="Arial" panose="020B0604020202020204" pitchFamily="34" charset="0"/>
                        </a:rPr>
                        <a:t>Exemple : Exploiter une découverte, un nouveau brevet ou une compétence acquise.</a:t>
                      </a:r>
                      <a:endParaRPr lang="fr-FR" sz="1800" i="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spcBef>
                          <a:spcPts val="600"/>
                        </a:spcBef>
                        <a:spcAft>
                          <a:spcPts val="600"/>
                        </a:spcAft>
                      </a:pPr>
                      <a:r>
                        <a:rPr lang="fr-FR" sz="1800" b="1" dirty="0">
                          <a:effectLst/>
                          <a:latin typeface="Arial" panose="020B0604020202020204" pitchFamily="34" charset="0"/>
                          <a:cs typeface="Arial" panose="020B0604020202020204" pitchFamily="34" charset="0"/>
                        </a:rPr>
                        <a:t>Une menace est un risque externe susceptible de nuire au produit.</a:t>
                      </a:r>
                    </a:p>
                    <a:p>
                      <a:pPr>
                        <a:spcBef>
                          <a:spcPts val="600"/>
                        </a:spcBef>
                        <a:spcAft>
                          <a:spcPts val="600"/>
                        </a:spcAft>
                      </a:pPr>
                      <a:r>
                        <a:rPr lang="fr-FR" sz="1800" i="1" dirty="0">
                          <a:effectLst/>
                          <a:latin typeface="Arial" panose="020B0604020202020204" pitchFamily="34" charset="0"/>
                          <a:cs typeface="Arial" panose="020B0604020202020204" pitchFamily="34" charset="0"/>
                        </a:rPr>
                        <a:t>Exemple : Arrivée de nouveaux concurrents ou d’une nouvelle réglementation.</a:t>
                      </a:r>
                      <a:endParaRPr lang="fr-FR" sz="1800" i="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20081124"/>
                  </a:ext>
                </a:extLst>
              </a:tr>
            </a:tbl>
          </a:graphicData>
        </a:graphic>
      </p:graphicFrame>
    </p:spTree>
    <p:extLst>
      <p:ext uri="{BB962C8B-B14F-4D97-AF65-F5344CB8AC3E}">
        <p14:creationId xmlns:p14="http://schemas.microsoft.com/office/powerpoint/2010/main" val="36607984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TotalTime>
  <Words>436</Words>
  <Application>Microsoft Office PowerPoint</Application>
  <PresentationFormat>Grand écran</PresentationFormat>
  <Paragraphs>39</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Century Gothic</vt:lpstr>
      <vt:lpstr>Wingdings 3</vt:lpstr>
      <vt:lpstr>Ion</vt:lpstr>
      <vt:lpstr>Chap. 6 - Communication commerciale et institutionnelle A. La communication commerciale</vt:lpstr>
      <vt:lpstr>Chap. 6 - Communication commerciale et institutionnelle A. La communication commerciale</vt:lpstr>
      <vt:lpstr>Chap. 6 - Communication commerciale et institutionnelle A. La communication commerciale</vt:lpstr>
      <vt:lpstr>Chap. 6 - Communication commerciale et institutionnelle A. La communication commerciale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6 - Communication commerciale et institutionnelle A. La communication commerciale</dc:title>
  <dc:creator>Claude Terrier</dc:creator>
  <cp:lastModifiedBy>Claude Terrier</cp:lastModifiedBy>
  <cp:revision>8</cp:revision>
  <dcterms:created xsi:type="dcterms:W3CDTF">2019-09-15T18:05:13Z</dcterms:created>
  <dcterms:modified xsi:type="dcterms:W3CDTF">2025-03-23T22:35:30Z</dcterms:modified>
</cp:coreProperties>
</file>