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67" r:id="rId2"/>
    <p:sldId id="260" r:id="rId3"/>
    <p:sldId id="268" r:id="rId4"/>
    <p:sldId id="269" r:id="rId5"/>
    <p:sldId id="270" r:id="rId6"/>
    <p:sldId id="261" r:id="rId7"/>
    <p:sldId id="271" r:id="rId8"/>
    <p:sldId id="265"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0" autoAdjust="0"/>
    <p:restoredTop sz="94660"/>
  </p:normalViewPr>
  <p:slideViewPr>
    <p:cSldViewPr snapToGrid="0">
      <p:cViewPr varScale="1">
        <p:scale>
          <a:sx n="88" d="100"/>
          <a:sy n="88" d="100"/>
        </p:scale>
        <p:origin x="-128" y="-7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F9CA1-5F1A-0445-BFA2-F04BF85D8D46}" type="datetimeFigureOut">
              <a:rPr lang="fr-FR" smtClean="0"/>
              <a:t>24/04/15</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2E50C-DF6C-9749-A508-13C09DDC964E}" type="slidenum">
              <a:rPr lang="fr-FR" smtClean="0"/>
              <a:t>‹#›</a:t>
            </a:fld>
            <a:endParaRPr lang="fr-FR"/>
          </a:p>
        </p:txBody>
      </p:sp>
    </p:spTree>
    <p:extLst>
      <p:ext uri="{BB962C8B-B14F-4D97-AF65-F5344CB8AC3E}">
        <p14:creationId xmlns:p14="http://schemas.microsoft.com/office/powerpoint/2010/main" val="2591533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smtClean="0"/>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24/04/15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smtClean="0"/>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smtClean="0"/>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24/04/15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24/04/15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24/04/15</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24/04/15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image" Target="../media/image3.png"/><Relationship Id="rId21" Type="http://schemas.openxmlformats.org/officeDocument/2006/relationships/image" Target="../media/image4.png"/><Relationship Id="rId22" Type="http://schemas.openxmlformats.org/officeDocument/2006/relationships/image" Target="../media/image5.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smtClean="0"/>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24/04/15</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844867" cy="1023072"/>
          </a:xfrm>
        </p:spPr>
        <p:txBody>
          <a:bodyPr>
            <a:noAutofit/>
          </a:bodyPr>
          <a:lstStyle/>
          <a:p>
            <a:r>
              <a:rPr lang="fr-FR" sz="3200" b="1" dirty="0" smtClean="0">
                <a:solidFill>
                  <a:srgbClr val="FFFF00"/>
                </a:solidFill>
                <a:latin typeface="Arial" panose="020B0604020202020204" pitchFamily="34" charset="0"/>
                <a:cs typeface="Arial" panose="020B0604020202020204" pitchFamily="34" charset="0"/>
              </a:rPr>
              <a:t>3. </a:t>
            </a:r>
            <a:r>
              <a:rPr lang="fr-FR" sz="3200" b="1" dirty="0" smtClean="0">
                <a:solidFill>
                  <a:srgbClr val="FFFF00"/>
                </a:solidFill>
                <a:latin typeface="Arial" panose="020B0604020202020204" pitchFamily="34" charset="0"/>
                <a:cs typeface="Arial" panose="020B0604020202020204" pitchFamily="34" charset="0"/>
              </a:rPr>
              <a:t>Typographie</a:t>
            </a:r>
            <a:br>
              <a:rPr lang="fr-FR" sz="3200" b="1" dirty="0" smtClean="0">
                <a:solidFill>
                  <a:srgbClr val="FFFF00"/>
                </a:solidFill>
                <a:latin typeface="Arial" panose="020B0604020202020204" pitchFamily="34" charset="0"/>
                <a:cs typeface="Arial" panose="020B0604020202020204" pitchFamily="34" charset="0"/>
              </a:rPr>
            </a:br>
            <a:endParaRPr lang="fr-FR" sz="3600" b="1" dirty="0">
              <a:solidFill>
                <a:srgbClr val="FFFF00"/>
              </a:solidFill>
              <a:latin typeface="Arial" panose="020B0604020202020204" pitchFamily="34" charset="0"/>
              <a:cs typeface="Arial" panose="020B0604020202020204" pitchFamily="34" charset="0"/>
            </a:endParaRPr>
          </a:p>
        </p:txBody>
      </p:sp>
      <p:sp>
        <p:nvSpPr>
          <p:cNvPr id="3" name="Rectangle 2"/>
          <p:cNvSpPr/>
          <p:nvPr/>
        </p:nvSpPr>
        <p:spPr>
          <a:xfrm>
            <a:off x="215900" y="1388535"/>
            <a:ext cx="10204489" cy="4555093"/>
          </a:xfrm>
          <a:prstGeom prst="rect">
            <a:avLst/>
          </a:prstGeom>
        </p:spPr>
        <p:txBody>
          <a:bodyPr wrap="square">
            <a:spAutoFit/>
          </a:bodyPr>
          <a:lstStyle/>
          <a:p>
            <a:pPr algn="just">
              <a:spcBef>
                <a:spcPts val="1800"/>
              </a:spcBef>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Chaque police véhicule une histoire et un esprit qui s'imposent au texte. </a:t>
            </a:r>
            <a:endParaRPr lang="fr-FR" sz="2400" dirty="0" smtClean="0">
              <a:latin typeface="Arial" panose="020B0604020202020204" pitchFamily="34" charset="0"/>
              <a:ea typeface="Calibri" panose="020F0502020204030204" pitchFamily="34" charset="0"/>
              <a:cs typeface="Arial" panose="020B0604020202020204" pitchFamily="34" charset="0"/>
            </a:endParaRPr>
          </a:p>
          <a:p>
            <a:pPr algn="just">
              <a:spcBef>
                <a:spcPts val="1800"/>
              </a:spcBef>
              <a:spcAft>
                <a:spcPts val="600"/>
              </a:spcAft>
            </a:pPr>
            <a:r>
              <a:rPr lang="fr-FR" sz="2400" dirty="0" smtClean="0">
                <a:latin typeface="Arial" panose="020B0604020202020204" pitchFamily="34" charset="0"/>
                <a:ea typeface="Calibri" panose="020F0502020204030204" pitchFamily="34" charset="0"/>
                <a:cs typeface="Arial" panose="020B0604020202020204" pitchFamily="34" charset="0"/>
              </a:rPr>
              <a:t>Les </a:t>
            </a:r>
            <a:r>
              <a:rPr lang="fr-FR" sz="2400" dirty="0">
                <a:latin typeface="Arial" panose="020B0604020202020204" pitchFamily="34" charset="0"/>
                <a:ea typeface="Calibri" panose="020F0502020204030204" pitchFamily="34" charset="0"/>
                <a:cs typeface="Arial" panose="020B0604020202020204" pitchFamily="34" charset="0"/>
              </a:rPr>
              <a:t>logiciels de </a:t>
            </a:r>
            <a:r>
              <a:rPr lang="fr-FR" sz="2400" dirty="0" smtClean="0">
                <a:latin typeface="Arial" panose="020B0604020202020204" pitchFamily="34" charset="0"/>
                <a:ea typeface="Calibri" panose="020F0502020204030204" pitchFamily="34" charset="0"/>
                <a:cs typeface="Arial" panose="020B0604020202020204" pitchFamily="34" charset="0"/>
              </a:rPr>
              <a:t>bureautique </a:t>
            </a:r>
            <a:r>
              <a:rPr lang="fr-FR" sz="2400" dirty="0">
                <a:latin typeface="Arial" panose="020B0604020202020204" pitchFamily="34" charset="0"/>
                <a:ea typeface="Calibri" panose="020F0502020204030204" pitchFamily="34" charset="0"/>
                <a:cs typeface="Arial" panose="020B0604020202020204" pitchFamily="34" charset="0"/>
              </a:rPr>
              <a:t>proposent de multiples fontes, à des usagers sans culture </a:t>
            </a:r>
            <a:r>
              <a:rPr lang="fr-FR" sz="2400" dirty="0" smtClean="0">
                <a:latin typeface="Arial" panose="020B0604020202020204" pitchFamily="34" charset="0"/>
                <a:ea typeface="Calibri" panose="020F0502020204030204" pitchFamily="34" charset="0"/>
                <a:cs typeface="Arial" panose="020B0604020202020204" pitchFamily="34" charset="0"/>
              </a:rPr>
              <a:t>graphique, </a:t>
            </a:r>
            <a:endParaRPr lang="fr-FR" sz="2400" dirty="0" smtClean="0">
              <a:latin typeface="Arial" panose="020B0604020202020204" pitchFamily="34" charset="0"/>
              <a:ea typeface="Calibri" panose="020F0502020204030204" pitchFamily="34" charset="0"/>
              <a:cs typeface="Arial" panose="020B0604020202020204" pitchFamily="34" charset="0"/>
            </a:endParaRPr>
          </a:p>
          <a:p>
            <a:pPr marL="804863" indent="-533400">
              <a:spcAft>
                <a:spcPts val="600"/>
              </a:spcAft>
              <a:buFont typeface="Symbol" panose="05050102010706020507" pitchFamily="18" charset="2"/>
              <a:buChar char="Þ"/>
            </a:pPr>
            <a:r>
              <a:rPr lang="fr-FR" sz="2400" dirty="0">
                <a:latin typeface="Arial" panose="020B0604020202020204" pitchFamily="34" charset="0"/>
                <a:ea typeface="Calibri" panose="020F0502020204030204" pitchFamily="34" charset="0"/>
                <a:cs typeface="Arial" panose="020B0604020202020204" pitchFamily="34" charset="0"/>
              </a:rPr>
              <a:t>ce qui peut </a:t>
            </a:r>
            <a:r>
              <a:rPr lang="fr-FR" sz="2400" dirty="0" smtClean="0">
                <a:latin typeface="Arial" panose="020B0604020202020204" pitchFamily="34" charset="0"/>
                <a:ea typeface="Calibri" panose="020F0502020204030204" pitchFamily="34" charset="0"/>
                <a:cs typeface="Arial" panose="020B0604020202020204" pitchFamily="34" charset="0"/>
              </a:rPr>
              <a:t>entraîner des </a:t>
            </a:r>
            <a:r>
              <a:rPr lang="fr-FR" sz="2400" dirty="0">
                <a:latin typeface="Arial" panose="020B0604020202020204" pitchFamily="34" charset="0"/>
                <a:ea typeface="Calibri" panose="020F0502020204030204" pitchFamily="34" charset="0"/>
                <a:cs typeface="Arial" panose="020B0604020202020204" pitchFamily="34" charset="0"/>
              </a:rPr>
              <a:t>résultats inesthétiques et maladroits. </a:t>
            </a:r>
            <a:endParaRPr lang="fr-FR" sz="2400" dirty="0" smtClean="0">
              <a:latin typeface="Arial" panose="020B0604020202020204" pitchFamily="34" charset="0"/>
              <a:ea typeface="Calibri" panose="020F0502020204030204" pitchFamily="34" charset="0"/>
              <a:cs typeface="Arial" panose="020B0604020202020204" pitchFamily="34" charset="0"/>
            </a:endParaRPr>
          </a:p>
          <a:p>
            <a:pPr marL="804863" indent="-533400">
              <a:spcAft>
                <a:spcPts val="600"/>
              </a:spcAft>
              <a:buFont typeface="Symbol" panose="05050102010706020507" pitchFamily="18" charset="2"/>
              <a:buChar char="Þ"/>
            </a:pPr>
            <a:r>
              <a:rPr lang="fr-FR" sz="2400" dirty="0">
                <a:latin typeface="Arial" panose="020B0604020202020204" pitchFamily="34" charset="0"/>
                <a:ea typeface="Calibri" panose="020F0502020204030204" pitchFamily="34" charset="0"/>
                <a:cs typeface="Arial" panose="020B0604020202020204" pitchFamily="34" charset="0"/>
              </a:rPr>
              <a:t>i</a:t>
            </a:r>
            <a:r>
              <a:rPr lang="fr-FR" sz="2400" dirty="0" smtClean="0">
                <a:latin typeface="Arial" panose="020B0604020202020204" pitchFamily="34" charset="0"/>
                <a:ea typeface="Calibri" panose="020F0502020204030204" pitchFamily="34" charset="0"/>
                <a:cs typeface="Arial" panose="020B0604020202020204" pitchFamily="34" charset="0"/>
              </a:rPr>
              <a:t>l </a:t>
            </a:r>
            <a:r>
              <a:rPr lang="fr-FR" sz="2400" dirty="0">
                <a:latin typeface="Arial" panose="020B0604020202020204" pitchFamily="34" charset="0"/>
                <a:ea typeface="Calibri" panose="020F0502020204030204" pitchFamily="34" charset="0"/>
                <a:cs typeface="Arial" panose="020B0604020202020204" pitchFamily="34" charset="0"/>
              </a:rPr>
              <a:t>est indispensable d’avoir </a:t>
            </a:r>
            <a:r>
              <a:rPr lang="fr-FR" sz="2400" dirty="0" smtClean="0">
                <a:latin typeface="Arial" panose="020B0604020202020204" pitchFamily="34" charset="0"/>
                <a:ea typeface="Calibri" panose="020F0502020204030204" pitchFamily="34" charset="0"/>
                <a:cs typeface="Arial" panose="020B0604020202020204" pitchFamily="34" charset="0"/>
              </a:rPr>
              <a:t>des connaissances </a:t>
            </a:r>
            <a:r>
              <a:rPr lang="fr-FR" sz="2400" dirty="0">
                <a:latin typeface="Arial" panose="020B0604020202020204" pitchFamily="34" charset="0"/>
                <a:ea typeface="Calibri" panose="020F0502020204030204" pitchFamily="34" charset="0"/>
                <a:cs typeface="Arial" panose="020B0604020202020204" pitchFamily="34" charset="0"/>
              </a:rPr>
              <a:t>en typographie et infographie.</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Bef>
                <a:spcPts val="1800"/>
              </a:spcBef>
              <a:spcAft>
                <a:spcPts val="600"/>
              </a:spcAft>
            </a:pPr>
            <a:r>
              <a:rPr lang="fr-FR" sz="2400" b="1" dirty="0">
                <a:latin typeface="Arial" panose="020B0604020202020204" pitchFamily="34" charset="0"/>
                <a:ea typeface="Calibri" panose="020F0502020204030204" pitchFamily="34" charset="0"/>
                <a:cs typeface="Arial" panose="020B0604020202020204" pitchFamily="34" charset="0"/>
              </a:rPr>
              <a:t>Codée et figée durant des siècles, la forme des caractères a beaucoup </a:t>
            </a:r>
            <a:r>
              <a:rPr lang="fr-FR" sz="2400" b="1" dirty="0" smtClean="0">
                <a:latin typeface="Arial" panose="020B0604020202020204" pitchFamily="34" charset="0"/>
                <a:ea typeface="Calibri" panose="020F0502020204030204" pitchFamily="34" charset="0"/>
                <a:cs typeface="Arial" panose="020B0604020202020204" pitchFamily="34" charset="0"/>
              </a:rPr>
              <a:t>évolué </a:t>
            </a:r>
            <a:r>
              <a:rPr lang="fr-FR" sz="2400" b="1" dirty="0">
                <a:latin typeface="Arial" panose="020B0604020202020204" pitchFamily="34" charset="0"/>
                <a:ea typeface="Calibri" panose="020F0502020204030204" pitchFamily="34" charset="0"/>
                <a:cs typeface="Arial" panose="020B0604020202020204" pitchFamily="34" charset="0"/>
              </a:rPr>
              <a:t>depuis 30 ans. Les traitements de texte actuels possèdent de multiples polices (fontes) qu’il est possible de classer en quatre grandes familles.</a:t>
            </a:r>
            <a:endParaRPr lang="fr-FR" sz="24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pied de page 3"/>
          <p:cNvSpPr>
            <a:spLocks noGrp="1"/>
          </p:cNvSpPr>
          <p:nvPr>
            <p:ph type="ftr" sz="quarter" idx="11"/>
          </p:nvPr>
        </p:nvSpPr>
        <p:spPr/>
        <p:txBody>
          <a:bodyPr/>
          <a:lstStyle/>
          <a:p>
            <a:r>
              <a:rPr lang="fr-FR" smtClean="0"/>
              <a:t>© Delagrave 2015</a:t>
            </a:r>
            <a:endParaRPr lang="fr-FR"/>
          </a:p>
        </p:txBody>
      </p:sp>
    </p:spTree>
    <p:extLst>
      <p:ext uri="{BB962C8B-B14F-4D97-AF65-F5344CB8AC3E}">
        <p14:creationId xmlns:p14="http://schemas.microsoft.com/office/powerpoint/2010/main" val="21015517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47340"/>
            <a:ext cx="11844867" cy="584200"/>
          </a:xfrm>
        </p:spPr>
        <p:txBody>
          <a:bodyPr>
            <a:noAutofit/>
          </a:bodyPr>
          <a:lstStyle/>
          <a:p>
            <a:r>
              <a:rPr lang="fr-FR" sz="3200" b="1" dirty="0">
                <a:solidFill>
                  <a:srgbClr val="FFFF00"/>
                </a:solidFill>
                <a:latin typeface="Arial" panose="020B0604020202020204" pitchFamily="34" charset="0"/>
                <a:cs typeface="Arial" panose="020B0604020202020204" pitchFamily="34" charset="0"/>
              </a:rPr>
              <a:t>3. </a:t>
            </a:r>
            <a:r>
              <a:rPr lang="fr-FR" sz="3200" b="1" dirty="0">
                <a:solidFill>
                  <a:srgbClr val="FFFF00"/>
                </a:solidFill>
                <a:latin typeface="Arial" panose="020B0604020202020204" pitchFamily="34" charset="0"/>
                <a:cs typeface="Arial" panose="020B0604020202020204" pitchFamily="34" charset="0"/>
              </a:rPr>
              <a:t>Typographie</a:t>
            </a:r>
            <a:br>
              <a:rPr lang="fr-FR" sz="3200" b="1" dirty="0">
                <a:solidFill>
                  <a:srgbClr val="FFFF00"/>
                </a:solidFill>
                <a:latin typeface="Arial" panose="020B0604020202020204" pitchFamily="34" charset="0"/>
                <a:cs typeface="Arial" panose="020B0604020202020204" pitchFamily="34" charset="0"/>
              </a:rPr>
            </a:br>
            <a:r>
              <a:rPr lang="fr-FR" sz="2800" b="1" dirty="0" smtClean="0">
                <a:solidFill>
                  <a:srgbClr val="FFFFFF"/>
                </a:solidFill>
                <a:latin typeface="Arial" panose="020B0604020202020204" pitchFamily="34" charset="0"/>
                <a:cs typeface="Arial" panose="020B0604020202020204" pitchFamily="34" charset="0"/>
              </a:rPr>
              <a:t>3.1. </a:t>
            </a:r>
            <a:r>
              <a:rPr lang="fr-FR" sz="2800" b="1" dirty="0">
                <a:solidFill>
                  <a:srgbClr val="FFFFFF"/>
                </a:solidFill>
                <a:latin typeface="Arial" panose="020B0604020202020204" pitchFamily="34" charset="0"/>
                <a:cs typeface="Arial" panose="020B0604020202020204" pitchFamily="34" charset="0"/>
              </a:rPr>
              <a:t>Familles de polices</a:t>
            </a:r>
            <a:endParaRPr lang="fr-FR" sz="2800" b="1" dirty="0">
              <a:solidFill>
                <a:srgbClr val="FFFFFF"/>
              </a:solidFill>
              <a:latin typeface="Arial" panose="020B0604020202020204" pitchFamily="34" charset="0"/>
              <a:cs typeface="Arial" panose="020B0604020202020204" pitchFamily="34"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581963934"/>
              </p:ext>
            </p:extLst>
          </p:nvPr>
        </p:nvGraphicFramePr>
        <p:xfrm>
          <a:off x="548891" y="1710153"/>
          <a:ext cx="11295976" cy="4478980"/>
        </p:xfrm>
        <a:graphic>
          <a:graphicData uri="http://schemas.openxmlformats.org/drawingml/2006/table">
            <a:tbl>
              <a:tblPr firstRow="1" firstCol="1" lastRow="1" lastCol="1" bandRow="1" bandCol="1">
                <a:tableStyleId>{5C22544A-7EE6-4342-B048-85BDC9FD1C3A}</a:tableStyleId>
              </a:tblPr>
              <a:tblGrid>
                <a:gridCol w="8180242"/>
                <a:gridCol w="3115734"/>
              </a:tblGrid>
              <a:tr h="1143569">
                <a:tc rowSpan="2">
                  <a:txBody>
                    <a:bodyPr/>
                    <a:lstStyle/>
                    <a:p>
                      <a:pPr>
                        <a:spcBef>
                          <a:spcPts val="1200"/>
                        </a:spcBef>
                        <a:spcAft>
                          <a:spcPts val="1200"/>
                        </a:spcAft>
                      </a:pPr>
                      <a:r>
                        <a:rPr lang="fr-FR" sz="3200" dirty="0">
                          <a:solidFill>
                            <a:schemeClr val="bg1"/>
                          </a:solidFill>
                          <a:effectLst/>
                          <a:latin typeface="Times New Roman" panose="02020603050405020304" pitchFamily="18" charset="0"/>
                          <a:cs typeface="Times New Roman" panose="02020603050405020304" pitchFamily="18" charset="0"/>
                        </a:rPr>
                        <a:t>Polices à empattements (Serif en anglais)</a:t>
                      </a:r>
                      <a:endParaRPr lang="fr-FR" sz="2800" dirty="0">
                        <a:solidFill>
                          <a:schemeClr val="bg1"/>
                        </a:solidFill>
                        <a:effectLst/>
                        <a:latin typeface="Times New Roman" panose="02020603050405020304" pitchFamily="18" charset="0"/>
                        <a:cs typeface="Times New Roman" panose="02020603050405020304" pitchFamily="18" charset="0"/>
                      </a:endParaRPr>
                    </a:p>
                    <a:p>
                      <a:pPr marL="0" marR="27432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Times New Roman" panose="02020603050405020304" pitchFamily="18" charset="0"/>
                          <a:cs typeface="Times New Roman" panose="02020603050405020304" pitchFamily="18" charset="0"/>
                        </a:rPr>
                        <a:t>• Origine</a:t>
                      </a:r>
                      <a:r>
                        <a:rPr lang="fr-FR" sz="2400" dirty="0">
                          <a:solidFill>
                            <a:schemeClr val="bg1"/>
                          </a:solidFill>
                          <a:effectLst/>
                          <a:latin typeface="Times New Roman" panose="02020603050405020304" pitchFamily="18" charset="0"/>
                          <a:cs typeface="Times New Roman" panose="02020603050405020304" pitchFamily="18" charset="0"/>
                        </a:rPr>
                        <a:t> : Dans </a:t>
                      </a:r>
                      <a:r>
                        <a:rPr lang="fr-FR" sz="2400" dirty="0" smtClean="0">
                          <a:solidFill>
                            <a:schemeClr val="bg1"/>
                          </a:solidFill>
                          <a:effectLst/>
                          <a:latin typeface="Times New Roman" panose="02020603050405020304" pitchFamily="18" charset="0"/>
                          <a:cs typeface="Times New Roman" panose="02020603050405020304" pitchFamily="18" charset="0"/>
                        </a:rPr>
                        <a:t>l’Antiquité</a:t>
                      </a:r>
                      <a:r>
                        <a:rPr lang="fr-FR" sz="2400" dirty="0">
                          <a:solidFill>
                            <a:schemeClr val="bg1"/>
                          </a:solidFill>
                          <a:effectLst/>
                          <a:latin typeface="Times New Roman" panose="02020603050405020304" pitchFamily="18" charset="0"/>
                          <a:cs typeface="Times New Roman" panose="02020603050405020304" pitchFamily="18" charset="0"/>
                        </a:rPr>
                        <a:t>, les caractères sculptés dans la pierre ne pouvaient être terminés sans un éclat aux extrémités. Ces éclats donnent naissance aux empattements. </a:t>
                      </a:r>
                    </a:p>
                    <a:p>
                      <a:pPr marL="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Times New Roman" panose="02020603050405020304" pitchFamily="18" charset="0"/>
                          <a:cs typeface="Times New Roman" panose="02020603050405020304" pitchFamily="18" charset="0"/>
                        </a:rPr>
                        <a:t>• Image</a:t>
                      </a:r>
                      <a:r>
                        <a:rPr lang="fr-FR" sz="2400" dirty="0" smtClean="0">
                          <a:solidFill>
                            <a:schemeClr val="bg1"/>
                          </a:solidFill>
                          <a:effectLst/>
                          <a:latin typeface="Times New Roman" panose="02020603050405020304" pitchFamily="18" charset="0"/>
                          <a:cs typeface="Times New Roman" panose="02020603050405020304" pitchFamily="18" charset="0"/>
                        </a:rPr>
                        <a:t> </a:t>
                      </a:r>
                      <a:r>
                        <a:rPr lang="fr-FR" sz="2400" dirty="0">
                          <a:solidFill>
                            <a:schemeClr val="bg1"/>
                          </a:solidFill>
                          <a:effectLst/>
                          <a:latin typeface="Times New Roman" panose="02020603050405020304" pitchFamily="18" charset="0"/>
                          <a:cs typeface="Times New Roman" panose="02020603050405020304" pitchFamily="18" charset="0"/>
                        </a:rPr>
                        <a:t>: XIX</a:t>
                      </a:r>
                      <a:r>
                        <a:rPr lang="fr-FR" sz="2400" baseline="30000" dirty="0">
                          <a:solidFill>
                            <a:schemeClr val="bg1"/>
                          </a:solidFill>
                          <a:effectLst/>
                          <a:latin typeface="Times New Roman" panose="02020603050405020304" pitchFamily="18" charset="0"/>
                          <a:cs typeface="Times New Roman" panose="02020603050405020304" pitchFamily="18" charset="0"/>
                        </a:rPr>
                        <a:t>e</a:t>
                      </a:r>
                      <a:r>
                        <a:rPr lang="fr-FR" sz="2400" dirty="0">
                          <a:solidFill>
                            <a:schemeClr val="bg1"/>
                          </a:solidFill>
                          <a:effectLst/>
                          <a:latin typeface="Times New Roman" panose="02020603050405020304" pitchFamily="18" charset="0"/>
                          <a:cs typeface="Times New Roman" panose="02020603050405020304" pitchFamily="18" charset="0"/>
                        </a:rPr>
                        <a:t> et début XX</a:t>
                      </a:r>
                      <a:r>
                        <a:rPr lang="fr-FR" sz="2400" baseline="30000" dirty="0">
                          <a:solidFill>
                            <a:schemeClr val="bg1"/>
                          </a:solidFill>
                          <a:effectLst/>
                          <a:latin typeface="Times New Roman" panose="02020603050405020304" pitchFamily="18" charset="0"/>
                          <a:cs typeface="Times New Roman" panose="02020603050405020304" pitchFamily="18" charset="0"/>
                        </a:rPr>
                        <a:t>e</a:t>
                      </a:r>
                      <a:r>
                        <a:rPr lang="fr-FR" sz="2400" dirty="0">
                          <a:solidFill>
                            <a:schemeClr val="bg1"/>
                          </a:solidFill>
                          <a:effectLst/>
                          <a:latin typeface="Times New Roman" panose="02020603050405020304" pitchFamily="18" charset="0"/>
                          <a:cs typeface="Times New Roman" panose="02020603050405020304" pitchFamily="18" charset="0"/>
                        </a:rPr>
                        <a:t> siècle, classique, tradition, sérieux. </a:t>
                      </a:r>
                    </a:p>
                    <a:p>
                      <a:pPr marL="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Times New Roman" panose="02020603050405020304" pitchFamily="18" charset="0"/>
                          <a:cs typeface="Times New Roman" panose="02020603050405020304" pitchFamily="18" charset="0"/>
                        </a:rPr>
                        <a:t>• Utilisation</a:t>
                      </a:r>
                      <a:r>
                        <a:rPr lang="fr-FR" sz="2400" dirty="0">
                          <a:solidFill>
                            <a:schemeClr val="bg1"/>
                          </a:solidFill>
                          <a:effectLst/>
                          <a:latin typeface="Times New Roman" panose="02020603050405020304" pitchFamily="18" charset="0"/>
                          <a:cs typeface="Times New Roman" panose="02020603050405020304" pitchFamily="18" charset="0"/>
                        </a:rPr>
                        <a:t> : Actes officiels, livre d'histoire, etc. Inadaptée pour une image de modernité.</a:t>
                      </a:r>
                    </a:p>
                    <a:p>
                      <a:pPr marL="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Times New Roman" panose="02020603050405020304" pitchFamily="18" charset="0"/>
                          <a:cs typeface="Times New Roman" panose="02020603050405020304" pitchFamily="18" charset="0"/>
                        </a:rPr>
                        <a:t>• Exemple</a:t>
                      </a:r>
                      <a:r>
                        <a:rPr lang="fr-FR" sz="2400" dirty="0">
                          <a:solidFill>
                            <a:schemeClr val="bg1"/>
                          </a:solidFill>
                          <a:effectLst/>
                          <a:latin typeface="Times New Roman" panose="02020603050405020304" pitchFamily="18" charset="0"/>
                          <a:cs typeface="Times New Roman" panose="02020603050405020304" pitchFamily="18" charset="0"/>
                        </a:rPr>
                        <a:t> : Logo du groupe de luxe Louis Vuitton Moët Hennessy</a:t>
                      </a:r>
                      <a:endParaRPr lang="fr-FR"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8819" marR="58819" marT="0" marB="0" anchor="ctr"/>
                </a:tc>
                <a:tc>
                  <a:txBody>
                    <a:bodyPr/>
                    <a:lstStyle/>
                    <a:p>
                      <a:pPr algn="ctr" fontAlgn="ctr">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7200" dirty="0">
                          <a:effectLst/>
                          <a:latin typeface="Garamond" panose="02020404030301010803" pitchFamily="18" charset="0"/>
                        </a:rPr>
                        <a:t>ROME</a:t>
                      </a:r>
                      <a:endParaRPr lang="fr-FR" sz="3200" dirty="0">
                        <a:effectLst/>
                        <a:latin typeface="Garamond" panose="02020404030301010803" pitchFamily="18" charset="0"/>
                        <a:ea typeface="Calibri" panose="020F0502020204030204" pitchFamily="34" charset="0"/>
                        <a:cs typeface="Times New Roman" panose="02020603050405020304" pitchFamily="18" charset="0"/>
                      </a:endParaRPr>
                    </a:p>
                  </a:txBody>
                  <a:tcPr marL="58819" marR="58819" marT="0" marB="0" anchor="ctr"/>
                </a:tc>
              </a:tr>
              <a:tr h="3335411">
                <a:tc vMerge="1">
                  <a:txBody>
                    <a:bodyPr/>
                    <a:lstStyle/>
                    <a:p>
                      <a:endParaRPr lang="fr-FR"/>
                    </a:p>
                  </a:txBody>
                  <a:tcPr/>
                </a:tc>
                <a:tc>
                  <a:txBody>
                    <a:bodyPr/>
                    <a:lstStyle/>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a:solidFill>
                            <a:schemeClr val="bg1"/>
                          </a:solidFill>
                          <a:effectLst/>
                          <a:latin typeface="Bodoni MT" panose="02070603080606020203" pitchFamily="18" charset="0"/>
                        </a:rPr>
                        <a:t>Bodoni</a:t>
                      </a:r>
                      <a:endParaRPr lang="fr-FR" sz="2800" dirty="0">
                        <a:solidFill>
                          <a:schemeClr val="bg1"/>
                        </a:solidFill>
                        <a:effectLst/>
                        <a:latin typeface="Bodoni MT" panose="02070603080606020203" pitchFamily="18"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a:solidFill>
                            <a:schemeClr val="bg1"/>
                          </a:solidFill>
                          <a:effectLst/>
                          <a:latin typeface="Times New Roman" panose="02020603050405020304" pitchFamily="18" charset="0"/>
                          <a:cs typeface="Times New Roman" panose="02020603050405020304" pitchFamily="18" charset="0"/>
                        </a:rPr>
                        <a:t>Times New Roman</a:t>
                      </a:r>
                      <a:endParaRPr lang="fr-FR" sz="2800" dirty="0">
                        <a:solidFill>
                          <a:schemeClr val="bg1"/>
                        </a:solidFill>
                        <a:effectLst/>
                        <a:latin typeface="Times New Roman" panose="02020603050405020304" pitchFamily="18" charset="0"/>
                        <a:cs typeface="Times New Roman" panose="02020603050405020304" pitchFamily="18"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a:solidFill>
                            <a:schemeClr val="bg1"/>
                          </a:solidFill>
                          <a:effectLst/>
                          <a:latin typeface="Garamond" panose="02020404030301010803" pitchFamily="18" charset="0"/>
                        </a:rPr>
                        <a:t>Garamond</a:t>
                      </a:r>
                      <a:endParaRPr lang="fr-FR" sz="2800" dirty="0">
                        <a:solidFill>
                          <a:schemeClr val="bg1"/>
                        </a:solidFill>
                        <a:effectLst/>
                        <a:latin typeface="Garamond" panose="02020404030301010803" pitchFamily="18"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fr-FR" sz="3600" dirty="0">
                          <a:solidFill>
                            <a:schemeClr val="bg1"/>
                          </a:solidFill>
                          <a:effectLst/>
                          <a:highlight>
                            <a:srgbClr val="D3D3D3"/>
                          </a:highlight>
                          <a:latin typeface="Garamond" panose="02020404030301010803" pitchFamily="18" charset="0"/>
                        </a:rPr>
                        <a:t>LVMH</a:t>
                      </a:r>
                      <a:endParaRPr lang="fr-FR" sz="36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endParaRPr>
                    </a:p>
                  </a:txBody>
                  <a:tcPr marL="58819" marR="58819" marT="0" marB="0" anchor="ctr"/>
                </a:tc>
              </a:tr>
            </a:tbl>
          </a:graphicData>
        </a:graphic>
      </p:graphicFrame>
      <p:cxnSp>
        <p:nvCxnSpPr>
          <p:cNvPr id="14" name="Connecteur droit avec flèche 13"/>
          <p:cNvCxnSpPr>
            <a:cxnSpLocks noChangeShapeType="1"/>
          </p:cNvCxnSpPr>
          <p:nvPr/>
        </p:nvCxnSpPr>
        <p:spPr bwMode="auto">
          <a:xfrm flipV="1">
            <a:off x="8407398" y="2504017"/>
            <a:ext cx="473075" cy="139700"/>
          </a:xfrm>
          <a:prstGeom prst="straightConnector1">
            <a:avLst/>
          </a:prstGeom>
          <a:noFill/>
          <a:ln w="3175">
            <a:solidFill>
              <a:srgbClr val="000000"/>
            </a:solidFill>
            <a:round/>
            <a:headEnd/>
            <a:tailEnd/>
          </a:ln>
          <a:extLst>
            <a:ext uri="{909E8E84-426E-40dd-AFC4-6F175D3DCCD1}">
              <a14:hiddenFill xmlns:a14="http://schemas.microsoft.com/office/drawing/2010/main">
                <a:noFill/>
              </a14:hiddenFill>
            </a:ext>
          </a:extLst>
        </p:spPr>
      </p:cxnSp>
      <p:sp>
        <p:nvSpPr>
          <p:cNvPr id="15" name="Ellipse 14"/>
          <p:cNvSpPr>
            <a:spLocks noChangeArrowheads="1"/>
          </p:cNvSpPr>
          <p:nvPr/>
        </p:nvSpPr>
        <p:spPr bwMode="auto">
          <a:xfrm>
            <a:off x="8867244" y="2430991"/>
            <a:ext cx="132822" cy="142876"/>
          </a:xfrm>
          <a:prstGeom prst="ellipse">
            <a:avLst/>
          </a:pr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fr-FR"/>
          </a:p>
        </p:txBody>
      </p:sp>
    </p:spTree>
    <p:extLst>
      <p:ext uri="{BB962C8B-B14F-4D97-AF65-F5344CB8AC3E}">
        <p14:creationId xmlns:p14="http://schemas.microsoft.com/office/powerpoint/2010/main" val="25395451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844867" cy="575733"/>
          </a:xfrm>
        </p:spPr>
        <p:txBody>
          <a:bodyPr>
            <a:noAutofit/>
          </a:bodyPr>
          <a:lstStyle/>
          <a:p>
            <a:r>
              <a:rPr lang="fr-FR" sz="3200" b="1" dirty="0">
                <a:solidFill>
                  <a:srgbClr val="FFFF00"/>
                </a:solidFill>
                <a:latin typeface="Arial" panose="020B0604020202020204" pitchFamily="34" charset="0"/>
                <a:cs typeface="Arial" panose="020B0604020202020204" pitchFamily="34" charset="0"/>
              </a:rPr>
              <a:t>3. Typographie</a:t>
            </a:r>
          </a:p>
        </p:txBody>
      </p:sp>
      <p:graphicFrame>
        <p:nvGraphicFramePr>
          <p:cNvPr id="7" name="Tableau 6"/>
          <p:cNvGraphicFramePr>
            <a:graphicFrameLocks noGrp="1"/>
          </p:cNvGraphicFramePr>
          <p:nvPr>
            <p:extLst>
              <p:ext uri="{D42A27DB-BD31-4B8C-83A1-F6EECF244321}">
                <p14:modId xmlns:p14="http://schemas.microsoft.com/office/powerpoint/2010/main" val="3240640864"/>
              </p:ext>
            </p:extLst>
          </p:nvPr>
        </p:nvGraphicFramePr>
        <p:xfrm>
          <a:off x="312545" y="1540934"/>
          <a:ext cx="11369036" cy="4599921"/>
        </p:xfrm>
        <a:graphic>
          <a:graphicData uri="http://schemas.openxmlformats.org/drawingml/2006/table">
            <a:tbl>
              <a:tblPr firstRow="1" firstCol="1" lastRow="1" lastCol="1" bandRow="1" bandCol="1">
                <a:tableStyleId>{5C22544A-7EE6-4342-B048-85BDC9FD1C3A}</a:tableStyleId>
              </a:tblPr>
              <a:tblGrid>
                <a:gridCol w="9220922"/>
                <a:gridCol w="2148114"/>
              </a:tblGrid>
              <a:tr h="4475366">
                <a:tc>
                  <a:txBody>
                    <a:bodyPr/>
                    <a:lstStyle/>
                    <a:p>
                      <a:pPr>
                        <a:spcBef>
                          <a:spcPts val="1200"/>
                        </a:spcBef>
                        <a:spcAft>
                          <a:spcPts val="1200"/>
                        </a:spcAft>
                      </a:pPr>
                      <a:r>
                        <a:rPr lang="fr-FR" sz="2800" dirty="0">
                          <a:solidFill>
                            <a:schemeClr val="bg1"/>
                          </a:solidFill>
                          <a:effectLst/>
                          <a:latin typeface="Arial" panose="020B0604020202020204" pitchFamily="34" charset="0"/>
                          <a:cs typeface="Arial" panose="020B0604020202020204" pitchFamily="34" charset="0"/>
                        </a:rPr>
                        <a:t>Polices sans empattements (sans Serif)</a:t>
                      </a:r>
                    </a:p>
                    <a:p>
                      <a:pPr marL="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Arial" panose="020B0604020202020204" pitchFamily="34" charset="0"/>
                          <a:cs typeface="Arial" panose="020B0604020202020204" pitchFamily="34" charset="0"/>
                        </a:rPr>
                        <a:t>• Origine</a:t>
                      </a:r>
                      <a:r>
                        <a:rPr lang="fr-FR" sz="2400" dirty="0">
                          <a:solidFill>
                            <a:schemeClr val="bg1"/>
                          </a:solidFill>
                          <a:effectLst/>
                          <a:latin typeface="Arial" panose="020B0604020202020204" pitchFamily="34" charset="0"/>
                          <a:cs typeface="Arial" panose="020B0604020202020204" pitchFamily="34" charset="0"/>
                        </a:rPr>
                        <a:t> : La 1</a:t>
                      </a:r>
                      <a:r>
                        <a:rPr lang="fr-FR" sz="2400" baseline="30000" dirty="0">
                          <a:solidFill>
                            <a:schemeClr val="bg1"/>
                          </a:solidFill>
                          <a:effectLst/>
                          <a:latin typeface="Arial" panose="020B0604020202020204" pitchFamily="34" charset="0"/>
                          <a:cs typeface="Arial" panose="020B0604020202020204" pitchFamily="34" charset="0"/>
                        </a:rPr>
                        <a:t>re</a:t>
                      </a:r>
                      <a:r>
                        <a:rPr lang="fr-FR" sz="2400" dirty="0">
                          <a:solidFill>
                            <a:schemeClr val="bg1"/>
                          </a:solidFill>
                          <a:effectLst/>
                          <a:latin typeface="Arial" panose="020B0604020202020204" pitchFamily="34" charset="0"/>
                          <a:cs typeface="Arial" panose="020B0604020202020204" pitchFamily="34" charset="0"/>
                        </a:rPr>
                        <a:t> police sans empattement apparaît au début du XX</a:t>
                      </a:r>
                      <a:r>
                        <a:rPr lang="fr-FR" sz="2400" baseline="30000" dirty="0">
                          <a:solidFill>
                            <a:schemeClr val="bg1"/>
                          </a:solidFill>
                          <a:effectLst/>
                          <a:latin typeface="Arial" panose="020B0604020202020204" pitchFamily="34" charset="0"/>
                          <a:cs typeface="Arial" panose="020B0604020202020204" pitchFamily="34" charset="0"/>
                        </a:rPr>
                        <a:t>e</a:t>
                      </a:r>
                      <a:r>
                        <a:rPr lang="fr-FR" sz="2400" dirty="0">
                          <a:solidFill>
                            <a:schemeClr val="bg1"/>
                          </a:solidFill>
                          <a:effectLst/>
                          <a:latin typeface="Arial" panose="020B0604020202020204" pitchFamily="34" charset="0"/>
                          <a:cs typeface="Arial" panose="020B0604020202020204" pitchFamily="34" charset="0"/>
                        </a:rPr>
                        <a:t> siècle. Elle sera rejetée par la profession qui la surnommera la </a:t>
                      </a:r>
                      <a:r>
                        <a:rPr lang="fr-FR" sz="2400" dirty="0" smtClean="0">
                          <a:solidFill>
                            <a:schemeClr val="bg1"/>
                          </a:solidFill>
                          <a:effectLst/>
                          <a:latin typeface="Arial" panose="020B0604020202020204" pitchFamily="34" charset="0"/>
                          <a:cs typeface="Arial" panose="020B0604020202020204" pitchFamily="34" charset="0"/>
                        </a:rPr>
                        <a:t>« Grotesque » </a:t>
                      </a:r>
                      <a:r>
                        <a:rPr lang="fr-FR" sz="2400" dirty="0">
                          <a:solidFill>
                            <a:schemeClr val="bg1"/>
                          </a:solidFill>
                          <a:effectLst/>
                          <a:latin typeface="Arial" panose="020B0604020202020204" pitchFamily="34" charset="0"/>
                          <a:cs typeface="Arial" panose="020B0604020202020204" pitchFamily="34" charset="0"/>
                        </a:rPr>
                        <a:t>puis s'imposera à partir des années 20.</a:t>
                      </a:r>
                      <a:endParaRPr lang="fr-FR" sz="2800" dirty="0">
                        <a:solidFill>
                          <a:schemeClr val="bg1"/>
                        </a:solidFill>
                        <a:effectLst/>
                        <a:latin typeface="Arial" panose="020B0604020202020204" pitchFamily="34" charset="0"/>
                        <a:cs typeface="Arial" panose="020B0604020202020204" pitchFamily="34" charset="0"/>
                      </a:endParaRPr>
                    </a:p>
                    <a:p>
                      <a:pPr marL="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Arial" panose="020B0604020202020204" pitchFamily="34" charset="0"/>
                          <a:cs typeface="Arial" panose="020B0604020202020204" pitchFamily="34" charset="0"/>
                        </a:rPr>
                        <a:t>• Image</a:t>
                      </a:r>
                      <a:r>
                        <a:rPr lang="fr-FR" sz="2400" dirty="0">
                          <a:solidFill>
                            <a:schemeClr val="bg1"/>
                          </a:solidFill>
                          <a:effectLst/>
                          <a:latin typeface="Arial" panose="020B0604020202020204" pitchFamily="34" charset="0"/>
                          <a:cs typeface="Arial" panose="020B0604020202020204" pitchFamily="34" charset="0"/>
                        </a:rPr>
                        <a:t> : moderne, actuelle et classique, rigueur, dynamisme, sérieux, sobriété.</a:t>
                      </a:r>
                      <a:endParaRPr lang="fr-FR" sz="2800" dirty="0">
                        <a:solidFill>
                          <a:schemeClr val="bg1"/>
                        </a:solidFill>
                        <a:effectLst/>
                        <a:latin typeface="Arial" panose="020B0604020202020204" pitchFamily="34" charset="0"/>
                        <a:cs typeface="Arial" panose="020B0604020202020204" pitchFamily="34" charset="0"/>
                      </a:endParaRPr>
                    </a:p>
                    <a:p>
                      <a:pPr marL="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Arial" panose="020B0604020202020204" pitchFamily="34" charset="0"/>
                          <a:cs typeface="Arial" panose="020B0604020202020204" pitchFamily="34" charset="0"/>
                        </a:rPr>
                        <a:t>• Utilisation</a:t>
                      </a:r>
                      <a:r>
                        <a:rPr lang="fr-FR" sz="2400" dirty="0">
                          <a:solidFill>
                            <a:schemeClr val="bg1"/>
                          </a:solidFill>
                          <a:effectLst/>
                          <a:latin typeface="Arial" panose="020B0604020202020204" pitchFamily="34" charset="0"/>
                          <a:cs typeface="Arial" panose="020B0604020202020204" pitchFamily="34" charset="0"/>
                        </a:rPr>
                        <a:t> : Adaptés pour les entreprises </a:t>
                      </a:r>
                      <a:r>
                        <a:rPr lang="fr-FR" sz="2400" dirty="0" smtClean="0">
                          <a:solidFill>
                            <a:schemeClr val="bg1"/>
                          </a:solidFill>
                          <a:effectLst/>
                          <a:latin typeface="Arial" panose="020B0604020202020204" pitchFamily="34" charset="0"/>
                          <a:cs typeface="Arial" panose="020B0604020202020204" pitchFamily="34" charset="0"/>
                        </a:rPr>
                        <a:t>en </a:t>
                      </a:r>
                      <a:r>
                        <a:rPr lang="fr-FR" sz="2400" dirty="0">
                          <a:solidFill>
                            <a:schemeClr val="bg1"/>
                          </a:solidFill>
                          <a:effectLst/>
                          <a:latin typeface="Arial" panose="020B0604020202020204" pitchFamily="34" charset="0"/>
                          <a:cs typeface="Arial" panose="020B0604020202020204" pitchFamily="34" charset="0"/>
                        </a:rPr>
                        <a:t>symbiose avec leur temps, pour les documents techniques. La rigueur et la sobriété des formes leur donne de la classe, </a:t>
                      </a:r>
                      <a:r>
                        <a:rPr lang="fr-FR" sz="2400" dirty="0" smtClean="0">
                          <a:solidFill>
                            <a:schemeClr val="bg1"/>
                          </a:solidFill>
                          <a:effectLst/>
                          <a:latin typeface="Arial" panose="020B0604020202020204" pitchFamily="34" charset="0"/>
                          <a:cs typeface="Arial" panose="020B0604020202020204" pitchFamily="34" charset="0"/>
                        </a:rPr>
                        <a:t>voire </a:t>
                      </a:r>
                      <a:r>
                        <a:rPr lang="fr-FR" sz="2400" dirty="0">
                          <a:solidFill>
                            <a:schemeClr val="bg1"/>
                          </a:solidFill>
                          <a:effectLst/>
                          <a:latin typeface="Arial" panose="020B0604020202020204" pitchFamily="34" charset="0"/>
                          <a:cs typeface="Arial" panose="020B0604020202020204" pitchFamily="34" charset="0"/>
                        </a:rPr>
                        <a:t>un aspect Zen. </a:t>
                      </a:r>
                      <a:endParaRPr lang="fr-FR" sz="2800" dirty="0">
                        <a:solidFill>
                          <a:schemeClr val="bg1"/>
                        </a:solidFill>
                        <a:effectLst/>
                        <a:latin typeface="Arial" panose="020B0604020202020204" pitchFamily="34" charset="0"/>
                        <a:cs typeface="Arial" panose="020B0604020202020204" pitchFamily="34" charset="0"/>
                      </a:endParaRPr>
                    </a:p>
                    <a:p>
                      <a:pPr marL="0" lvl="0" indent="0" algn="just" fontAlgn="ctr">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Arial" panose="020B0604020202020204" pitchFamily="34" charset="0"/>
                          <a:cs typeface="Arial" panose="020B0604020202020204" pitchFamily="34" charset="0"/>
                        </a:rPr>
                        <a:t>• Exemple</a:t>
                      </a:r>
                      <a:r>
                        <a:rPr lang="fr-FR" sz="2400" dirty="0">
                          <a:solidFill>
                            <a:schemeClr val="bg1"/>
                          </a:solidFill>
                          <a:effectLst/>
                          <a:latin typeface="Arial" panose="020B0604020202020204" pitchFamily="34" charset="0"/>
                          <a:cs typeface="Arial" panose="020B0604020202020204" pitchFamily="34" charset="0"/>
                        </a:rPr>
                        <a:t> : Logo du groupe de haute couture CHANEL</a:t>
                      </a:r>
                      <a:endParaRPr lang="fr-FR" sz="280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58819" marR="58819" marT="0" marB="0" anchor="ctr"/>
                </a:tc>
                <a:tc>
                  <a:txBody>
                    <a:bodyPr/>
                    <a:lstStyle/>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a:solidFill>
                            <a:schemeClr val="bg1"/>
                          </a:solidFill>
                          <a:effectLst/>
                          <a:latin typeface="Arial" panose="020B0604020202020204" pitchFamily="34" charset="0"/>
                          <a:cs typeface="Arial" panose="020B0604020202020204" pitchFamily="34" charset="0"/>
                        </a:rPr>
                        <a:t>Arial</a:t>
                      </a:r>
                      <a:endParaRPr lang="fr-FR" sz="2800" dirty="0">
                        <a:solidFill>
                          <a:schemeClr val="bg1"/>
                        </a:solidFill>
                        <a:effectLst/>
                        <a:latin typeface="Arial" panose="020B0604020202020204" pitchFamily="34" charset="0"/>
                        <a:cs typeface="Arial" panose="020B0604020202020204" pitchFamily="34"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a:solidFill>
                            <a:schemeClr val="bg1"/>
                          </a:solidFill>
                          <a:effectLst/>
                          <a:latin typeface="+mj-lt"/>
                          <a:cs typeface="Arial" panose="020B0604020202020204" pitchFamily="34" charset="0"/>
                        </a:rPr>
                        <a:t>Century</a:t>
                      </a:r>
                      <a:endParaRPr lang="fr-FR" sz="2800" dirty="0">
                        <a:solidFill>
                          <a:schemeClr val="bg1"/>
                        </a:solidFill>
                        <a:effectLst/>
                        <a:latin typeface="+mj-lt"/>
                        <a:cs typeface="Arial" panose="020B0604020202020204" pitchFamily="34"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err="1">
                          <a:solidFill>
                            <a:schemeClr val="bg1"/>
                          </a:solidFill>
                          <a:effectLst/>
                          <a:latin typeface="Arial" panose="020B0604020202020204" pitchFamily="34" charset="0"/>
                          <a:cs typeface="Arial" panose="020B0604020202020204" pitchFamily="34" charset="0"/>
                        </a:rPr>
                        <a:t>Futura</a:t>
                      </a:r>
                      <a:endParaRPr lang="fr-FR" sz="2800" dirty="0">
                        <a:solidFill>
                          <a:schemeClr val="bg1"/>
                        </a:solidFill>
                        <a:effectLst/>
                        <a:latin typeface="Arial" panose="020B0604020202020204" pitchFamily="34" charset="0"/>
                        <a:cs typeface="Arial" panose="020B0604020202020204" pitchFamily="34"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a:solidFill>
                            <a:schemeClr val="bg1"/>
                          </a:solidFill>
                          <a:effectLst/>
                          <a:latin typeface="Verdana" panose="020B0604030504040204" pitchFamily="34" charset="0"/>
                          <a:ea typeface="Verdana" panose="020B0604030504040204" pitchFamily="34" charset="0"/>
                          <a:cs typeface="Verdana" panose="020B0604030504040204" pitchFamily="34" charset="0"/>
                        </a:rPr>
                        <a:t>Verdana</a:t>
                      </a:r>
                      <a:endParaRPr lang="fr-FR" sz="2800"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2800" dirty="0">
                          <a:solidFill>
                            <a:schemeClr val="bg1"/>
                          </a:solidFill>
                          <a:effectLst/>
                          <a:latin typeface="Trebuchet MS" panose="020B0603020202020204" pitchFamily="34" charset="0"/>
                          <a:cs typeface="Arial" panose="020B0604020202020204" pitchFamily="34" charset="0"/>
                        </a:rPr>
                        <a:t>Trebuchet</a:t>
                      </a:r>
                      <a:r>
                        <a:rPr lang="en-US" sz="4400" dirty="0">
                          <a:solidFill>
                            <a:schemeClr val="bg1"/>
                          </a:solidFill>
                          <a:effectLst/>
                          <a:highlight>
                            <a:srgbClr val="8B0000"/>
                          </a:highlight>
                          <a:latin typeface="Trebuchet MS" panose="020B0603020202020204" pitchFamily="34" charset="0"/>
                          <a:cs typeface="Arial" panose="020B0604020202020204" pitchFamily="34" charset="0"/>
                        </a:rPr>
                        <a:t> </a:t>
                      </a:r>
                      <a:endParaRPr lang="fr-FR" sz="2800" dirty="0">
                        <a:solidFill>
                          <a:schemeClr val="bg1"/>
                        </a:solidFill>
                        <a:effectLst/>
                        <a:latin typeface="Trebuchet MS" panose="020B0603020202020204" pitchFamily="34" charset="0"/>
                        <a:cs typeface="Arial" panose="020B0604020202020204" pitchFamily="34"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en-US" sz="3200" dirty="0">
                          <a:solidFill>
                            <a:schemeClr val="tx1"/>
                          </a:solidFill>
                          <a:effectLst/>
                          <a:highlight>
                            <a:srgbClr val="8B0000"/>
                          </a:highlight>
                          <a:latin typeface="Arial" panose="020B0604020202020204" pitchFamily="34" charset="0"/>
                          <a:cs typeface="Arial" panose="020B0604020202020204" pitchFamily="34" charset="0"/>
                        </a:rPr>
                        <a:t>CHANEL</a:t>
                      </a:r>
                      <a:endParaRPr lang="fr-FR" sz="2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8819" marR="58819" marT="0" marB="0" anchor="ctr"/>
                </a:tc>
              </a:tr>
            </a:tbl>
          </a:graphicData>
        </a:graphic>
      </p:graphicFrame>
      <p:sp>
        <p:nvSpPr>
          <p:cNvPr id="3" name="Rectangle 2"/>
          <p:cNvSpPr/>
          <p:nvPr/>
        </p:nvSpPr>
        <p:spPr>
          <a:xfrm>
            <a:off x="155178" y="661310"/>
            <a:ext cx="4176193" cy="523220"/>
          </a:xfrm>
          <a:prstGeom prst="rect">
            <a:avLst/>
          </a:prstGeom>
        </p:spPr>
        <p:txBody>
          <a:bodyPr wrap="none">
            <a:spAutoFit/>
          </a:bodyPr>
          <a:lstStyle/>
          <a:p>
            <a:r>
              <a:rPr lang="fr-FR" sz="2800" b="1" dirty="0" smtClean="0">
                <a:solidFill>
                  <a:srgbClr val="FFFFFF"/>
                </a:solidFill>
                <a:latin typeface="Arial" panose="020B0604020202020204" pitchFamily="34" charset="0"/>
                <a:cs typeface="Arial" panose="020B0604020202020204" pitchFamily="34" charset="0"/>
              </a:rPr>
              <a:t>3.1</a:t>
            </a:r>
            <a:r>
              <a:rPr lang="fr-FR" sz="2800" b="1" dirty="0">
                <a:solidFill>
                  <a:srgbClr val="FFFFFF"/>
                </a:solidFill>
                <a:latin typeface="Arial" panose="020B0604020202020204" pitchFamily="34" charset="0"/>
                <a:cs typeface="Arial" panose="020B0604020202020204" pitchFamily="34" charset="0"/>
              </a:rPr>
              <a:t>. Familles de polices</a:t>
            </a:r>
            <a:endParaRPr lang="fr-FR" sz="2800" dirty="0"/>
          </a:p>
        </p:txBody>
      </p:sp>
    </p:spTree>
    <p:extLst>
      <p:ext uri="{BB962C8B-B14F-4D97-AF65-F5344CB8AC3E}">
        <p14:creationId xmlns:p14="http://schemas.microsoft.com/office/powerpoint/2010/main" val="14165821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844867" cy="541867"/>
          </a:xfrm>
        </p:spPr>
        <p:txBody>
          <a:bodyPr>
            <a:noAutofit/>
          </a:bodyPr>
          <a:lstStyle/>
          <a:p>
            <a:r>
              <a:rPr lang="fr-FR" sz="3200" b="1" dirty="0">
                <a:solidFill>
                  <a:srgbClr val="FFFF00"/>
                </a:solidFill>
                <a:latin typeface="Arial" panose="020B0604020202020204" pitchFamily="34" charset="0"/>
                <a:cs typeface="Arial" panose="020B0604020202020204" pitchFamily="34" charset="0"/>
              </a:rPr>
              <a:t>3. Typographie</a:t>
            </a:r>
          </a:p>
        </p:txBody>
      </p:sp>
      <p:graphicFrame>
        <p:nvGraphicFramePr>
          <p:cNvPr id="7" name="Tableau 6"/>
          <p:cNvGraphicFramePr>
            <a:graphicFrameLocks noGrp="1"/>
          </p:cNvGraphicFramePr>
          <p:nvPr>
            <p:extLst>
              <p:ext uri="{D42A27DB-BD31-4B8C-83A1-F6EECF244321}">
                <p14:modId xmlns:p14="http://schemas.microsoft.com/office/powerpoint/2010/main" val="2252776146"/>
              </p:ext>
            </p:extLst>
          </p:nvPr>
        </p:nvGraphicFramePr>
        <p:xfrm>
          <a:off x="413425" y="1473086"/>
          <a:ext cx="11228242" cy="4648313"/>
        </p:xfrm>
        <a:graphic>
          <a:graphicData uri="http://schemas.openxmlformats.org/drawingml/2006/table">
            <a:tbl>
              <a:tblPr firstRow="1" firstCol="1" lastRow="1" lastCol="1" bandRow="1" bandCol="1">
                <a:tableStyleId>{5C22544A-7EE6-4342-B048-85BDC9FD1C3A}</a:tableStyleId>
              </a:tblPr>
              <a:tblGrid>
                <a:gridCol w="8213050"/>
                <a:gridCol w="3015192"/>
              </a:tblGrid>
              <a:tr h="4648313">
                <a:tc>
                  <a:txBody>
                    <a:bodyPr/>
                    <a:lstStyle/>
                    <a:p>
                      <a:pPr>
                        <a:spcBef>
                          <a:spcPts val="300"/>
                        </a:spcBef>
                        <a:spcAft>
                          <a:spcPts val="300"/>
                        </a:spcAft>
                      </a:pPr>
                      <a:r>
                        <a:rPr lang="fr-FR" sz="4400" b="1" dirty="0">
                          <a:solidFill>
                            <a:schemeClr val="bg1"/>
                          </a:solidFill>
                          <a:effectLst/>
                          <a:latin typeface="Monotype Corsiva" panose="03010101010201010101" pitchFamily="66" charset="0"/>
                        </a:rPr>
                        <a:t>Polices Scripts</a:t>
                      </a:r>
                      <a:endParaRPr lang="fr-FR" sz="2800" b="1" dirty="0">
                        <a:solidFill>
                          <a:schemeClr val="bg1"/>
                        </a:solidFill>
                        <a:effectLst/>
                        <a:latin typeface="Monotype Corsiva" panose="03010101010201010101" pitchFamily="66" charset="0"/>
                      </a:endParaRP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800" b="1" dirty="0" smtClean="0">
                          <a:solidFill>
                            <a:schemeClr val="tx1"/>
                          </a:solidFill>
                          <a:effectLst/>
                          <a:latin typeface="Monotype Corsiva" panose="03010101010201010101" pitchFamily="66" charset="0"/>
                        </a:rPr>
                        <a:t>• Origine</a:t>
                      </a:r>
                      <a:r>
                        <a:rPr lang="fr-FR" sz="2800" b="1" dirty="0">
                          <a:solidFill>
                            <a:schemeClr val="bg1"/>
                          </a:solidFill>
                          <a:effectLst/>
                          <a:latin typeface="Monotype Corsiva" panose="03010101010201010101" pitchFamily="66" charset="0"/>
                        </a:rPr>
                        <a:t> : Ces polices se rapprochent de la forme scripturale avec des caractères plus ou moins liés.</a:t>
                      </a: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800" b="1" dirty="0" smtClean="0">
                          <a:solidFill>
                            <a:schemeClr val="tx1"/>
                          </a:solidFill>
                          <a:effectLst/>
                          <a:latin typeface="Monotype Corsiva" panose="03010101010201010101" pitchFamily="66" charset="0"/>
                        </a:rPr>
                        <a:t>• Image</a:t>
                      </a:r>
                      <a:r>
                        <a:rPr lang="fr-FR" sz="2800" b="1" dirty="0">
                          <a:solidFill>
                            <a:schemeClr val="bg1"/>
                          </a:solidFill>
                          <a:effectLst/>
                          <a:latin typeface="Monotype Corsiva" panose="03010101010201010101" pitchFamily="66" charset="0"/>
                        </a:rPr>
                        <a:t> : personnelle, </a:t>
                      </a:r>
                      <a:r>
                        <a:rPr lang="fr-FR" sz="2800" b="1" dirty="0" smtClean="0">
                          <a:solidFill>
                            <a:schemeClr val="bg1"/>
                          </a:solidFill>
                          <a:effectLst/>
                          <a:latin typeface="Monotype Corsiva" panose="03010101010201010101" pitchFamily="66" charset="0"/>
                        </a:rPr>
                        <a:t>voire </a:t>
                      </a:r>
                      <a:r>
                        <a:rPr lang="fr-FR" sz="2800" b="1" dirty="0">
                          <a:solidFill>
                            <a:schemeClr val="bg1"/>
                          </a:solidFill>
                          <a:effectLst/>
                          <a:latin typeface="Monotype Corsiva" panose="03010101010201010101" pitchFamily="66" charset="0"/>
                        </a:rPr>
                        <a:t>intime, artistique.</a:t>
                      </a: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800" b="1" dirty="0" smtClean="0">
                          <a:solidFill>
                            <a:schemeClr val="tx1"/>
                          </a:solidFill>
                          <a:effectLst/>
                          <a:latin typeface="Monotype Corsiva" panose="03010101010201010101" pitchFamily="66" charset="0"/>
                        </a:rPr>
                        <a:t>• Utilisation</a:t>
                      </a:r>
                      <a:r>
                        <a:rPr lang="fr-FR" sz="2800" b="1" dirty="0">
                          <a:solidFill>
                            <a:schemeClr val="bg1"/>
                          </a:solidFill>
                          <a:effectLst/>
                          <a:latin typeface="Monotype Corsiva" panose="03010101010201010101" pitchFamily="66" charset="0"/>
                        </a:rPr>
                        <a:t> : Leur lecture peu aisée les limite à des documents courts ou intimes. Son effet esthétique, qui la rapproche de la calligraphie, peut valoriser un poème ou une marque.</a:t>
                      </a: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800" b="1" dirty="0" smtClean="0">
                          <a:solidFill>
                            <a:schemeClr val="tx1"/>
                          </a:solidFill>
                          <a:effectLst/>
                          <a:latin typeface="Monotype Corsiva" panose="03010101010201010101" pitchFamily="66" charset="0"/>
                        </a:rPr>
                        <a:t>• Exemples</a:t>
                      </a:r>
                      <a:r>
                        <a:rPr lang="fr-FR" sz="2800" b="1" dirty="0">
                          <a:solidFill>
                            <a:schemeClr val="bg1"/>
                          </a:solidFill>
                          <a:effectLst/>
                          <a:latin typeface="Monotype Corsiva" panose="03010101010201010101" pitchFamily="66" charset="0"/>
                        </a:rPr>
                        <a:t> :</a:t>
                      </a:r>
                      <a:r>
                        <a:rPr lang="fr-FR" sz="2000" b="1" dirty="0">
                          <a:solidFill>
                            <a:schemeClr val="bg1"/>
                          </a:solidFill>
                          <a:effectLst/>
                          <a:latin typeface="Monotype Corsiva" panose="03010101010201010101" pitchFamily="66" charset="0"/>
                        </a:rPr>
                        <a:t> </a:t>
                      </a:r>
                      <a:r>
                        <a:rPr lang="fr-FR" sz="2800" b="1" dirty="0">
                          <a:solidFill>
                            <a:schemeClr val="bg1"/>
                          </a:solidFill>
                          <a:effectLst/>
                          <a:latin typeface="Monotype Corsiva" panose="03010101010201010101" pitchFamily="66" charset="0"/>
                        </a:rPr>
                        <a:t>Logo des sociétés de luxe </a:t>
                      </a:r>
                      <a:r>
                        <a:rPr lang="fr-FR" sz="2800" b="1" dirty="0" smtClean="0">
                          <a:solidFill>
                            <a:schemeClr val="bg1"/>
                          </a:solidFill>
                          <a:effectLst/>
                          <a:latin typeface="Monotype Corsiva" panose="03010101010201010101" pitchFamily="66" charset="0"/>
                        </a:rPr>
                        <a:t>ST </a:t>
                      </a:r>
                      <a:r>
                        <a:rPr lang="fr-FR" sz="2800" b="1" dirty="0">
                          <a:solidFill>
                            <a:schemeClr val="bg1"/>
                          </a:solidFill>
                          <a:effectLst/>
                          <a:latin typeface="Monotype Corsiva" panose="03010101010201010101" pitchFamily="66" charset="0"/>
                        </a:rPr>
                        <a:t>Dupont et Cartier</a:t>
                      </a:r>
                      <a:endParaRPr lang="fr-FR" sz="2800" b="1" dirty="0">
                        <a:solidFill>
                          <a:schemeClr val="bg1"/>
                        </a:solidFill>
                        <a:effectLst/>
                        <a:latin typeface="Monotype Corsiva" panose="03010101010201010101" pitchFamily="66" charset="0"/>
                        <a:ea typeface="Calibri" panose="020F0502020204030204" pitchFamily="34" charset="0"/>
                        <a:cs typeface="Times New Roman" panose="02020603050405020304" pitchFamily="18" charset="0"/>
                      </a:endParaRPr>
                    </a:p>
                  </a:txBody>
                  <a:tcPr marL="58819" marR="58819" marT="0" marB="0" anchor="ctr"/>
                </a:tc>
                <a:tc>
                  <a:txBody>
                    <a:bodyPr/>
                    <a:lstStyle/>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err="1" smtClean="0">
                          <a:solidFill>
                            <a:schemeClr val="bg1"/>
                          </a:solidFill>
                          <a:effectLst/>
                          <a:latin typeface="Brush Script MT" panose="03060802040406070304" pitchFamily="66" charset="0"/>
                        </a:rPr>
                        <a:t>BrushSscript</a:t>
                      </a:r>
                      <a:endParaRPr lang="fr-FR" sz="2800" b="1" dirty="0">
                        <a:solidFill>
                          <a:schemeClr val="bg1"/>
                        </a:solidFill>
                        <a:effectLst/>
                        <a:latin typeface="Brush Script MT" panose="03060802040406070304" pitchFamily="66"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chemeClr val="bg1"/>
                          </a:solidFill>
                          <a:effectLst/>
                          <a:latin typeface="Monotype Corsiva" panose="03010101010201010101" pitchFamily="66" charset="0"/>
                        </a:rPr>
                        <a:t>Monotype </a:t>
                      </a:r>
                      <a:r>
                        <a:rPr lang="fr-FR" sz="3200" b="1" dirty="0" err="1">
                          <a:solidFill>
                            <a:schemeClr val="bg1"/>
                          </a:solidFill>
                          <a:effectLst/>
                          <a:latin typeface="Monotype Corsiva" panose="03010101010201010101" pitchFamily="66" charset="0"/>
                        </a:rPr>
                        <a:t>corsiva</a:t>
                      </a:r>
                      <a:endParaRPr lang="fr-FR" sz="2800" b="1" dirty="0">
                        <a:solidFill>
                          <a:schemeClr val="bg1"/>
                        </a:solidFill>
                        <a:effectLst/>
                        <a:latin typeface="Monotype Corsiva" panose="03010101010201010101" pitchFamily="66" charset="0"/>
                      </a:endParaRPr>
                    </a:p>
                    <a:p>
                      <a:pPr algn="ctr" fontAlgn="ctr">
                        <a:spcBef>
                          <a:spcPts val="1200"/>
                        </a:spcBef>
                        <a:spcAft>
                          <a:spcPts val="1200"/>
                        </a:spcAft>
                        <a:tabLst>
                          <a:tab pos="179705" algn="l"/>
                          <a:tab pos="539750" algn="l"/>
                          <a:tab pos="899795" algn="l"/>
                          <a:tab pos="1259840" algn="l"/>
                          <a:tab pos="1619885" algn="l"/>
                          <a:tab pos="1979930" algn="l"/>
                          <a:tab pos="2339975" algn="l"/>
                          <a:tab pos="2700020" algn="l"/>
                          <a:tab pos="3060065" algn="l"/>
                          <a:tab pos="3420110" algn="l"/>
                        </a:tabLst>
                      </a:pPr>
                      <a:r>
                        <a:rPr lang="fr-FR" sz="3200" b="1" dirty="0">
                          <a:solidFill>
                            <a:schemeClr val="bg1"/>
                          </a:solidFill>
                          <a:effectLst/>
                          <a:latin typeface="Vivaldi" panose="03020602050506090804" pitchFamily="66" charset="0"/>
                        </a:rPr>
                        <a:t>Vivaldi</a:t>
                      </a:r>
                      <a:endParaRPr lang="fr-FR" sz="2800" b="1" dirty="0">
                        <a:solidFill>
                          <a:schemeClr val="bg1"/>
                        </a:solidFill>
                        <a:effectLst/>
                        <a:latin typeface="Vivaldi" panose="03020602050506090804" pitchFamily="66" charset="0"/>
                        <a:ea typeface="Calibri" panose="020F0502020204030204" pitchFamily="34" charset="0"/>
                        <a:cs typeface="Times New Roman" panose="02020603050405020304" pitchFamily="18" charset="0"/>
                      </a:endParaRPr>
                    </a:p>
                  </a:txBody>
                  <a:tcPr marL="58819" marR="58819" marT="0" marB="0" anchor="ctr"/>
                </a:tc>
              </a:tr>
            </a:tbl>
          </a:graphicData>
        </a:graphic>
      </p:graphicFrame>
      <p:pic>
        <p:nvPicPr>
          <p:cNvPr id="2054" name="Image 4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2230" y="4944003"/>
            <a:ext cx="2190670" cy="95726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0745" y="603590"/>
            <a:ext cx="4176193" cy="523220"/>
          </a:xfrm>
          <a:prstGeom prst="rect">
            <a:avLst/>
          </a:prstGeom>
        </p:spPr>
        <p:txBody>
          <a:bodyPr wrap="none">
            <a:spAutoFit/>
          </a:bodyPr>
          <a:lstStyle/>
          <a:p>
            <a:r>
              <a:rPr lang="fr-FR" sz="2800" b="1" dirty="0" smtClean="0">
                <a:solidFill>
                  <a:srgbClr val="FFFFFF"/>
                </a:solidFill>
                <a:latin typeface="Arial" panose="020B0604020202020204" pitchFamily="34" charset="0"/>
                <a:cs typeface="Arial" panose="020B0604020202020204" pitchFamily="34" charset="0"/>
              </a:rPr>
              <a:t>3.1</a:t>
            </a:r>
            <a:r>
              <a:rPr lang="fr-FR" sz="2800" b="1" dirty="0">
                <a:solidFill>
                  <a:srgbClr val="FFFFFF"/>
                </a:solidFill>
                <a:latin typeface="Arial" panose="020B0604020202020204" pitchFamily="34" charset="0"/>
                <a:cs typeface="Arial" panose="020B0604020202020204" pitchFamily="34" charset="0"/>
              </a:rPr>
              <a:t>. Familles de polices</a:t>
            </a:r>
            <a:endParaRPr lang="fr-FR" sz="2800" dirty="0"/>
          </a:p>
        </p:txBody>
      </p:sp>
    </p:spTree>
    <p:extLst>
      <p:ext uri="{BB962C8B-B14F-4D97-AF65-F5344CB8AC3E}">
        <p14:creationId xmlns:p14="http://schemas.microsoft.com/office/powerpoint/2010/main" val="21702518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844867" cy="592667"/>
          </a:xfrm>
        </p:spPr>
        <p:txBody>
          <a:bodyPr>
            <a:noAutofit/>
          </a:bodyPr>
          <a:lstStyle/>
          <a:p>
            <a:r>
              <a:rPr lang="fr-FR" sz="3200" b="1" dirty="0">
                <a:solidFill>
                  <a:srgbClr val="FFFF00"/>
                </a:solidFill>
                <a:latin typeface="Arial" panose="020B0604020202020204" pitchFamily="34" charset="0"/>
                <a:cs typeface="Arial" panose="020B0604020202020204" pitchFamily="34" charset="0"/>
              </a:rPr>
              <a:t>3. Typographie</a:t>
            </a:r>
          </a:p>
        </p:txBody>
      </p:sp>
      <p:graphicFrame>
        <p:nvGraphicFramePr>
          <p:cNvPr id="7" name="Tableau 6"/>
          <p:cNvGraphicFramePr>
            <a:graphicFrameLocks noGrp="1"/>
          </p:cNvGraphicFramePr>
          <p:nvPr>
            <p:extLst>
              <p:ext uri="{D42A27DB-BD31-4B8C-83A1-F6EECF244321}">
                <p14:modId xmlns:p14="http://schemas.microsoft.com/office/powerpoint/2010/main" val="1992288661"/>
              </p:ext>
            </p:extLst>
          </p:nvPr>
        </p:nvGraphicFramePr>
        <p:xfrm>
          <a:off x="582758" y="1405467"/>
          <a:ext cx="11173016" cy="4826000"/>
        </p:xfrm>
        <a:graphic>
          <a:graphicData uri="http://schemas.openxmlformats.org/drawingml/2006/table">
            <a:tbl>
              <a:tblPr firstRow="1" firstCol="1" lastRow="1" lastCol="1" bandRow="1" bandCol="1">
                <a:tableStyleId>{5C22544A-7EE6-4342-B048-85BDC9FD1C3A}</a:tableStyleId>
              </a:tblPr>
              <a:tblGrid>
                <a:gridCol w="8596340"/>
                <a:gridCol w="2576676"/>
              </a:tblGrid>
              <a:tr h="4826000">
                <a:tc>
                  <a:txBody>
                    <a:bodyPr/>
                    <a:lstStyle/>
                    <a:p>
                      <a:pPr>
                        <a:spcBef>
                          <a:spcPts val="1200"/>
                        </a:spcBef>
                        <a:spcAft>
                          <a:spcPts val="300"/>
                        </a:spcAft>
                      </a:pPr>
                      <a:r>
                        <a:rPr lang="fr-FR" sz="2800" dirty="0">
                          <a:solidFill>
                            <a:schemeClr val="bg1"/>
                          </a:solidFill>
                          <a:effectLst/>
                          <a:latin typeface="Comic Sans MS" panose="030F0702030302020204" pitchFamily="66" charset="0"/>
                        </a:rPr>
                        <a:t>Polices </a:t>
                      </a:r>
                      <a:r>
                        <a:rPr lang="fr-FR" sz="2800" dirty="0" smtClean="0">
                          <a:solidFill>
                            <a:schemeClr val="bg1"/>
                          </a:solidFill>
                          <a:effectLst/>
                          <a:latin typeface="Comic Sans MS" panose="030F0702030302020204" pitchFamily="66" charset="0"/>
                        </a:rPr>
                        <a:t>fantaisie</a:t>
                      </a:r>
                      <a:endParaRPr lang="fr-FR" sz="2800" dirty="0">
                        <a:solidFill>
                          <a:schemeClr val="bg1"/>
                        </a:solidFill>
                        <a:effectLst/>
                        <a:latin typeface="Comic Sans MS" panose="030F0702030302020204" pitchFamily="66" charset="0"/>
                      </a:endParaRP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Comic Sans MS" panose="030F0702030302020204" pitchFamily="66" charset="0"/>
                        </a:rPr>
                        <a:t>•</a:t>
                      </a:r>
                      <a:r>
                        <a:rPr lang="fr-FR" sz="2400" baseline="0" dirty="0" smtClean="0">
                          <a:solidFill>
                            <a:schemeClr val="tx1"/>
                          </a:solidFill>
                          <a:effectLst/>
                          <a:latin typeface="Comic Sans MS" panose="030F0702030302020204" pitchFamily="66" charset="0"/>
                        </a:rPr>
                        <a:t> </a:t>
                      </a:r>
                      <a:r>
                        <a:rPr lang="fr-FR" sz="2400" dirty="0" smtClean="0">
                          <a:solidFill>
                            <a:schemeClr val="tx1"/>
                          </a:solidFill>
                          <a:effectLst/>
                          <a:latin typeface="Comic Sans MS" panose="030F0702030302020204" pitchFamily="66" charset="0"/>
                        </a:rPr>
                        <a:t>Origine</a:t>
                      </a:r>
                      <a:r>
                        <a:rPr lang="fr-FR" sz="2400" dirty="0">
                          <a:solidFill>
                            <a:schemeClr val="bg1"/>
                          </a:solidFill>
                          <a:effectLst/>
                          <a:latin typeface="Comic Sans MS" panose="030F0702030302020204" pitchFamily="66" charset="0"/>
                        </a:rPr>
                        <a:t> : </a:t>
                      </a:r>
                      <a:r>
                        <a:rPr lang="fr-FR" sz="2400" dirty="0" smtClean="0">
                          <a:solidFill>
                            <a:schemeClr val="bg1"/>
                          </a:solidFill>
                          <a:effectLst/>
                          <a:latin typeface="Comic Sans MS" panose="030F0702030302020204" pitchFamily="66" charset="0"/>
                        </a:rPr>
                        <a:t>rejet </a:t>
                      </a:r>
                      <a:r>
                        <a:rPr lang="fr-FR" sz="2400" dirty="0">
                          <a:solidFill>
                            <a:schemeClr val="bg1"/>
                          </a:solidFill>
                          <a:effectLst/>
                          <a:latin typeface="Comic Sans MS" panose="030F0702030302020204" pitchFamily="66" charset="0"/>
                        </a:rPr>
                        <a:t>des codes et des traditions graphiques à partir des années 70.</a:t>
                      </a:r>
                      <a:endParaRPr lang="fr-FR" sz="2800" dirty="0">
                        <a:solidFill>
                          <a:schemeClr val="bg1"/>
                        </a:solidFill>
                        <a:effectLst/>
                        <a:latin typeface="Comic Sans MS" panose="030F0702030302020204" pitchFamily="66" charset="0"/>
                      </a:endParaRP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Comic Sans MS" panose="030F0702030302020204" pitchFamily="66" charset="0"/>
                        </a:rPr>
                        <a:t>• Image</a:t>
                      </a:r>
                      <a:r>
                        <a:rPr lang="fr-FR" sz="2400" dirty="0">
                          <a:solidFill>
                            <a:schemeClr val="bg1"/>
                          </a:solidFill>
                          <a:effectLst/>
                          <a:latin typeface="Comic Sans MS" panose="030F0702030302020204" pitchFamily="66" charset="0"/>
                        </a:rPr>
                        <a:t> : Elle dépend du graphisme et du </a:t>
                      </a:r>
                      <a:r>
                        <a:rPr lang="fr-FR" sz="2400" dirty="0" smtClean="0">
                          <a:solidFill>
                            <a:schemeClr val="bg1"/>
                          </a:solidFill>
                          <a:effectLst/>
                          <a:latin typeface="Comic Sans MS" panose="030F0702030302020204" pitchFamily="66" charset="0"/>
                        </a:rPr>
                        <a:t>contexte.</a:t>
                      </a:r>
                      <a:endParaRPr lang="fr-FR" sz="2800" dirty="0">
                        <a:solidFill>
                          <a:schemeClr val="bg1"/>
                        </a:solidFill>
                        <a:effectLst/>
                        <a:latin typeface="Comic Sans MS" panose="030F0702030302020204" pitchFamily="66" charset="0"/>
                      </a:endParaRP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Comic Sans MS" panose="030F0702030302020204" pitchFamily="66" charset="0"/>
                        </a:rPr>
                        <a:t>• Utilisation</a:t>
                      </a:r>
                      <a:r>
                        <a:rPr lang="fr-FR" sz="2400" dirty="0">
                          <a:solidFill>
                            <a:schemeClr val="bg1"/>
                          </a:solidFill>
                          <a:effectLst/>
                          <a:latin typeface="Comic Sans MS" panose="030F0702030302020204" pitchFamily="66" charset="0"/>
                        </a:rPr>
                        <a:t> : Polices </a:t>
                      </a:r>
                      <a:r>
                        <a:rPr lang="fr-FR" sz="2400" dirty="0" smtClean="0">
                          <a:solidFill>
                            <a:schemeClr val="bg1"/>
                          </a:solidFill>
                          <a:effectLst/>
                          <a:latin typeface="Comic Sans MS" panose="030F0702030302020204" pitchFamily="66" charset="0"/>
                        </a:rPr>
                        <a:t>peu </a:t>
                      </a:r>
                      <a:r>
                        <a:rPr lang="fr-FR" sz="2400" dirty="0">
                          <a:solidFill>
                            <a:schemeClr val="bg1"/>
                          </a:solidFill>
                          <a:effectLst/>
                          <a:latin typeface="Comic Sans MS" panose="030F0702030302020204" pitchFamily="66" charset="0"/>
                        </a:rPr>
                        <a:t>lisibles pour du texte courant, les utiliser pour les titres. (La police Comics doit être utilisée avec </a:t>
                      </a:r>
                      <a:r>
                        <a:rPr lang="fr-FR" sz="2400" dirty="0" smtClean="0">
                          <a:solidFill>
                            <a:schemeClr val="bg1"/>
                          </a:solidFill>
                          <a:effectLst/>
                          <a:latin typeface="Comic Sans MS" panose="030F0702030302020204" pitchFamily="66" charset="0"/>
                        </a:rPr>
                        <a:t>précaution car </a:t>
                      </a:r>
                      <a:r>
                        <a:rPr lang="fr-FR" sz="2400" dirty="0">
                          <a:solidFill>
                            <a:schemeClr val="bg1"/>
                          </a:solidFill>
                          <a:effectLst/>
                          <a:latin typeface="Comic Sans MS" panose="030F0702030302020204" pitchFamily="66" charset="0"/>
                        </a:rPr>
                        <a:t>elle renvoie une image décontractée). </a:t>
                      </a:r>
                      <a:endParaRPr lang="fr-FR" sz="2800" dirty="0">
                        <a:solidFill>
                          <a:schemeClr val="bg1"/>
                        </a:solidFill>
                        <a:effectLst/>
                        <a:latin typeface="Comic Sans MS" panose="030F0702030302020204" pitchFamily="66" charset="0"/>
                      </a:endParaRPr>
                    </a:p>
                    <a:p>
                      <a:pPr marL="0" lvl="0" indent="0" algn="just" fontAlgn="ctr">
                        <a:spcBef>
                          <a:spcPts val="1200"/>
                        </a:spcBef>
                        <a:spcAft>
                          <a:spcPts val="0"/>
                        </a:spcAft>
                        <a:buFont typeface="Symbol" panose="05050102010706020507" pitchFamily="18" charset="2"/>
                        <a:buNone/>
                        <a:tabLst>
                          <a:tab pos="111760" algn="l"/>
                          <a:tab pos="539750" algn="l"/>
                          <a:tab pos="899795" algn="l"/>
                          <a:tab pos="1259840" algn="l"/>
                          <a:tab pos="1619885" algn="l"/>
                          <a:tab pos="1979930" algn="l"/>
                          <a:tab pos="2339975" algn="l"/>
                          <a:tab pos="2700020" algn="l"/>
                          <a:tab pos="3060065" algn="l"/>
                          <a:tab pos="3420110" algn="l"/>
                        </a:tabLst>
                      </a:pPr>
                      <a:r>
                        <a:rPr lang="fr-FR" sz="2400" dirty="0" smtClean="0">
                          <a:solidFill>
                            <a:schemeClr val="tx1"/>
                          </a:solidFill>
                          <a:effectLst/>
                          <a:latin typeface="Comic Sans MS" panose="030F0702030302020204" pitchFamily="66" charset="0"/>
                        </a:rPr>
                        <a:t>• Exemple</a:t>
                      </a:r>
                      <a:r>
                        <a:rPr lang="fr-FR" sz="2800" dirty="0" smtClean="0">
                          <a:solidFill>
                            <a:schemeClr val="tx1"/>
                          </a:solidFill>
                          <a:effectLst/>
                          <a:latin typeface="Comic Sans MS" panose="030F0702030302020204" pitchFamily="66" charset="0"/>
                        </a:rPr>
                        <a:t>s</a:t>
                      </a:r>
                      <a:r>
                        <a:rPr lang="fr-FR" sz="2800" dirty="0">
                          <a:solidFill>
                            <a:schemeClr val="bg1"/>
                          </a:solidFill>
                          <a:effectLst/>
                          <a:latin typeface="Comic Sans MS" panose="030F0702030302020204" pitchFamily="66" charset="0"/>
                        </a:rPr>
                        <a:t> : </a:t>
                      </a:r>
                      <a:r>
                        <a:rPr lang="fr-FR" sz="2400" dirty="0">
                          <a:solidFill>
                            <a:schemeClr val="bg1"/>
                          </a:solidFill>
                          <a:effectLst/>
                          <a:latin typeface="Comic Sans MS" panose="030F0702030302020204" pitchFamily="66" charset="0"/>
                        </a:rPr>
                        <a:t>Logos des sociétés SNCF, Suez et Lexus</a:t>
                      </a:r>
                      <a:endParaRPr lang="fr-FR" sz="2800"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8819" marR="58819" marT="0" marB="0" anchor="ctr"/>
                </a:tc>
                <a:tc>
                  <a:txBody>
                    <a:bodyPr/>
                    <a:lstStyle/>
                    <a:p>
                      <a:pPr algn="ctr" fontAlgn="ctr">
                        <a:spcBef>
                          <a:spcPts val="12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3200" dirty="0" smtClean="0">
                          <a:solidFill>
                            <a:schemeClr val="bg1"/>
                          </a:solidFill>
                          <a:effectLst/>
                          <a:latin typeface="Curlz MT" panose="04040404050702020202" pitchFamily="82" charset="0"/>
                        </a:rPr>
                        <a:t>Curlz </a:t>
                      </a:r>
                      <a:r>
                        <a:rPr lang="fr-FR" sz="3200" dirty="0">
                          <a:solidFill>
                            <a:schemeClr val="bg1"/>
                          </a:solidFill>
                          <a:effectLst/>
                          <a:latin typeface="Curlz MT" panose="04040404050702020202" pitchFamily="82" charset="0"/>
                        </a:rPr>
                        <a:t>MT</a:t>
                      </a:r>
                      <a:endParaRPr lang="fr-FR" sz="2800" dirty="0">
                        <a:solidFill>
                          <a:schemeClr val="bg1"/>
                        </a:solidFill>
                        <a:effectLst/>
                        <a:latin typeface="Curlz MT" panose="04040404050702020202" pitchFamily="82" charset="0"/>
                      </a:endParaRPr>
                    </a:p>
                    <a:p>
                      <a:pPr algn="ctr" fontAlgn="ctr">
                        <a:spcBef>
                          <a:spcPts val="12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fr-FR" sz="2800" dirty="0" smtClean="0">
                          <a:solidFill>
                            <a:schemeClr val="bg1"/>
                          </a:solidFill>
                          <a:effectLst/>
                          <a:latin typeface="Matura MT Script Capitals" panose="03020802060602070202" pitchFamily="66" charset="0"/>
                        </a:rPr>
                        <a:t>Matisse</a:t>
                      </a:r>
                      <a:endParaRPr lang="fr-FR" sz="2800" dirty="0">
                        <a:solidFill>
                          <a:schemeClr val="bg1"/>
                        </a:solidFill>
                        <a:effectLst/>
                        <a:latin typeface="Matura MT Script Capitals" panose="03020802060602070202" pitchFamily="66" charset="0"/>
                      </a:endParaRPr>
                    </a:p>
                    <a:p>
                      <a:pPr algn="ctr" fontAlgn="ctr">
                        <a:spcBef>
                          <a:spcPts val="1200"/>
                        </a:spcBef>
                        <a:spcAft>
                          <a:spcPts val="0"/>
                        </a:spcAft>
                        <a:tabLst>
                          <a:tab pos="179705" algn="l"/>
                          <a:tab pos="539750" algn="l"/>
                          <a:tab pos="899795" algn="l"/>
                          <a:tab pos="1259840" algn="l"/>
                          <a:tab pos="1619885" algn="l"/>
                          <a:tab pos="1979930" algn="l"/>
                          <a:tab pos="2339975" algn="l"/>
                          <a:tab pos="2700020" algn="l"/>
                          <a:tab pos="3060065" algn="l"/>
                          <a:tab pos="3420110" algn="l"/>
                        </a:tabLst>
                      </a:pPr>
                      <a:r>
                        <a:rPr lang="en-US" sz="2800" dirty="0" smtClean="0">
                          <a:solidFill>
                            <a:schemeClr val="bg1"/>
                          </a:solidFill>
                          <a:effectLst/>
                          <a:latin typeface="Comic Sans MS" panose="030F0702030302020204" pitchFamily="66" charset="0"/>
                        </a:rPr>
                        <a:t>Comics </a:t>
                      </a:r>
                      <a:endParaRPr lang="fr-FR" sz="2800"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8819" marR="58819" marT="0" marB="0" anchor="ctr"/>
                </a:tc>
              </a:tr>
            </a:tbl>
          </a:graphicData>
        </a:graphic>
      </p:graphicFrame>
      <p:pic>
        <p:nvPicPr>
          <p:cNvPr id="2053" name="Image 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05723" y="5333470"/>
            <a:ext cx="2098255" cy="73713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0745" y="675740"/>
            <a:ext cx="4176193" cy="523220"/>
          </a:xfrm>
          <a:prstGeom prst="rect">
            <a:avLst/>
          </a:prstGeom>
        </p:spPr>
        <p:txBody>
          <a:bodyPr wrap="none">
            <a:spAutoFit/>
          </a:bodyPr>
          <a:lstStyle/>
          <a:p>
            <a:r>
              <a:rPr lang="fr-FR" sz="2800" b="1" dirty="0" smtClean="0">
                <a:solidFill>
                  <a:srgbClr val="FFFFFF"/>
                </a:solidFill>
                <a:latin typeface="Arial" panose="020B0604020202020204" pitchFamily="34" charset="0"/>
                <a:cs typeface="Arial" panose="020B0604020202020204" pitchFamily="34" charset="0"/>
              </a:rPr>
              <a:t>3.1</a:t>
            </a:r>
            <a:r>
              <a:rPr lang="fr-FR" sz="2800" b="1" dirty="0">
                <a:solidFill>
                  <a:srgbClr val="FFFFFF"/>
                </a:solidFill>
                <a:latin typeface="Arial" panose="020B0604020202020204" pitchFamily="34" charset="0"/>
                <a:cs typeface="Arial" panose="020B0604020202020204" pitchFamily="34" charset="0"/>
              </a:rPr>
              <a:t>. Familles de polices</a:t>
            </a:r>
            <a:endParaRPr lang="fr-FR" sz="2800" dirty="0"/>
          </a:p>
        </p:txBody>
      </p:sp>
    </p:spTree>
    <p:extLst>
      <p:ext uri="{BB962C8B-B14F-4D97-AF65-F5344CB8AC3E}">
        <p14:creationId xmlns:p14="http://schemas.microsoft.com/office/powerpoint/2010/main" val="34448506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844867" cy="619242"/>
          </a:xfrm>
        </p:spPr>
        <p:txBody>
          <a:bodyPr>
            <a:noAutofit/>
          </a:bodyPr>
          <a:lstStyle/>
          <a:p>
            <a:r>
              <a:rPr lang="fr-FR" sz="3200" b="1" dirty="0">
                <a:solidFill>
                  <a:srgbClr val="FFFF00"/>
                </a:solidFill>
                <a:latin typeface="Arial" panose="020B0604020202020204" pitchFamily="34" charset="0"/>
                <a:cs typeface="Arial" panose="020B0604020202020204" pitchFamily="34" charset="0"/>
              </a:rPr>
              <a:t>3. Typographie</a:t>
            </a:r>
          </a:p>
        </p:txBody>
      </p:sp>
      <p:sp>
        <p:nvSpPr>
          <p:cNvPr id="3" name="Rectangle 2"/>
          <p:cNvSpPr/>
          <p:nvPr/>
        </p:nvSpPr>
        <p:spPr>
          <a:xfrm>
            <a:off x="0" y="939799"/>
            <a:ext cx="10023898" cy="523220"/>
          </a:xfrm>
          <a:prstGeom prst="rect">
            <a:avLst/>
          </a:prstGeom>
        </p:spPr>
        <p:txBody>
          <a:bodyPr wrap="none">
            <a:spAutoFit/>
          </a:bodyPr>
          <a:lstStyle/>
          <a:p>
            <a:r>
              <a:rPr lang="fr-FR" sz="2800" b="1" dirty="0">
                <a:solidFill>
                  <a:srgbClr val="FFFF00"/>
                </a:solidFill>
                <a:latin typeface="Arial" panose="020B0604020202020204" pitchFamily="34" charset="0"/>
                <a:ea typeface="+mj-ea"/>
                <a:cs typeface="Arial" panose="020B0604020202020204" pitchFamily="34" charset="0"/>
              </a:rPr>
              <a:t>Conseils </a:t>
            </a:r>
            <a:r>
              <a:rPr lang="fr-FR" sz="2800" b="1" dirty="0" smtClean="0">
                <a:solidFill>
                  <a:srgbClr val="FFFF00"/>
                </a:solidFill>
                <a:latin typeface="Arial" panose="020B0604020202020204" pitchFamily="34" charset="0"/>
                <a:ea typeface="+mj-ea"/>
                <a:cs typeface="Arial" panose="020B0604020202020204" pitchFamily="34" charset="0"/>
              </a:rPr>
              <a:t>typographiques : </a:t>
            </a:r>
            <a:r>
              <a:rPr lang="fr-FR" sz="2800" b="1" dirty="0">
                <a:solidFill>
                  <a:srgbClr val="FFFF00"/>
                </a:solidFill>
                <a:latin typeface="Arial" panose="020B0604020202020204" pitchFamily="34" charset="0"/>
                <a:ea typeface="+mj-ea"/>
                <a:cs typeface="Arial" panose="020B0604020202020204" pitchFamily="34" charset="0"/>
              </a:rPr>
              <a:t>rechercher l’harmonie </a:t>
            </a:r>
            <a:r>
              <a:rPr lang="fr-FR" sz="2800" b="1" dirty="0" smtClean="0">
                <a:solidFill>
                  <a:srgbClr val="FFFF00"/>
                </a:solidFill>
                <a:latin typeface="Arial" panose="020B0604020202020204" pitchFamily="34" charset="0"/>
                <a:ea typeface="+mj-ea"/>
                <a:cs typeface="Arial" panose="020B0604020202020204" pitchFamily="34" charset="0"/>
              </a:rPr>
              <a:t>visuelle</a:t>
            </a:r>
            <a:endParaRPr lang="fr-FR" dirty="0"/>
          </a:p>
        </p:txBody>
      </p:sp>
      <p:sp>
        <p:nvSpPr>
          <p:cNvPr id="4" name="Rectangle 3"/>
          <p:cNvSpPr/>
          <p:nvPr/>
        </p:nvSpPr>
        <p:spPr>
          <a:xfrm>
            <a:off x="135466" y="1783576"/>
            <a:ext cx="8238067" cy="2092881"/>
          </a:xfrm>
          <a:prstGeom prst="rect">
            <a:avLst/>
          </a:prstGeom>
        </p:spPr>
        <p:txBody>
          <a:bodyPr wrap="square">
            <a:spAutoFit/>
          </a:bodyPr>
          <a:lstStyle/>
          <a:p>
            <a:pPr lvl="0">
              <a:spcBef>
                <a:spcPts val="600"/>
              </a:spcBef>
              <a:spcAft>
                <a:spcPts val="0"/>
              </a:spcAft>
            </a:pPr>
            <a:r>
              <a:rPr lang="fr-FR" sz="3200" b="1" dirty="0" smtClean="0">
                <a:latin typeface="Arial" panose="020B0604020202020204" pitchFamily="34" charset="0"/>
                <a:ea typeface="Times New Roman" panose="02020603050405020304" pitchFamily="18" charset="0"/>
              </a:rPr>
              <a:t>3.2. Polices </a:t>
            </a:r>
            <a:r>
              <a:rPr lang="fr-FR" sz="3200" b="1" dirty="0">
                <a:latin typeface="Arial" panose="020B0604020202020204" pitchFamily="34" charset="0"/>
                <a:ea typeface="Times New Roman" panose="02020603050405020304" pitchFamily="18" charset="0"/>
              </a:rPr>
              <a:t>de caractères</a:t>
            </a:r>
          </a:p>
          <a:p>
            <a:pPr lvl="0" algn="just">
              <a:spcBef>
                <a:spcPts val="1200"/>
              </a:spcBef>
              <a:spcAft>
                <a:spcPts val="0"/>
              </a:spcAft>
            </a:pPr>
            <a:r>
              <a:rPr lang="fr-FR" sz="2400" dirty="0" smtClean="0">
                <a:latin typeface="Arial" panose="020B0604020202020204" pitchFamily="34" charset="0"/>
                <a:ea typeface="Calibri" panose="020F0502020204030204" pitchFamily="34" charset="0"/>
                <a:cs typeface="Arial" panose="020B0604020202020204" pitchFamily="34" charset="0"/>
              </a:rPr>
              <a:t>• Une </a:t>
            </a:r>
            <a:r>
              <a:rPr lang="fr-FR" sz="2400" dirty="0">
                <a:latin typeface="Arial" panose="020B0604020202020204" pitchFamily="34" charset="0"/>
                <a:ea typeface="Calibri" panose="020F0502020204030204" pitchFamily="34" charset="0"/>
                <a:cs typeface="Arial" panose="020B0604020202020204" pitchFamily="34" charset="0"/>
              </a:rPr>
              <a:t>fonte peut </a:t>
            </a:r>
            <a:r>
              <a:rPr lang="fr-FR" sz="4000" b="1" dirty="0">
                <a:latin typeface="Curlz MT" panose="04040404050702020202" pitchFamily="82" charset="0"/>
                <a:ea typeface="Calibri" panose="020F0502020204030204" pitchFamily="34" charset="0"/>
                <a:cs typeface="Times New Roman" panose="02020603050405020304" pitchFamily="18" charset="0"/>
              </a:rPr>
              <a:t>renforcer</a:t>
            </a:r>
            <a:r>
              <a:rPr lang="fr-FR" sz="2400" dirty="0">
                <a:latin typeface="Arial" panose="020B0604020202020204" pitchFamily="34" charset="0"/>
                <a:ea typeface="Calibri" panose="020F0502020204030204" pitchFamily="34" charset="0"/>
                <a:cs typeface="Arial" panose="020B0604020202020204" pitchFamily="34" charset="0"/>
              </a:rPr>
              <a:t> ou </a:t>
            </a:r>
            <a:r>
              <a:rPr lang="fr-FR" sz="3600" b="1" dirty="0">
                <a:latin typeface="Matura MT Script Capitals" panose="03020802060602070202" pitchFamily="66" charset="0"/>
                <a:ea typeface="Calibri" panose="020F0502020204030204" pitchFamily="34" charset="0"/>
                <a:cs typeface="Times New Roman" panose="02020603050405020304" pitchFamily="18" charset="0"/>
              </a:rPr>
              <a:t>discréditer</a:t>
            </a:r>
            <a:r>
              <a:rPr lang="fr-FR" sz="2400" dirty="0">
                <a:latin typeface="Arial" panose="020B0604020202020204" pitchFamily="34" charset="0"/>
                <a:ea typeface="Calibri" panose="020F0502020204030204" pitchFamily="34" charset="0"/>
                <a:cs typeface="Arial" panose="020B0604020202020204" pitchFamily="34" charset="0"/>
              </a:rPr>
              <a:t> un message, si elle n’est pas cohérente avec le signifié. Limiter les polices fantaisies aux titres</a:t>
            </a:r>
            <a:r>
              <a:rPr lang="fr-FR" sz="2400" dirty="0" smtClean="0">
                <a:latin typeface="Arial" panose="020B0604020202020204" pitchFamily="34" charset="0"/>
                <a:ea typeface="Calibri" panose="020F0502020204030204" pitchFamily="34" charset="0"/>
                <a:cs typeface="Arial" panose="020B0604020202020204" pitchFamily="34" charset="0"/>
              </a:rPr>
              <a:t>.</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pic>
        <p:nvPicPr>
          <p:cNvPr id="5" name="Image 4"/>
          <p:cNvPicPr/>
          <p:nvPr/>
        </p:nvPicPr>
        <p:blipFill>
          <a:blip r:embed="rId2">
            <a:extLst>
              <a:ext uri="{28A0092B-C50C-407E-A947-70E740481C1C}">
                <a14:useLocalDpi xmlns:a14="http://schemas.microsoft.com/office/drawing/2010/main" val="0"/>
              </a:ext>
            </a:extLst>
          </a:blip>
          <a:srcRect/>
          <a:stretch>
            <a:fillRect/>
          </a:stretch>
        </p:blipFill>
        <p:spPr bwMode="auto">
          <a:xfrm>
            <a:off x="8492067" y="1978275"/>
            <a:ext cx="3486785" cy="1961537"/>
          </a:xfrm>
          <a:prstGeom prst="rect">
            <a:avLst/>
          </a:prstGeom>
          <a:noFill/>
          <a:ln>
            <a:noFill/>
          </a:ln>
        </p:spPr>
      </p:pic>
      <p:sp>
        <p:nvSpPr>
          <p:cNvPr id="6" name="Rectangle 5"/>
          <p:cNvSpPr/>
          <p:nvPr/>
        </p:nvSpPr>
        <p:spPr>
          <a:xfrm>
            <a:off x="9947" y="4003168"/>
            <a:ext cx="11834920" cy="2831544"/>
          </a:xfrm>
          <a:prstGeom prst="rect">
            <a:avLst/>
          </a:prstGeom>
        </p:spPr>
        <p:txBody>
          <a:bodyPr wrap="square">
            <a:spAutoFit/>
          </a:bodyPr>
          <a:lstStyle/>
          <a:p>
            <a:pPr lvl="0" algn="just">
              <a:spcBef>
                <a:spcPts val="1200"/>
              </a:spcBef>
              <a:spcAft>
                <a:spcPts val="0"/>
              </a:spcAft>
            </a:pPr>
            <a:r>
              <a:rPr lang="fr-FR" sz="2400" dirty="0" smtClean="0">
                <a:latin typeface="Arial" panose="020B0604020202020204" pitchFamily="34" charset="0"/>
                <a:ea typeface="Calibri" panose="020F0502020204030204" pitchFamily="34" charset="0"/>
                <a:cs typeface="Arial" panose="020B0604020202020204" pitchFamily="34" charset="0"/>
              </a:rPr>
              <a:t>• Éviter </a:t>
            </a:r>
            <a:r>
              <a:rPr lang="fr-FR" sz="2400" dirty="0">
                <a:latin typeface="Arial" panose="020B0604020202020204" pitchFamily="34" charset="0"/>
                <a:ea typeface="Calibri" panose="020F0502020204030204" pitchFamily="34" charset="0"/>
                <a:cs typeface="Arial" panose="020B0604020202020204" pitchFamily="34" charset="0"/>
              </a:rPr>
              <a:t>de mélanger dans un même document plus de 2 à 3 polices ;</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lvl="0" algn="just">
              <a:spcBef>
                <a:spcPts val="1200"/>
              </a:spcBef>
              <a:spcAft>
                <a:spcPts val="0"/>
              </a:spcAft>
            </a:pPr>
            <a:r>
              <a:rPr lang="fr-FR" sz="2400" dirty="0" smtClean="0">
                <a:latin typeface="Arial" panose="020B0604020202020204" pitchFamily="34" charset="0"/>
                <a:ea typeface="Calibri" panose="020F0502020204030204" pitchFamily="34" charset="0"/>
                <a:cs typeface="Arial" panose="020B0604020202020204" pitchFamily="34" charset="0"/>
              </a:rPr>
              <a:t>• Il </a:t>
            </a:r>
            <a:r>
              <a:rPr lang="fr-FR" sz="2400" dirty="0">
                <a:latin typeface="Arial" panose="020B0604020202020204" pitchFamily="34" charset="0"/>
                <a:ea typeface="Calibri" panose="020F0502020204030204" pitchFamily="34" charset="0"/>
                <a:cs typeface="Arial" panose="020B0604020202020204" pitchFamily="34" charset="0"/>
              </a:rPr>
              <a:t>est possible de mélanger des polices de familles différentes (avec et sans empattement). Mais il est déconseillé de mélanger des polices d’une même famille (deux polices avec empattement), car les écarts graphiques peuvent </a:t>
            </a:r>
            <a:r>
              <a:rPr lang="fr-FR" sz="2400" dirty="0" smtClean="0">
                <a:latin typeface="Arial" panose="020B0604020202020204" pitchFamily="34" charset="0"/>
                <a:ea typeface="Calibri" panose="020F0502020204030204" pitchFamily="34" charset="0"/>
                <a:cs typeface="Arial" panose="020B0604020202020204" pitchFamily="34" charset="0"/>
              </a:rPr>
              <a:t>appara</a:t>
            </a:r>
            <a:r>
              <a:rPr lang="fr-FR" sz="2400" dirty="0" smtClean="0">
                <a:latin typeface="Arial" panose="020B0604020202020204" pitchFamily="34" charset="0"/>
                <a:ea typeface="Calibri" panose="020F0502020204030204" pitchFamily="34" charset="0"/>
                <a:cs typeface="Arial" panose="020B0604020202020204" pitchFamily="34" charset="0"/>
              </a:rPr>
              <a:t>î</a:t>
            </a:r>
            <a:r>
              <a:rPr lang="fr-FR" sz="2400" dirty="0" smtClean="0">
                <a:latin typeface="Arial" panose="020B0604020202020204" pitchFamily="34" charset="0"/>
                <a:ea typeface="Calibri" panose="020F0502020204030204" pitchFamily="34" charset="0"/>
                <a:cs typeface="Arial" panose="020B0604020202020204" pitchFamily="34" charset="0"/>
              </a:rPr>
              <a:t>tre </a:t>
            </a:r>
            <a:r>
              <a:rPr lang="fr-FR" sz="2400" dirty="0">
                <a:latin typeface="Arial" panose="020B0604020202020204" pitchFamily="34" charset="0"/>
                <a:ea typeface="Calibri" panose="020F0502020204030204" pitchFamily="34" charset="0"/>
                <a:cs typeface="Arial" panose="020B0604020202020204" pitchFamily="34" charset="0"/>
              </a:rPr>
              <a:t>comme des erreurs : </a:t>
            </a:r>
            <a:r>
              <a:rPr lang="fr-FR" sz="3200" b="1" dirty="0">
                <a:latin typeface="Times New Roman" panose="02020603050405020304" pitchFamily="18" charset="0"/>
                <a:ea typeface="Calibri" panose="020F0502020204030204" pitchFamily="34" charset="0"/>
                <a:cs typeface="Times New Roman" panose="02020603050405020304" pitchFamily="18" charset="0"/>
              </a:rPr>
              <a:t>Times New Roman </a:t>
            </a:r>
            <a:r>
              <a:rPr lang="fr-FR" sz="2400" dirty="0">
                <a:latin typeface="Arial" panose="020B0604020202020204" pitchFamily="34" charset="0"/>
                <a:ea typeface="Calibri" panose="020F0502020204030204" pitchFamily="34" charset="0"/>
                <a:cs typeface="Arial" panose="020B0604020202020204" pitchFamily="34" charset="0"/>
              </a:rPr>
              <a:t>et</a:t>
            </a:r>
            <a:r>
              <a:rPr lang="fr-FR" sz="3600" dirty="0">
                <a:latin typeface="Arial" panose="020B0604020202020204" pitchFamily="34" charset="0"/>
                <a:ea typeface="Calibri" panose="020F0502020204030204" pitchFamily="34" charset="0"/>
                <a:cs typeface="Arial" panose="020B0604020202020204" pitchFamily="34" charset="0"/>
              </a:rPr>
              <a:t> </a:t>
            </a:r>
            <a:r>
              <a:rPr lang="fr-FR" sz="3200" b="1" dirty="0">
                <a:latin typeface="Garamond" panose="02020404030301010803" pitchFamily="18" charset="0"/>
                <a:ea typeface="Calibri" panose="020F0502020204030204" pitchFamily="34" charset="0"/>
                <a:cs typeface="Arial" panose="020B0604020202020204" pitchFamily="34" charset="0"/>
              </a:rPr>
              <a:t>Garamond</a:t>
            </a:r>
            <a:r>
              <a:rPr lang="fr-FR" sz="3200" dirty="0">
                <a:latin typeface="Arial" panose="020B0604020202020204" pitchFamily="34" charset="0"/>
                <a:ea typeface="Calibri" panose="020F0502020204030204" pitchFamily="34" charset="0"/>
                <a:cs typeface="Arial" panose="020B0604020202020204" pitchFamily="34" charset="0"/>
              </a:rPr>
              <a:t> </a:t>
            </a:r>
            <a:r>
              <a:rPr lang="fr-FR" sz="3600" dirty="0">
                <a:latin typeface="Arial" panose="020B0604020202020204" pitchFamily="34" charset="0"/>
                <a:ea typeface="Calibri" panose="020F0502020204030204" pitchFamily="34" charset="0"/>
                <a:cs typeface="Arial" panose="020B0604020202020204" pitchFamily="34" charset="0"/>
              </a:rPr>
              <a:t>– </a:t>
            </a:r>
            <a:r>
              <a:rPr lang="fr-FR" sz="3200" b="1" dirty="0">
                <a:latin typeface="Arial" panose="020B0604020202020204" pitchFamily="34" charset="0"/>
                <a:ea typeface="Calibri" panose="020F0502020204030204" pitchFamily="34" charset="0"/>
                <a:cs typeface="Arial" panose="020B0604020202020204" pitchFamily="34" charset="0"/>
              </a:rPr>
              <a:t>Arial</a:t>
            </a:r>
            <a:r>
              <a:rPr lang="fr-FR" sz="3600" dirty="0">
                <a:latin typeface="Arial" panose="020B0604020202020204" pitchFamily="34" charset="0"/>
                <a:ea typeface="Calibri" panose="020F0502020204030204" pitchFamily="34" charset="0"/>
                <a:cs typeface="Arial" panose="020B0604020202020204" pitchFamily="34" charset="0"/>
              </a:rPr>
              <a:t> et </a:t>
            </a:r>
            <a:r>
              <a:rPr lang="fr-FR" sz="3200" b="1" dirty="0">
                <a:latin typeface="Calibri" panose="020F0502020204030204" pitchFamily="34" charset="0"/>
                <a:ea typeface="Calibri" panose="020F0502020204030204" pitchFamily="34" charset="0"/>
                <a:cs typeface="Arial" panose="020B0604020202020204" pitchFamily="34" charset="0"/>
              </a:rPr>
              <a:t>Calibri</a:t>
            </a:r>
            <a:r>
              <a:rPr lang="fr-FR" sz="3600" dirty="0">
                <a:latin typeface="Arial" panose="020B0604020202020204" pitchFamily="34" charset="0"/>
                <a:ea typeface="Calibri" panose="020F0502020204030204" pitchFamily="34" charset="0"/>
                <a:cs typeface="Arial" panose="020B0604020202020204" pitchFamily="34" charset="0"/>
              </a:rPr>
              <a:t>). </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803157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844867" cy="584200"/>
          </a:xfrm>
        </p:spPr>
        <p:txBody>
          <a:bodyPr>
            <a:noAutofit/>
          </a:bodyPr>
          <a:lstStyle/>
          <a:p>
            <a:r>
              <a:rPr lang="fr-FR" sz="3200" b="1" dirty="0">
                <a:solidFill>
                  <a:srgbClr val="FFFF00"/>
                </a:solidFill>
                <a:latin typeface="Arial" panose="020B0604020202020204" pitchFamily="34" charset="0"/>
                <a:cs typeface="Arial" panose="020B0604020202020204" pitchFamily="34" charset="0"/>
              </a:rPr>
              <a:t>3. Typographie</a:t>
            </a:r>
          </a:p>
        </p:txBody>
      </p:sp>
      <p:sp>
        <p:nvSpPr>
          <p:cNvPr id="3" name="Rectangle 2"/>
          <p:cNvSpPr/>
          <p:nvPr/>
        </p:nvSpPr>
        <p:spPr>
          <a:xfrm>
            <a:off x="0" y="939799"/>
            <a:ext cx="10023898" cy="523220"/>
          </a:xfrm>
          <a:prstGeom prst="rect">
            <a:avLst/>
          </a:prstGeom>
        </p:spPr>
        <p:txBody>
          <a:bodyPr wrap="none">
            <a:spAutoFit/>
          </a:bodyPr>
          <a:lstStyle/>
          <a:p>
            <a:r>
              <a:rPr lang="fr-FR" sz="2800" b="1" dirty="0">
                <a:solidFill>
                  <a:srgbClr val="FFFF00"/>
                </a:solidFill>
                <a:latin typeface="Arial" panose="020B0604020202020204" pitchFamily="34" charset="0"/>
                <a:ea typeface="+mj-ea"/>
                <a:cs typeface="Arial" panose="020B0604020202020204" pitchFamily="34" charset="0"/>
              </a:rPr>
              <a:t>Conseils </a:t>
            </a:r>
            <a:r>
              <a:rPr lang="fr-FR" sz="2800" b="1" dirty="0" smtClean="0">
                <a:solidFill>
                  <a:srgbClr val="FFFF00"/>
                </a:solidFill>
                <a:latin typeface="Arial" panose="020B0604020202020204" pitchFamily="34" charset="0"/>
                <a:ea typeface="+mj-ea"/>
                <a:cs typeface="Arial" panose="020B0604020202020204" pitchFamily="34" charset="0"/>
              </a:rPr>
              <a:t>typographiques : </a:t>
            </a:r>
            <a:r>
              <a:rPr lang="fr-FR" sz="2800" b="1" dirty="0">
                <a:solidFill>
                  <a:srgbClr val="FFFF00"/>
                </a:solidFill>
                <a:latin typeface="Arial" panose="020B0604020202020204" pitchFamily="34" charset="0"/>
                <a:ea typeface="+mj-ea"/>
                <a:cs typeface="Arial" panose="020B0604020202020204" pitchFamily="34" charset="0"/>
              </a:rPr>
              <a:t>rechercher l’harmonie </a:t>
            </a:r>
            <a:r>
              <a:rPr lang="fr-FR" sz="2800" b="1" dirty="0" smtClean="0">
                <a:solidFill>
                  <a:srgbClr val="FFFF00"/>
                </a:solidFill>
                <a:latin typeface="Arial" panose="020B0604020202020204" pitchFamily="34" charset="0"/>
                <a:ea typeface="+mj-ea"/>
                <a:cs typeface="Arial" panose="020B0604020202020204" pitchFamily="34" charset="0"/>
              </a:rPr>
              <a:t>visuelle</a:t>
            </a:r>
            <a:endParaRPr lang="fr-FR" dirty="0"/>
          </a:p>
        </p:txBody>
      </p:sp>
      <p:sp>
        <p:nvSpPr>
          <p:cNvPr id="4" name="Rectangle 3"/>
          <p:cNvSpPr/>
          <p:nvPr/>
        </p:nvSpPr>
        <p:spPr>
          <a:xfrm>
            <a:off x="135466" y="1656576"/>
            <a:ext cx="11573934" cy="4185761"/>
          </a:xfrm>
          <a:prstGeom prst="rect">
            <a:avLst/>
          </a:prstGeom>
        </p:spPr>
        <p:txBody>
          <a:bodyPr wrap="square">
            <a:spAutoFit/>
          </a:bodyPr>
          <a:lstStyle/>
          <a:p>
            <a:pPr lvl="0">
              <a:spcBef>
                <a:spcPts val="600"/>
              </a:spcBef>
              <a:spcAft>
                <a:spcPts val="0"/>
              </a:spcAft>
            </a:pPr>
            <a:r>
              <a:rPr lang="fr-FR" sz="3200" b="1" dirty="0" smtClean="0">
                <a:latin typeface="Arial" panose="020B0604020202020204" pitchFamily="34" charset="0"/>
                <a:ea typeface="Times New Roman" panose="02020603050405020304" pitchFamily="18" charset="0"/>
              </a:rPr>
              <a:t>3.2. Polices </a:t>
            </a:r>
            <a:r>
              <a:rPr lang="fr-FR" sz="3200" b="1" dirty="0">
                <a:latin typeface="Arial" panose="020B0604020202020204" pitchFamily="34" charset="0"/>
                <a:ea typeface="Times New Roman" panose="02020603050405020304" pitchFamily="18" charset="0"/>
              </a:rPr>
              <a:t>de caractères</a:t>
            </a:r>
          </a:p>
          <a:p>
            <a:pPr lvl="0" algn="just">
              <a:spcBef>
                <a:spcPts val="1200"/>
              </a:spcBef>
              <a:spcAft>
                <a:spcPts val="0"/>
              </a:spcAft>
            </a:pPr>
            <a:r>
              <a:rPr lang="fr-FR" sz="2400" dirty="0" smtClean="0">
                <a:latin typeface="Arial" panose="020B0604020202020204" pitchFamily="34" charset="0"/>
                <a:ea typeface="Calibri" panose="020F0502020204030204" pitchFamily="34" charset="0"/>
                <a:cs typeface="Arial" panose="020B0604020202020204" pitchFamily="34" charset="0"/>
              </a:rPr>
              <a:t>• Les </a:t>
            </a:r>
            <a:r>
              <a:rPr lang="fr-FR" sz="2400" dirty="0">
                <a:latin typeface="Arial" panose="020B0604020202020204" pitchFamily="34" charset="0"/>
                <a:ea typeface="Calibri" panose="020F0502020204030204" pitchFamily="34" charset="0"/>
                <a:cs typeface="Arial" panose="020B0604020202020204" pitchFamily="34" charset="0"/>
              </a:rPr>
              <a:t>polices avec empattement passent mal à la photocopie, notamment les petites tailles.</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lvl="0" algn="just">
              <a:spcBef>
                <a:spcPts val="1200"/>
              </a:spcBef>
              <a:spcAft>
                <a:spcPts val="0"/>
              </a:spcAft>
            </a:pPr>
            <a:r>
              <a:rPr lang="fr-FR" sz="2400" dirty="0" smtClean="0">
                <a:latin typeface="Arial" panose="020B0604020202020204" pitchFamily="34" charset="0"/>
                <a:ea typeface="Calibri" panose="020F0502020204030204" pitchFamily="34" charset="0"/>
                <a:cs typeface="Arial" panose="020B0604020202020204" pitchFamily="34" charset="0"/>
              </a:rPr>
              <a:t>• Les </a:t>
            </a:r>
            <a:r>
              <a:rPr lang="fr-FR" sz="2400" dirty="0">
                <a:latin typeface="Arial" panose="020B0604020202020204" pitchFamily="34" charset="0"/>
                <a:ea typeface="Calibri" panose="020F0502020204030204" pitchFamily="34" charset="0"/>
                <a:cs typeface="Arial" panose="020B0604020202020204" pitchFamily="34" charset="0"/>
              </a:rPr>
              <a:t>polices sans empattement sont adaptées aux titres. Les polices avec empattement sont adaptées au corps du texte. Elles facilitent la lecture grâce aux empattements qui guident l’œil vers le caractère suivant. </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lvl="0" algn="just">
              <a:spcBef>
                <a:spcPts val="1200"/>
              </a:spcBef>
              <a:spcAft>
                <a:spcPts val="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 Éviter </a:t>
            </a:r>
            <a:r>
              <a:rPr lang="fr-FR" sz="2400" dirty="0">
                <a:latin typeface="Arial" panose="020B0604020202020204" pitchFamily="34" charset="0"/>
                <a:ea typeface="Calibri" panose="020F0502020204030204" pitchFamily="34" charset="0"/>
                <a:cs typeface="Times New Roman" panose="02020603050405020304" pitchFamily="18" charset="0"/>
              </a:rPr>
              <a:t>de juxtaposer des polices extrêmes sauf pour des titres : Arial 10 et</a:t>
            </a:r>
            <a:r>
              <a:rPr lang="fr-FR" sz="4000" dirty="0">
                <a:latin typeface="Arial" panose="020B0604020202020204" pitchFamily="34" charset="0"/>
                <a:ea typeface="Calibri" panose="020F0502020204030204" pitchFamily="34" charset="0"/>
                <a:cs typeface="Times New Roman" panose="02020603050405020304" pitchFamily="18" charset="0"/>
              </a:rPr>
              <a:t> </a:t>
            </a:r>
            <a:r>
              <a:rPr lang="fr-FR" sz="3600" u="sng" dirty="0">
                <a:latin typeface="Bauhaus 93" panose="04030905020B02020C02" pitchFamily="82" charset="0"/>
                <a:ea typeface="Calibri" panose="020F0502020204030204" pitchFamily="34" charset="0"/>
                <a:cs typeface="Times New Roman" panose="02020603050405020304" pitchFamily="18" charset="0"/>
              </a:rPr>
              <a:t>BAUHAUS</a:t>
            </a:r>
            <a:r>
              <a:rPr lang="fr-FR" sz="4400" b="1" dirty="0">
                <a:latin typeface="Bauhaus 93" panose="04030905020B02020C02" pitchFamily="82" charset="0"/>
                <a:ea typeface="Calibri" panose="020F0502020204030204" pitchFamily="34" charset="0"/>
                <a:cs typeface="Times New Roman" panose="02020603050405020304" pitchFamily="18" charset="0"/>
              </a:rPr>
              <a:t> </a:t>
            </a:r>
            <a:endParaRPr lang="fr-FR" sz="2400" dirty="0">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15781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844867" cy="601133"/>
          </a:xfrm>
        </p:spPr>
        <p:txBody>
          <a:bodyPr>
            <a:noAutofit/>
          </a:bodyPr>
          <a:lstStyle/>
          <a:p>
            <a:r>
              <a:rPr lang="fr-FR" sz="3200" b="1" dirty="0">
                <a:solidFill>
                  <a:srgbClr val="FFFF00"/>
                </a:solidFill>
                <a:latin typeface="Arial" panose="020B0604020202020204" pitchFamily="34" charset="0"/>
                <a:cs typeface="Arial" panose="020B0604020202020204" pitchFamily="34" charset="0"/>
              </a:rPr>
              <a:t>3. Typographie</a:t>
            </a:r>
          </a:p>
        </p:txBody>
      </p:sp>
      <p:graphicFrame>
        <p:nvGraphicFramePr>
          <p:cNvPr id="3" name="Tableau 2"/>
          <p:cNvGraphicFramePr>
            <a:graphicFrameLocks noGrp="1"/>
          </p:cNvGraphicFramePr>
          <p:nvPr>
            <p:extLst>
              <p:ext uri="{D42A27DB-BD31-4B8C-83A1-F6EECF244321}">
                <p14:modId xmlns:p14="http://schemas.microsoft.com/office/powerpoint/2010/main" val="291864482"/>
              </p:ext>
            </p:extLst>
          </p:nvPr>
        </p:nvGraphicFramePr>
        <p:xfrm>
          <a:off x="1168565" y="4081154"/>
          <a:ext cx="9016667" cy="1625380"/>
        </p:xfrm>
        <a:graphic>
          <a:graphicData uri="http://schemas.openxmlformats.org/drawingml/2006/table">
            <a:tbl>
              <a:tblPr firstRow="1" firstCol="1" bandRow="1">
                <a:tableStyleId>{5C22544A-7EE6-4342-B048-85BDC9FD1C3A}</a:tableStyleId>
              </a:tblPr>
              <a:tblGrid>
                <a:gridCol w="3278823"/>
                <a:gridCol w="2068978"/>
                <a:gridCol w="3668866"/>
              </a:tblGrid>
              <a:tr h="1625380">
                <a:tc>
                  <a:txBody>
                    <a:bodyPr/>
                    <a:lstStyle/>
                    <a:p>
                      <a:pPr marL="180340" indent="-180340">
                        <a:spcAft>
                          <a:spcPts val="0"/>
                        </a:spcAft>
                      </a:pPr>
                      <a:r>
                        <a:rPr lang="fr-FR" sz="1800" dirty="0">
                          <a:solidFill>
                            <a:schemeClr val="bg1"/>
                          </a:solidFill>
                          <a:effectLst/>
                        </a:rPr>
                        <a:t>Exemple de </a:t>
                      </a:r>
                      <a:r>
                        <a:rPr lang="fr-FR" sz="1800" dirty="0" smtClean="0">
                          <a:solidFill>
                            <a:schemeClr val="bg1"/>
                          </a:solidFill>
                          <a:effectLst/>
                        </a:rPr>
                        <a:t>hiérarchisation </a:t>
                      </a:r>
                      <a:endParaRPr lang="fr-FR" sz="1800" dirty="0">
                        <a:solidFill>
                          <a:schemeClr val="bg1"/>
                        </a:solidFill>
                        <a:effectLst/>
                      </a:endParaRPr>
                    </a:p>
                    <a:p>
                      <a:pPr marL="180340" indent="-180340">
                        <a:spcAft>
                          <a:spcPts val="0"/>
                        </a:spcAft>
                      </a:pPr>
                      <a:r>
                        <a:rPr lang="fr-FR" sz="1800" dirty="0">
                          <a:solidFill>
                            <a:schemeClr val="bg1"/>
                          </a:solidFill>
                          <a:effectLst/>
                        </a:rPr>
                        <a:t>de style</a:t>
                      </a:r>
                      <a:endParaRPr lang="fr-FR" sz="1800"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80340" marR="90170" indent="-180340" algn="l">
                        <a:spcAft>
                          <a:spcPts val="0"/>
                        </a:spcAft>
                      </a:pPr>
                      <a:r>
                        <a:rPr lang="fr-FR" sz="3200" dirty="0">
                          <a:solidFill>
                            <a:schemeClr val="bg1"/>
                          </a:solidFill>
                          <a:effectLst/>
                        </a:rPr>
                        <a:t>Titre 1</a:t>
                      </a:r>
                      <a:endParaRPr lang="fr-FR" sz="1600" dirty="0">
                        <a:solidFill>
                          <a:schemeClr val="bg1"/>
                        </a:solidFill>
                        <a:effectLst/>
                      </a:endParaRPr>
                    </a:p>
                    <a:p>
                      <a:pPr marL="180340" marR="89535" indent="-180340" algn="l">
                        <a:spcAft>
                          <a:spcPts val="0"/>
                        </a:spcAft>
                      </a:pPr>
                      <a:r>
                        <a:rPr lang="fr-FR" sz="2800" dirty="0">
                          <a:solidFill>
                            <a:schemeClr val="bg1"/>
                          </a:solidFill>
                          <a:effectLst/>
                        </a:rPr>
                        <a:t>Titre 11 </a:t>
                      </a:r>
                      <a:endParaRPr lang="fr-FR" sz="1600" dirty="0">
                        <a:solidFill>
                          <a:schemeClr val="bg1"/>
                        </a:solidFill>
                        <a:effectLst/>
                      </a:endParaRPr>
                    </a:p>
                    <a:p>
                      <a:pPr marL="180340" marR="89535" indent="-180340" algn="l">
                        <a:spcAft>
                          <a:spcPts val="0"/>
                        </a:spcAft>
                      </a:pPr>
                      <a:r>
                        <a:rPr lang="fr-FR" sz="1800" dirty="0">
                          <a:solidFill>
                            <a:schemeClr val="bg1"/>
                          </a:solidFill>
                          <a:effectLst/>
                        </a:rPr>
                        <a:t>Titre 111 </a:t>
                      </a:r>
                      <a:endParaRPr lang="fr-FR" sz="1600" dirty="0">
                        <a:solidFill>
                          <a:schemeClr val="bg1"/>
                        </a:solidFill>
                        <a:effectLst/>
                      </a:endParaRPr>
                    </a:p>
                    <a:p>
                      <a:pPr marL="180340" marR="89535" indent="-180340" algn="l">
                        <a:spcAft>
                          <a:spcPts val="0"/>
                        </a:spcAft>
                      </a:pPr>
                      <a:r>
                        <a:rPr lang="fr-FR" sz="1800" dirty="0">
                          <a:solidFill>
                            <a:schemeClr val="bg1"/>
                          </a:solidFill>
                          <a:effectLst/>
                        </a:rPr>
                        <a:t>Texte  </a:t>
                      </a:r>
                      <a:endParaRPr lang="fr-FR" sz="16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180340" marR="90170" indent="-180340" algn="l">
                        <a:spcAft>
                          <a:spcPts val="0"/>
                        </a:spcAft>
                      </a:pPr>
                      <a:r>
                        <a:rPr lang="fr-FR" sz="3200" dirty="0">
                          <a:solidFill>
                            <a:schemeClr val="bg1"/>
                          </a:solidFill>
                          <a:effectLst/>
                        </a:rPr>
                        <a:t>Arial 14 gras</a:t>
                      </a:r>
                      <a:r>
                        <a:rPr lang="fr-FR" sz="2800" dirty="0">
                          <a:solidFill>
                            <a:schemeClr val="bg1"/>
                          </a:solidFill>
                          <a:effectLst/>
                        </a:rPr>
                        <a:t> </a:t>
                      </a:r>
                      <a:endParaRPr lang="fr-FR" sz="1600" dirty="0">
                        <a:solidFill>
                          <a:schemeClr val="bg1"/>
                        </a:solidFill>
                        <a:effectLst/>
                      </a:endParaRPr>
                    </a:p>
                    <a:p>
                      <a:pPr marL="180340" marR="90170" indent="-180340" algn="l">
                        <a:spcAft>
                          <a:spcPts val="0"/>
                        </a:spcAft>
                      </a:pPr>
                      <a:r>
                        <a:rPr lang="fr-FR" sz="2800" dirty="0">
                          <a:solidFill>
                            <a:schemeClr val="bg1"/>
                          </a:solidFill>
                          <a:effectLst/>
                        </a:rPr>
                        <a:t>Arial 12 gras</a:t>
                      </a:r>
                      <a:r>
                        <a:rPr lang="fr-FR" sz="1800" dirty="0">
                          <a:solidFill>
                            <a:schemeClr val="bg1"/>
                          </a:solidFill>
                          <a:effectLst/>
                        </a:rPr>
                        <a:t> </a:t>
                      </a:r>
                      <a:endParaRPr lang="fr-FR" sz="1600" dirty="0">
                        <a:solidFill>
                          <a:schemeClr val="bg1"/>
                        </a:solidFill>
                        <a:effectLst/>
                      </a:endParaRPr>
                    </a:p>
                    <a:p>
                      <a:pPr marL="180340" marR="90170" indent="-180340" algn="l">
                        <a:spcAft>
                          <a:spcPts val="0"/>
                        </a:spcAft>
                      </a:pPr>
                      <a:r>
                        <a:rPr lang="fr-FR" sz="1800" dirty="0">
                          <a:solidFill>
                            <a:schemeClr val="bg1"/>
                          </a:solidFill>
                          <a:effectLst/>
                        </a:rPr>
                        <a:t>Arial 10 gras </a:t>
                      </a:r>
                      <a:endParaRPr lang="fr-FR" sz="1600" dirty="0">
                        <a:solidFill>
                          <a:schemeClr val="bg1"/>
                        </a:solidFill>
                        <a:effectLst/>
                      </a:endParaRPr>
                    </a:p>
                    <a:p>
                      <a:pPr marL="180340" marR="90170" indent="-180340" algn="l">
                        <a:spcAft>
                          <a:spcPts val="0"/>
                        </a:spcAft>
                      </a:pPr>
                      <a:r>
                        <a:rPr lang="fr-FR" sz="1800" dirty="0">
                          <a:solidFill>
                            <a:schemeClr val="bg1"/>
                          </a:solidFill>
                          <a:effectLst/>
                        </a:rPr>
                        <a:t>Arial 10</a:t>
                      </a:r>
                      <a:endParaRPr lang="fr-FR" sz="1600" i="1" dirty="0">
                        <a:solidFill>
                          <a:schemeClr val="bg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
        <p:nvSpPr>
          <p:cNvPr id="4" name="Rectangle 1"/>
          <p:cNvSpPr>
            <a:spLocks noChangeArrowheads="1"/>
          </p:cNvSpPr>
          <p:nvPr/>
        </p:nvSpPr>
        <p:spPr bwMode="auto">
          <a:xfrm>
            <a:off x="135466" y="1150206"/>
            <a:ext cx="11353801" cy="3262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76176"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algn="just" defTabSz="914400" rtl="0" eaLnBrk="0" fontAlgn="base" latinLnBrk="0" hangingPunct="0">
              <a:lnSpc>
                <a:spcPct val="100000"/>
              </a:lnSpc>
              <a:spcBef>
                <a:spcPts val="600"/>
              </a:spcBef>
              <a:spcAft>
                <a:spcPts val="1800"/>
              </a:spcAft>
              <a:buClrTx/>
              <a:buSzTx/>
              <a:tabLst/>
            </a:pPr>
            <a:r>
              <a:rPr kumimoji="0" lang="fr-FR" altLang="fr-FR" sz="2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3.3. Styles </a:t>
            </a:r>
            <a:r>
              <a:rPr kumimoji="0" lang="fr-FR" altLang="fr-FR" sz="2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et </a:t>
            </a:r>
            <a:r>
              <a:rPr kumimoji="0" lang="fr-FR" altLang="fr-FR" sz="2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corps </a:t>
            </a:r>
            <a:r>
              <a:rPr kumimoji="0" lang="fr-FR" altLang="fr-FR" sz="28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 caractères </a:t>
            </a:r>
          </a:p>
          <a:p>
            <a:pPr marL="342900" marR="0" lvl="0" indent="-342900" algn="just" defTabSz="914400" rtl="0" eaLnBrk="0" fontAlgn="base" latinLnBrk="0" hangingPunct="0">
              <a:lnSpc>
                <a:spcPct val="100000"/>
              </a:lnSpc>
              <a:spcBef>
                <a:spcPts val="0"/>
              </a:spcBef>
              <a:spcAft>
                <a:spcPct val="0"/>
              </a:spcAft>
              <a:buClrTx/>
              <a:buSzTx/>
              <a:buFont typeface="Wingdings" panose="05000000000000000000" pitchFamily="2" charset="2"/>
              <a:buChar char="q"/>
              <a:tabLst/>
            </a:pPr>
            <a:r>
              <a:rPr kumimoji="0" lang="fr-FR" altLang="fr-FR"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Utiliser pour le texte courant un corps de 10 à 12. Les tailles supérieures sont à réserver pour les titres. Au-dessous de </a:t>
            </a:r>
            <a:r>
              <a:rPr kumimoji="0" lang="fr-FR" altLang="fr-FR"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10, </a:t>
            </a:r>
            <a:r>
              <a:rPr kumimoji="0" lang="fr-FR" altLang="fr-FR" sz="2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les textes perdent en lisibilité.</a:t>
            </a:r>
          </a:p>
          <a:p>
            <a:pPr marL="342900" indent="-342900" algn="just">
              <a:spcBef>
                <a:spcPts val="1200"/>
              </a:spcBef>
              <a:buFont typeface="Wingdings" panose="05000000000000000000" pitchFamily="2" charset="2"/>
              <a:buChar char="q"/>
            </a:pPr>
            <a:r>
              <a:rPr lang="fr-FR" sz="2400" dirty="0"/>
              <a:t>Définir les styles en hiérarchisant le texte et les titres de façon harmonieuse et en évitant les excès typographiques. Il est d’usage de limiter à un ou deux enrichissements typographiques* l’écart entre deux niveaux de titres. </a:t>
            </a:r>
            <a:endParaRPr lang="fr-FR" sz="2400" dirty="0">
              <a:ea typeface="Calibri" panose="020F0502020204030204" pitchFamily="34" charset="0"/>
              <a:cs typeface="Times New Roman" panose="02020603050405020304" pitchFamily="18" charset="0"/>
            </a:endParaRPr>
          </a:p>
          <a:p>
            <a:pPr marL="342900" marR="0" lvl="0" indent="-342900" algn="just" defTabSz="914400" rtl="0" eaLnBrk="0" fontAlgn="base" latinLnBrk="0" hangingPunct="0">
              <a:lnSpc>
                <a:spcPct val="100000"/>
              </a:lnSpc>
              <a:spcBef>
                <a:spcPts val="1200"/>
              </a:spcBef>
              <a:spcAft>
                <a:spcPct val="0"/>
              </a:spcAft>
              <a:buClrTx/>
              <a:buSzTx/>
              <a:buFont typeface="Wingdings" panose="05000000000000000000" pitchFamily="2" charset="2"/>
              <a:buChar char="q"/>
              <a:tabLst/>
            </a:pPr>
            <a:endParaRPr kumimoji="0" lang="fr-FR" altLang="fr-FR" sz="2400" b="0" i="0" u="none" strike="noStrike" cap="none" normalizeH="0" baseline="0" dirty="0" smtClean="0">
              <a:ln>
                <a:noFill/>
              </a:ln>
              <a:effectLst/>
              <a:latin typeface="Arial" panose="020B0604020202020204" pitchFamily="34" charset="0"/>
              <a:ea typeface="Calibri" panose="020F0502020204030204" pitchFamily="34" charset="0"/>
              <a:cs typeface="Arial" panose="020B0604020202020204" pitchFamily="34" charset="0"/>
            </a:endParaRPr>
          </a:p>
        </p:txBody>
      </p:sp>
      <p:sp>
        <p:nvSpPr>
          <p:cNvPr id="5" name="Rectangle 4"/>
          <p:cNvSpPr/>
          <p:nvPr/>
        </p:nvSpPr>
        <p:spPr>
          <a:xfrm>
            <a:off x="135466" y="5798235"/>
            <a:ext cx="11607801" cy="830997"/>
          </a:xfrm>
          <a:prstGeom prst="rect">
            <a:avLst/>
          </a:prstGeom>
        </p:spPr>
        <p:txBody>
          <a:bodyPr wrap="square">
            <a:spAutoFit/>
          </a:bodyPr>
          <a:lstStyle/>
          <a:p>
            <a:pPr marL="201930" indent="-90170" algn="ctr">
              <a:spcBef>
                <a:spcPts val="600"/>
              </a:spcBef>
              <a:spcAft>
                <a:spcPts val="0"/>
              </a:spcAft>
            </a:pPr>
            <a:r>
              <a:rPr lang="fr-FR" sz="2400" b="1" i="1" dirty="0">
                <a:solidFill>
                  <a:srgbClr val="FFFF00"/>
                </a:solidFill>
                <a:latin typeface="Arial Narrow" panose="020B0606020202030204" pitchFamily="34" charset="0"/>
                <a:ea typeface="Calibri" panose="020F0502020204030204" pitchFamily="34" charset="0"/>
                <a:cs typeface="Arial" panose="020B0604020202020204" pitchFamily="34" charset="0"/>
              </a:rPr>
              <a:t>*</a:t>
            </a:r>
            <a:r>
              <a:rPr lang="fr-FR" sz="2400" b="1" i="1" dirty="0" smtClean="0">
                <a:solidFill>
                  <a:srgbClr val="FFFF00"/>
                </a:solidFill>
                <a:latin typeface="Arial Narrow" panose="020B0606020202030204" pitchFamily="34" charset="0"/>
                <a:ea typeface="Calibri" panose="020F0502020204030204" pitchFamily="34" charset="0"/>
                <a:cs typeface="Arial" panose="020B0604020202020204" pitchFamily="34" charset="0"/>
              </a:rPr>
              <a:t>Un </a:t>
            </a:r>
            <a:r>
              <a:rPr lang="fr-FR" sz="2400" b="1" i="1" dirty="0">
                <a:solidFill>
                  <a:srgbClr val="FFFF00"/>
                </a:solidFill>
                <a:latin typeface="Arial Narrow" panose="020B0606020202030204" pitchFamily="34" charset="0"/>
                <a:ea typeface="Calibri" panose="020F0502020204030204" pitchFamily="34" charset="0"/>
                <a:cs typeface="Arial" panose="020B0604020202020204" pitchFamily="34" charset="0"/>
              </a:rPr>
              <a:t>enrichissement est une modification d’un texte de base : gras, souligné, CAPITAL, </a:t>
            </a:r>
            <a:r>
              <a:rPr lang="fr-FR" sz="2400" b="1" i="1" dirty="0" smtClean="0">
                <a:solidFill>
                  <a:srgbClr val="FFFF00"/>
                </a:solidFill>
                <a:latin typeface="Arial Narrow" panose="020B0606020202030204" pitchFamily="34" charset="0"/>
                <a:ea typeface="Calibri" panose="020F0502020204030204" pitchFamily="34" charset="0"/>
                <a:cs typeface="Arial" panose="020B0604020202020204" pitchFamily="34" charset="0"/>
              </a:rPr>
              <a:t>italique</a:t>
            </a:r>
            <a:r>
              <a:rPr lang="fr-FR" sz="2400" b="1" i="1" dirty="0">
                <a:solidFill>
                  <a:srgbClr val="FFFF00"/>
                </a:solidFill>
                <a:latin typeface="Arial Narrow" panose="020B0606020202030204" pitchFamily="34" charset="0"/>
                <a:ea typeface="Calibri" panose="020F0502020204030204" pitchFamily="34" charset="0"/>
                <a:cs typeface="Arial" panose="020B0604020202020204" pitchFamily="34" charset="0"/>
              </a:rPr>
              <a:t>, police, corps, etc.</a:t>
            </a:r>
            <a:endParaRPr lang="fr-FR" sz="2400" b="1"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02555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288</TotalTime>
  <Words>479</Words>
  <Application>Microsoft Macintosh PowerPoint</Application>
  <PresentationFormat>Personnalisé</PresentationFormat>
  <Paragraphs>78</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Ion</vt:lpstr>
      <vt:lpstr>3. Typographie </vt:lpstr>
      <vt:lpstr>3. Typographie 3.1. Familles de polices</vt:lpstr>
      <vt:lpstr>3. Typographie</vt:lpstr>
      <vt:lpstr>3. Typographie</vt:lpstr>
      <vt:lpstr>3. Typographie</vt:lpstr>
      <vt:lpstr>3. Typographie</vt:lpstr>
      <vt:lpstr>3. Typographie</vt:lpstr>
      <vt:lpstr>3. Typographie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Christine Delormeau</cp:lastModifiedBy>
  <cp:revision>42</cp:revision>
  <dcterms:created xsi:type="dcterms:W3CDTF">2014-01-14T07:42:30Z</dcterms:created>
  <dcterms:modified xsi:type="dcterms:W3CDTF">2015-04-24T09:33:39Z</dcterms:modified>
</cp:coreProperties>
</file>