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67" r:id="rId2"/>
    <p:sldId id="260" r:id="rId3"/>
    <p:sldId id="268" r:id="rId4"/>
    <p:sldId id="269" r:id="rId5"/>
    <p:sldId id="270" r:id="rId6"/>
    <p:sldId id="261" r:id="rId7"/>
    <p:sldId id="272" r:id="rId8"/>
    <p:sldId id="26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34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CE22D-4AF5-4D12-AB17-DDB2889E627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2366A4F-7DB4-4419-88CD-029EA4037688}">
      <dgm:prSet phldrT="[Texte]" custT="1"/>
      <dgm:spPr/>
      <dgm:t>
        <a:bodyPr/>
        <a:lstStyle/>
        <a:p>
          <a:pPr algn="ctr"/>
          <a:r>
            <a:rPr lang="fr-FR" sz="20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Quelques bonnes pratiques pour une mise en page harmonieuse et efficace</a:t>
          </a:r>
          <a:endParaRPr lang="fr-FR" sz="20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03348D-4F60-4B6B-ABAB-7AC780F8C139}" type="parTrans" cxnId="{B13A3A10-59AD-4DC0-A413-6FE71A51466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CAE5D2-EB64-4D0F-B29A-FBAA7CACE4B9}" type="sibTrans" cxnId="{B13A3A10-59AD-4DC0-A413-6FE71A51466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29A1A7-F6BC-47B9-83DF-BF3B3F3559FA}">
      <dgm:prSet phldrT="[Texte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Limitez l’usage des polices fantaisies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aux titres afin de ne pas compromettre la clarté du texte.</a:t>
          </a:r>
        </a:p>
      </dgm:t>
    </dgm:pt>
    <dgm:pt modelId="{AE6386FB-8EF6-4561-B9D8-77C9777D1422}" type="parTrans" cxnId="{6B1E12DE-AC99-409C-8820-C325B99B77B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86B9E0-75C6-4735-A131-2CB092862B25}" type="sibTrans" cxnId="{6B1E12DE-AC99-409C-8820-C325B99B77B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C865EA-6CFA-4190-8346-D7E7E93754CA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N’utilisez pas plus de deux à trois polices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dans un même document pour éviter une surcharge visuelle.</a:t>
          </a:r>
        </a:p>
      </dgm:t>
    </dgm:pt>
    <dgm:pt modelId="{B59465C9-2EAC-4048-A2A7-C874F4AFC789}" type="parTrans" cxnId="{18802B87-D5CA-4FD8-ADFE-7C8EDA347D24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698955-884A-48C7-AFDD-FC974E02F262}" type="sibTrans" cxnId="{18802B87-D5CA-4FD8-ADFE-7C8EDA347D24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30B3-60E8-4720-9CD7-794D13CCFB3C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Le mélange de polices de familles différentes (avec et sans empattement) est possible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, mais évitez d’associer deux polices d’une même famille (par exemple, </a:t>
          </a:r>
          <a:r>
            <a:rPr lang="fr-FR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Times New Roman 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et </a:t>
          </a:r>
          <a:r>
            <a:rPr lang="fr-FR" sz="1800" b="1" dirty="0">
              <a:latin typeface="Garamond" panose="02020404030301010803" pitchFamily="18" charset="0"/>
              <a:cs typeface="Arial" panose="020B0604020202020204" pitchFamily="34" charset="0"/>
            </a:rPr>
            <a:t>Garamond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, Les légères variations de style peuvent donner une impression d’irrégularité ou d’erreur typographique.</a:t>
          </a:r>
        </a:p>
      </dgm:t>
    </dgm:pt>
    <dgm:pt modelId="{51BC1C6A-8927-4536-8328-B439C088F0A4}" type="parTrans" cxnId="{1A312819-6E26-4F5C-AF74-C042D6BAFC20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63BF6C-7574-4914-B07C-A8A067B3E862}" type="sibTrans" cxnId="{1A312819-6E26-4F5C-AF74-C042D6BAFC20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D17AAF-BBB1-4158-A1E4-1C91181A4215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Les polices avec empattement sont moins adaptées aux petites tailles et aux photocopies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, car elles perdent en lisibilité.</a:t>
          </a:r>
        </a:p>
      </dgm:t>
    </dgm:pt>
    <dgm:pt modelId="{F1EC605D-6656-4163-91DD-134C8A35FED3}" type="parTrans" cxnId="{8951457C-850C-41C8-AE1C-33FAE5F08B7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2678F6-3900-49DE-8E64-259CADB61E0E}" type="sibTrans" cxnId="{8951457C-850C-41C8-AE1C-33FAE5F08B7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96238F-7043-4A82-B59E-804DB68344A4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Privilégiez les polices sans empattement pour les titres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et celles avec empattement pour le corps du texte, car elles facilitent la lecture sur des blocs de texte longs.</a:t>
          </a:r>
        </a:p>
      </dgm:t>
    </dgm:pt>
    <dgm:pt modelId="{E8FBC340-FC28-4B9D-8216-DAC2CF23D964}" type="parTrans" cxnId="{6BFBE456-1D34-4345-B633-E520E63E6D8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469775-F913-4743-92FE-59FA2BE684E9}" type="sibTrans" cxnId="{6BFBE456-1D34-4345-B633-E520E63E6D8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BE32A1-F546-4967-BF15-C9AF7A9CA34F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Évitez d'associer des polices trop contrastées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, sauf dans les titres, pour ne pas créer une dissonance visuelle (ex. : Arial 10 et </a:t>
          </a:r>
          <a:r>
            <a:rPr lang="fr-FR" sz="1800" dirty="0">
              <a:latin typeface="Bauhaus 93" panose="04030905020B02020C02" pitchFamily="82" charset="0"/>
              <a:cs typeface="Arial" panose="020B0604020202020204" pitchFamily="34" charset="0"/>
            </a:rPr>
            <a:t>Bauha</a:t>
          </a:r>
          <a:r>
            <a:rPr lang="fr-FR" sz="1700" dirty="0">
              <a:latin typeface="Bauhaus 93" panose="04030905020B02020C02" pitchFamily="82" charset="0"/>
              <a:cs typeface="Arial" panose="020B0604020202020204" pitchFamily="34" charset="0"/>
            </a:rPr>
            <a:t>us</a:t>
          </a:r>
          <a:r>
            <a:rPr lang="fr-FR" sz="1700" dirty="0">
              <a:latin typeface="Arial" panose="020B0604020202020204" pitchFamily="34" charset="0"/>
              <a:cs typeface="Arial" panose="020B0604020202020204" pitchFamily="34" charset="0"/>
            </a:rPr>
            <a:t>).</a:t>
          </a:r>
        </a:p>
      </dgm:t>
    </dgm:pt>
    <dgm:pt modelId="{55BDCB2E-AF5F-4F09-82C0-EBC6B2AE4F54}" type="parTrans" cxnId="{EC59648A-2F89-465E-9FC0-404E02EA19BD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CA3844-2535-475B-9848-30888EBBEBC1}" type="sibTrans" cxnId="{EC59648A-2F89-465E-9FC0-404E02EA19BD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C544B4-BD90-4F17-BFC4-F1237CDB4654}" type="pres">
      <dgm:prSet presAssocID="{3FFCE22D-4AF5-4D12-AB17-DDB2889E62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5A9CE9-D9B8-4CB4-A627-315EF7C66E54}" type="pres">
      <dgm:prSet presAssocID="{B2366A4F-7DB4-4419-88CD-029EA4037688}" presName="root" presStyleCnt="0"/>
      <dgm:spPr/>
    </dgm:pt>
    <dgm:pt modelId="{2E444148-9FFB-461F-BC46-33A041387924}" type="pres">
      <dgm:prSet presAssocID="{B2366A4F-7DB4-4419-88CD-029EA4037688}" presName="rootComposite" presStyleCnt="0"/>
      <dgm:spPr/>
    </dgm:pt>
    <dgm:pt modelId="{0545B655-0360-4817-AFBB-E2791F15CB2C}" type="pres">
      <dgm:prSet presAssocID="{B2366A4F-7DB4-4419-88CD-029EA4037688}" presName="rootText" presStyleLbl="node1" presStyleIdx="0" presStyleCnt="1" custScaleX="349908" custScaleY="147481"/>
      <dgm:spPr/>
    </dgm:pt>
    <dgm:pt modelId="{70C24E92-B6EC-42CF-803A-01A3B115478D}" type="pres">
      <dgm:prSet presAssocID="{B2366A4F-7DB4-4419-88CD-029EA4037688}" presName="rootConnector" presStyleLbl="node1" presStyleIdx="0" presStyleCnt="1"/>
      <dgm:spPr/>
    </dgm:pt>
    <dgm:pt modelId="{CCAFAF5B-8B69-42C0-B4F2-9B21706C6BFA}" type="pres">
      <dgm:prSet presAssocID="{B2366A4F-7DB4-4419-88CD-029EA4037688}" presName="childShape" presStyleCnt="0"/>
      <dgm:spPr/>
    </dgm:pt>
    <dgm:pt modelId="{102486CD-212E-4CB6-AFE5-FB952AB95BCA}" type="pres">
      <dgm:prSet presAssocID="{AE6386FB-8EF6-4561-B9D8-77C9777D1422}" presName="Name13" presStyleLbl="parChTrans1D2" presStyleIdx="0" presStyleCnt="6"/>
      <dgm:spPr/>
    </dgm:pt>
    <dgm:pt modelId="{3BE315F1-D30C-436B-A9CF-5744867B36E2}" type="pres">
      <dgm:prSet presAssocID="{E729A1A7-F6BC-47B9-83DF-BF3B3F3559FA}" presName="childText" presStyleLbl="bgAcc1" presStyleIdx="0" presStyleCnt="6" custScaleX="1143745" custScaleY="92280">
        <dgm:presLayoutVars>
          <dgm:bulletEnabled val="1"/>
        </dgm:presLayoutVars>
      </dgm:prSet>
      <dgm:spPr/>
    </dgm:pt>
    <dgm:pt modelId="{D2126F73-1F37-45FD-89BC-091E70D53D2A}" type="pres">
      <dgm:prSet presAssocID="{B59465C9-2EAC-4048-A2A7-C874F4AFC789}" presName="Name13" presStyleLbl="parChTrans1D2" presStyleIdx="1" presStyleCnt="6"/>
      <dgm:spPr/>
    </dgm:pt>
    <dgm:pt modelId="{38E2C370-0355-4D4F-8856-CB341D933E96}" type="pres">
      <dgm:prSet presAssocID="{59C865EA-6CFA-4190-8346-D7E7E93754CA}" presName="childText" presStyleLbl="bgAcc1" presStyleIdx="1" presStyleCnt="6" custScaleX="1143745" custScaleY="83557">
        <dgm:presLayoutVars>
          <dgm:bulletEnabled val="1"/>
        </dgm:presLayoutVars>
      </dgm:prSet>
      <dgm:spPr/>
    </dgm:pt>
    <dgm:pt modelId="{96790067-752E-4472-833F-AD9A2D34DEB4}" type="pres">
      <dgm:prSet presAssocID="{51BC1C6A-8927-4536-8328-B439C088F0A4}" presName="Name13" presStyleLbl="parChTrans1D2" presStyleIdx="2" presStyleCnt="6"/>
      <dgm:spPr/>
    </dgm:pt>
    <dgm:pt modelId="{2FEDE407-BE14-4D61-AAD7-835F672BBF16}" type="pres">
      <dgm:prSet presAssocID="{331330B3-60E8-4720-9CD7-794D13CCFB3C}" presName="childText" presStyleLbl="bgAcc1" presStyleIdx="2" presStyleCnt="6" custScaleX="1143745" custScaleY="162736">
        <dgm:presLayoutVars>
          <dgm:bulletEnabled val="1"/>
        </dgm:presLayoutVars>
      </dgm:prSet>
      <dgm:spPr/>
    </dgm:pt>
    <dgm:pt modelId="{76A94273-0D3C-4E20-BB00-F95D19D236C4}" type="pres">
      <dgm:prSet presAssocID="{F1EC605D-6656-4163-91DD-134C8A35FED3}" presName="Name13" presStyleLbl="parChTrans1D2" presStyleIdx="3" presStyleCnt="6"/>
      <dgm:spPr/>
    </dgm:pt>
    <dgm:pt modelId="{72B89F45-641A-4EEB-9921-79028DCD68AB}" type="pres">
      <dgm:prSet presAssocID="{FDD17AAF-BBB1-4158-A1E4-1C91181A4215}" presName="childText" presStyleLbl="bgAcc1" presStyleIdx="3" presStyleCnt="6" custScaleX="1143745">
        <dgm:presLayoutVars>
          <dgm:bulletEnabled val="1"/>
        </dgm:presLayoutVars>
      </dgm:prSet>
      <dgm:spPr/>
    </dgm:pt>
    <dgm:pt modelId="{8FA6DF52-53A1-49F7-A2D8-4057359A4B91}" type="pres">
      <dgm:prSet presAssocID="{E8FBC340-FC28-4B9D-8216-DAC2CF23D964}" presName="Name13" presStyleLbl="parChTrans1D2" presStyleIdx="4" presStyleCnt="6"/>
      <dgm:spPr/>
    </dgm:pt>
    <dgm:pt modelId="{7E50CC81-B3F1-4FA2-ABFA-9288B05A1DB2}" type="pres">
      <dgm:prSet presAssocID="{D296238F-7043-4A82-B59E-804DB68344A4}" presName="childText" presStyleLbl="bgAcc1" presStyleIdx="4" presStyleCnt="6" custScaleX="1143745">
        <dgm:presLayoutVars>
          <dgm:bulletEnabled val="1"/>
        </dgm:presLayoutVars>
      </dgm:prSet>
      <dgm:spPr/>
    </dgm:pt>
    <dgm:pt modelId="{C4C9A224-31CA-47EC-826F-84A6D86E1FEF}" type="pres">
      <dgm:prSet presAssocID="{55BDCB2E-AF5F-4F09-82C0-EBC6B2AE4F54}" presName="Name13" presStyleLbl="parChTrans1D2" presStyleIdx="5" presStyleCnt="6"/>
      <dgm:spPr/>
    </dgm:pt>
    <dgm:pt modelId="{E0291627-0891-4645-8AF7-B533566077E9}" type="pres">
      <dgm:prSet presAssocID="{83BE32A1-F546-4967-BF15-C9AF7A9CA34F}" presName="childText" presStyleLbl="bgAcc1" presStyleIdx="5" presStyleCnt="6" custScaleX="1143745">
        <dgm:presLayoutVars>
          <dgm:bulletEnabled val="1"/>
        </dgm:presLayoutVars>
      </dgm:prSet>
      <dgm:spPr/>
    </dgm:pt>
  </dgm:ptLst>
  <dgm:cxnLst>
    <dgm:cxn modelId="{B13A3A10-59AD-4DC0-A413-6FE71A514666}" srcId="{3FFCE22D-4AF5-4D12-AB17-DDB2889E627C}" destId="{B2366A4F-7DB4-4419-88CD-029EA4037688}" srcOrd="0" destOrd="0" parTransId="{CD03348D-4F60-4B6B-ABAB-7AC780F8C139}" sibTransId="{FDCAE5D2-EB64-4D0F-B29A-FBAA7CACE4B9}"/>
    <dgm:cxn modelId="{1A312819-6E26-4F5C-AF74-C042D6BAFC20}" srcId="{B2366A4F-7DB4-4419-88CD-029EA4037688}" destId="{331330B3-60E8-4720-9CD7-794D13CCFB3C}" srcOrd="2" destOrd="0" parTransId="{51BC1C6A-8927-4536-8328-B439C088F0A4}" sibTransId="{3863BF6C-7574-4914-B07C-A8A067B3E862}"/>
    <dgm:cxn modelId="{83F81220-BAFD-40F3-BD28-70A5E599BB2F}" type="presOf" srcId="{51BC1C6A-8927-4536-8328-B439C088F0A4}" destId="{96790067-752E-4472-833F-AD9A2D34DEB4}" srcOrd="0" destOrd="0" presId="urn:microsoft.com/office/officeart/2005/8/layout/hierarchy3"/>
    <dgm:cxn modelId="{F777A62D-9F30-45D2-88FE-8A9DB557EE2F}" type="presOf" srcId="{E8FBC340-FC28-4B9D-8216-DAC2CF23D964}" destId="{8FA6DF52-53A1-49F7-A2D8-4057359A4B91}" srcOrd="0" destOrd="0" presId="urn:microsoft.com/office/officeart/2005/8/layout/hierarchy3"/>
    <dgm:cxn modelId="{F7727435-1174-444B-8E2A-1AA9982EBD4F}" type="presOf" srcId="{B59465C9-2EAC-4048-A2A7-C874F4AFC789}" destId="{D2126F73-1F37-45FD-89BC-091E70D53D2A}" srcOrd="0" destOrd="0" presId="urn:microsoft.com/office/officeart/2005/8/layout/hierarchy3"/>
    <dgm:cxn modelId="{47D8D735-BC51-4579-A9FD-BE67B17D6827}" type="presOf" srcId="{AE6386FB-8EF6-4561-B9D8-77C9777D1422}" destId="{102486CD-212E-4CB6-AFE5-FB952AB95BCA}" srcOrd="0" destOrd="0" presId="urn:microsoft.com/office/officeart/2005/8/layout/hierarchy3"/>
    <dgm:cxn modelId="{1C882E3C-B0B2-44FE-B27F-6B8F91D3673F}" type="presOf" srcId="{59C865EA-6CFA-4190-8346-D7E7E93754CA}" destId="{38E2C370-0355-4D4F-8856-CB341D933E96}" srcOrd="0" destOrd="0" presId="urn:microsoft.com/office/officeart/2005/8/layout/hierarchy3"/>
    <dgm:cxn modelId="{C8817A5C-5F12-4723-9B4A-9AACB059B1C6}" type="presOf" srcId="{55BDCB2E-AF5F-4F09-82C0-EBC6B2AE4F54}" destId="{C4C9A224-31CA-47EC-826F-84A6D86E1FEF}" srcOrd="0" destOrd="0" presId="urn:microsoft.com/office/officeart/2005/8/layout/hierarchy3"/>
    <dgm:cxn modelId="{10EAF268-199C-4D1F-83C3-A7355FC679E8}" type="presOf" srcId="{3FFCE22D-4AF5-4D12-AB17-DDB2889E627C}" destId="{5DC544B4-BD90-4F17-BFC4-F1237CDB4654}" srcOrd="0" destOrd="0" presId="urn:microsoft.com/office/officeart/2005/8/layout/hierarchy3"/>
    <dgm:cxn modelId="{6BFBE456-1D34-4345-B633-E520E63E6D8E}" srcId="{B2366A4F-7DB4-4419-88CD-029EA4037688}" destId="{D296238F-7043-4A82-B59E-804DB68344A4}" srcOrd="4" destOrd="0" parTransId="{E8FBC340-FC28-4B9D-8216-DAC2CF23D964}" sibTransId="{23469775-F913-4743-92FE-59FA2BE684E9}"/>
    <dgm:cxn modelId="{8951457C-850C-41C8-AE1C-33FAE5F08B71}" srcId="{B2366A4F-7DB4-4419-88CD-029EA4037688}" destId="{FDD17AAF-BBB1-4158-A1E4-1C91181A4215}" srcOrd="3" destOrd="0" parTransId="{F1EC605D-6656-4163-91DD-134C8A35FED3}" sibTransId="{C22678F6-3900-49DE-8E64-259CADB61E0E}"/>
    <dgm:cxn modelId="{262EE985-BF86-42A2-8F3A-7B5FBD8115F2}" type="presOf" srcId="{D296238F-7043-4A82-B59E-804DB68344A4}" destId="{7E50CC81-B3F1-4FA2-ABFA-9288B05A1DB2}" srcOrd="0" destOrd="0" presId="urn:microsoft.com/office/officeart/2005/8/layout/hierarchy3"/>
    <dgm:cxn modelId="{18802B87-D5CA-4FD8-ADFE-7C8EDA347D24}" srcId="{B2366A4F-7DB4-4419-88CD-029EA4037688}" destId="{59C865EA-6CFA-4190-8346-D7E7E93754CA}" srcOrd="1" destOrd="0" parTransId="{B59465C9-2EAC-4048-A2A7-C874F4AFC789}" sibTransId="{0C698955-884A-48C7-AFDD-FC974E02F262}"/>
    <dgm:cxn modelId="{EC59648A-2F89-465E-9FC0-404E02EA19BD}" srcId="{B2366A4F-7DB4-4419-88CD-029EA4037688}" destId="{83BE32A1-F546-4967-BF15-C9AF7A9CA34F}" srcOrd="5" destOrd="0" parTransId="{55BDCB2E-AF5F-4F09-82C0-EBC6B2AE4F54}" sibTransId="{33CA3844-2535-475B-9848-30888EBBEBC1}"/>
    <dgm:cxn modelId="{D8F1448F-AD04-4492-8BD3-66D4329B0FB8}" type="presOf" srcId="{331330B3-60E8-4720-9CD7-794D13CCFB3C}" destId="{2FEDE407-BE14-4D61-AAD7-835F672BBF16}" srcOrd="0" destOrd="0" presId="urn:microsoft.com/office/officeart/2005/8/layout/hierarchy3"/>
    <dgm:cxn modelId="{6D774994-BA92-4DF3-BEBF-53B88AF0CAA8}" type="presOf" srcId="{83BE32A1-F546-4967-BF15-C9AF7A9CA34F}" destId="{E0291627-0891-4645-8AF7-B533566077E9}" srcOrd="0" destOrd="0" presId="urn:microsoft.com/office/officeart/2005/8/layout/hierarchy3"/>
    <dgm:cxn modelId="{B223F2B4-D1E8-4D8B-86BA-B98FA4842A69}" type="presOf" srcId="{F1EC605D-6656-4163-91DD-134C8A35FED3}" destId="{76A94273-0D3C-4E20-BB00-F95D19D236C4}" srcOrd="0" destOrd="0" presId="urn:microsoft.com/office/officeart/2005/8/layout/hierarchy3"/>
    <dgm:cxn modelId="{5C7DEDB5-61E4-4E3A-A64B-1EBD0A049D45}" type="presOf" srcId="{FDD17AAF-BBB1-4158-A1E4-1C91181A4215}" destId="{72B89F45-641A-4EEB-9921-79028DCD68AB}" srcOrd="0" destOrd="0" presId="urn:microsoft.com/office/officeart/2005/8/layout/hierarchy3"/>
    <dgm:cxn modelId="{3D08E8B8-DF9D-4860-9573-87477243FE78}" type="presOf" srcId="{B2366A4F-7DB4-4419-88CD-029EA4037688}" destId="{0545B655-0360-4817-AFBB-E2791F15CB2C}" srcOrd="0" destOrd="0" presId="urn:microsoft.com/office/officeart/2005/8/layout/hierarchy3"/>
    <dgm:cxn modelId="{A3444BCD-8592-4265-A602-F7A187AFD0E1}" type="presOf" srcId="{E729A1A7-F6BC-47B9-83DF-BF3B3F3559FA}" destId="{3BE315F1-D30C-436B-A9CF-5744867B36E2}" srcOrd="0" destOrd="0" presId="urn:microsoft.com/office/officeart/2005/8/layout/hierarchy3"/>
    <dgm:cxn modelId="{11E898DC-0C74-4E4A-B237-D48DC8B4818A}" type="presOf" srcId="{B2366A4F-7DB4-4419-88CD-029EA4037688}" destId="{70C24E92-B6EC-42CF-803A-01A3B115478D}" srcOrd="1" destOrd="0" presId="urn:microsoft.com/office/officeart/2005/8/layout/hierarchy3"/>
    <dgm:cxn modelId="{6B1E12DE-AC99-409C-8820-C325B99B77BB}" srcId="{B2366A4F-7DB4-4419-88CD-029EA4037688}" destId="{E729A1A7-F6BC-47B9-83DF-BF3B3F3559FA}" srcOrd="0" destOrd="0" parTransId="{AE6386FB-8EF6-4561-B9D8-77C9777D1422}" sibTransId="{6686B9E0-75C6-4735-A131-2CB092862B25}"/>
    <dgm:cxn modelId="{7D63A856-F297-44B8-86E5-697ABBE44A5D}" type="presParOf" srcId="{5DC544B4-BD90-4F17-BFC4-F1237CDB4654}" destId="{755A9CE9-D9B8-4CB4-A627-315EF7C66E54}" srcOrd="0" destOrd="0" presId="urn:microsoft.com/office/officeart/2005/8/layout/hierarchy3"/>
    <dgm:cxn modelId="{6827C1DD-1044-4ADC-BE02-431FF802BE24}" type="presParOf" srcId="{755A9CE9-D9B8-4CB4-A627-315EF7C66E54}" destId="{2E444148-9FFB-461F-BC46-33A041387924}" srcOrd="0" destOrd="0" presId="urn:microsoft.com/office/officeart/2005/8/layout/hierarchy3"/>
    <dgm:cxn modelId="{1E2FD3BE-8410-4503-ABB1-7DA9AD268B4D}" type="presParOf" srcId="{2E444148-9FFB-461F-BC46-33A041387924}" destId="{0545B655-0360-4817-AFBB-E2791F15CB2C}" srcOrd="0" destOrd="0" presId="urn:microsoft.com/office/officeart/2005/8/layout/hierarchy3"/>
    <dgm:cxn modelId="{8C0D50E1-E031-42B4-B321-E92DB3AA1D88}" type="presParOf" srcId="{2E444148-9FFB-461F-BC46-33A041387924}" destId="{70C24E92-B6EC-42CF-803A-01A3B115478D}" srcOrd="1" destOrd="0" presId="urn:microsoft.com/office/officeart/2005/8/layout/hierarchy3"/>
    <dgm:cxn modelId="{CD2D5133-6287-40C8-B112-A5035EFDC594}" type="presParOf" srcId="{755A9CE9-D9B8-4CB4-A627-315EF7C66E54}" destId="{CCAFAF5B-8B69-42C0-B4F2-9B21706C6BFA}" srcOrd="1" destOrd="0" presId="urn:microsoft.com/office/officeart/2005/8/layout/hierarchy3"/>
    <dgm:cxn modelId="{E5D37C04-655A-47A1-8378-278BB513D072}" type="presParOf" srcId="{CCAFAF5B-8B69-42C0-B4F2-9B21706C6BFA}" destId="{102486CD-212E-4CB6-AFE5-FB952AB95BCA}" srcOrd="0" destOrd="0" presId="urn:microsoft.com/office/officeart/2005/8/layout/hierarchy3"/>
    <dgm:cxn modelId="{BCD3BC46-F4D7-49C1-953D-8DCC9788F45D}" type="presParOf" srcId="{CCAFAF5B-8B69-42C0-B4F2-9B21706C6BFA}" destId="{3BE315F1-D30C-436B-A9CF-5744867B36E2}" srcOrd="1" destOrd="0" presId="urn:microsoft.com/office/officeart/2005/8/layout/hierarchy3"/>
    <dgm:cxn modelId="{E4E2D369-3F2D-4EAE-B445-FFFC52C16EBA}" type="presParOf" srcId="{CCAFAF5B-8B69-42C0-B4F2-9B21706C6BFA}" destId="{D2126F73-1F37-45FD-89BC-091E70D53D2A}" srcOrd="2" destOrd="0" presId="urn:microsoft.com/office/officeart/2005/8/layout/hierarchy3"/>
    <dgm:cxn modelId="{E459DCFF-1AB1-46FA-999A-F67D077AEF6F}" type="presParOf" srcId="{CCAFAF5B-8B69-42C0-B4F2-9B21706C6BFA}" destId="{38E2C370-0355-4D4F-8856-CB341D933E96}" srcOrd="3" destOrd="0" presId="urn:microsoft.com/office/officeart/2005/8/layout/hierarchy3"/>
    <dgm:cxn modelId="{F4ECB318-F455-401D-A86E-CBD46D1AB46D}" type="presParOf" srcId="{CCAFAF5B-8B69-42C0-B4F2-9B21706C6BFA}" destId="{96790067-752E-4472-833F-AD9A2D34DEB4}" srcOrd="4" destOrd="0" presId="urn:microsoft.com/office/officeart/2005/8/layout/hierarchy3"/>
    <dgm:cxn modelId="{B4AB7A35-A4CB-4EFA-84F3-14C9F28A675D}" type="presParOf" srcId="{CCAFAF5B-8B69-42C0-B4F2-9B21706C6BFA}" destId="{2FEDE407-BE14-4D61-AAD7-835F672BBF16}" srcOrd="5" destOrd="0" presId="urn:microsoft.com/office/officeart/2005/8/layout/hierarchy3"/>
    <dgm:cxn modelId="{7861D82C-8CDE-454C-B40F-C85E4DEC5819}" type="presParOf" srcId="{CCAFAF5B-8B69-42C0-B4F2-9B21706C6BFA}" destId="{76A94273-0D3C-4E20-BB00-F95D19D236C4}" srcOrd="6" destOrd="0" presId="urn:microsoft.com/office/officeart/2005/8/layout/hierarchy3"/>
    <dgm:cxn modelId="{0F356C73-3330-481B-BA34-9EBE6DBCAE94}" type="presParOf" srcId="{CCAFAF5B-8B69-42C0-B4F2-9B21706C6BFA}" destId="{72B89F45-641A-4EEB-9921-79028DCD68AB}" srcOrd="7" destOrd="0" presId="urn:microsoft.com/office/officeart/2005/8/layout/hierarchy3"/>
    <dgm:cxn modelId="{CF046554-D9CE-4848-BBD6-0278C3E448ED}" type="presParOf" srcId="{CCAFAF5B-8B69-42C0-B4F2-9B21706C6BFA}" destId="{8FA6DF52-53A1-49F7-A2D8-4057359A4B91}" srcOrd="8" destOrd="0" presId="urn:microsoft.com/office/officeart/2005/8/layout/hierarchy3"/>
    <dgm:cxn modelId="{D063F38D-F5DD-483A-874F-DC8BFE6CC094}" type="presParOf" srcId="{CCAFAF5B-8B69-42C0-B4F2-9B21706C6BFA}" destId="{7E50CC81-B3F1-4FA2-ABFA-9288B05A1DB2}" srcOrd="9" destOrd="0" presId="urn:microsoft.com/office/officeart/2005/8/layout/hierarchy3"/>
    <dgm:cxn modelId="{7DB95621-82F9-4337-B872-683F860EAE8F}" type="presParOf" srcId="{CCAFAF5B-8B69-42C0-B4F2-9B21706C6BFA}" destId="{C4C9A224-31CA-47EC-826F-84A6D86E1FEF}" srcOrd="10" destOrd="0" presId="urn:microsoft.com/office/officeart/2005/8/layout/hierarchy3"/>
    <dgm:cxn modelId="{EC94B336-52CD-40D6-8EAA-39AE25E35FEE}" type="presParOf" srcId="{CCAFAF5B-8B69-42C0-B4F2-9B21706C6BFA}" destId="{E0291627-0891-4645-8AF7-B533566077E9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45B655-0360-4817-AFBB-E2791F15CB2C}">
      <dsp:nvSpPr>
        <dsp:cNvPr id="0" name=""/>
        <dsp:cNvSpPr/>
      </dsp:nvSpPr>
      <dsp:spPr>
        <a:xfrm>
          <a:off x="4940" y="429038"/>
          <a:ext cx="4202864" cy="8857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Quelques bonnes pratiques pour une mise en page harmonieuse et efficace</a:t>
          </a:r>
          <a:endParaRPr lang="fr-FR" sz="2000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882" y="454980"/>
        <a:ext cx="4150980" cy="833838"/>
      </dsp:txXfrm>
    </dsp:sp>
    <dsp:sp modelId="{102486CD-212E-4CB6-AFE5-FB952AB95BCA}">
      <dsp:nvSpPr>
        <dsp:cNvPr id="0" name=""/>
        <dsp:cNvSpPr/>
      </dsp:nvSpPr>
      <dsp:spPr>
        <a:xfrm>
          <a:off x="425226" y="1314760"/>
          <a:ext cx="420286" cy="4272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243"/>
              </a:lnTo>
              <a:lnTo>
                <a:pt x="420286" y="42724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E315F1-D30C-436B-A9CF-5744867B36E2}">
      <dsp:nvSpPr>
        <dsp:cNvPr id="0" name=""/>
        <dsp:cNvSpPr/>
      </dsp:nvSpPr>
      <dsp:spPr>
        <a:xfrm>
          <a:off x="845513" y="1464902"/>
          <a:ext cx="10990329" cy="55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Limitez l’usage des polices fantaisies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aux titres afin de ne pas compromettre la clarté du texte.</a:t>
          </a:r>
        </a:p>
      </dsp:txBody>
      <dsp:txXfrm>
        <a:off x="861745" y="1481134"/>
        <a:ext cx="10957865" cy="521739"/>
      </dsp:txXfrm>
    </dsp:sp>
    <dsp:sp modelId="{D2126F73-1F37-45FD-89BC-091E70D53D2A}">
      <dsp:nvSpPr>
        <dsp:cNvPr id="0" name=""/>
        <dsp:cNvSpPr/>
      </dsp:nvSpPr>
      <dsp:spPr>
        <a:xfrm>
          <a:off x="425226" y="1314760"/>
          <a:ext cx="420286" cy="1105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5394"/>
              </a:lnTo>
              <a:lnTo>
                <a:pt x="420286" y="11053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2C370-0355-4D4F-8856-CB341D933E96}">
      <dsp:nvSpPr>
        <dsp:cNvPr id="0" name=""/>
        <dsp:cNvSpPr/>
      </dsp:nvSpPr>
      <dsp:spPr>
        <a:xfrm>
          <a:off x="845513" y="2169247"/>
          <a:ext cx="10990329" cy="5018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N’utilisez pas plus de deux à trois polices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dans un même document pour éviter une surcharge visuelle.</a:t>
          </a:r>
        </a:p>
      </dsp:txBody>
      <dsp:txXfrm>
        <a:off x="860211" y="2183945"/>
        <a:ext cx="10960933" cy="472419"/>
      </dsp:txXfrm>
    </dsp:sp>
    <dsp:sp modelId="{96790067-752E-4472-833F-AD9A2D34DEB4}">
      <dsp:nvSpPr>
        <dsp:cNvPr id="0" name=""/>
        <dsp:cNvSpPr/>
      </dsp:nvSpPr>
      <dsp:spPr>
        <a:xfrm>
          <a:off x="425226" y="1314760"/>
          <a:ext cx="420286" cy="1995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5113"/>
              </a:lnTo>
              <a:lnTo>
                <a:pt x="420286" y="19951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DE407-BE14-4D61-AAD7-835F672BBF16}">
      <dsp:nvSpPr>
        <dsp:cNvPr id="0" name=""/>
        <dsp:cNvSpPr/>
      </dsp:nvSpPr>
      <dsp:spPr>
        <a:xfrm>
          <a:off x="845513" y="2821204"/>
          <a:ext cx="10990329" cy="97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Le mélange de polices de familles différentes (avec et sans empattement) est possible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, mais évitez d’associer deux polices d’une même famille (par exemple, </a:t>
          </a:r>
          <a:r>
            <a:rPr lang="fr-FR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Times New Roman 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et </a:t>
          </a:r>
          <a:r>
            <a:rPr lang="fr-FR" sz="1800" b="1" kern="1200" dirty="0">
              <a:latin typeface="Garamond" panose="02020404030301010803" pitchFamily="18" charset="0"/>
              <a:cs typeface="Arial" panose="020B0604020202020204" pitchFamily="34" charset="0"/>
            </a:rPr>
            <a:t>Garamond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, Les légères variations de style peuvent donner une impression d’irrégularité ou d’erreur typographique.</a:t>
          </a:r>
        </a:p>
      </dsp:txBody>
      <dsp:txXfrm>
        <a:off x="874138" y="2849829"/>
        <a:ext cx="10933079" cy="920088"/>
      </dsp:txXfrm>
    </dsp:sp>
    <dsp:sp modelId="{76A94273-0D3C-4E20-BB00-F95D19D236C4}">
      <dsp:nvSpPr>
        <dsp:cNvPr id="0" name=""/>
        <dsp:cNvSpPr/>
      </dsp:nvSpPr>
      <dsp:spPr>
        <a:xfrm>
          <a:off x="425226" y="1314760"/>
          <a:ext cx="420286" cy="2934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4208"/>
              </a:lnTo>
              <a:lnTo>
                <a:pt x="420286" y="29342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89F45-641A-4EEB-9921-79028DCD68AB}">
      <dsp:nvSpPr>
        <dsp:cNvPr id="0" name=""/>
        <dsp:cNvSpPr/>
      </dsp:nvSpPr>
      <dsp:spPr>
        <a:xfrm>
          <a:off x="845513" y="3948685"/>
          <a:ext cx="10990329" cy="600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Les polices avec empattement sont moins adaptées aux petites tailles et aux photocopies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, car elles perdent en lisibilité.</a:t>
          </a:r>
        </a:p>
      </dsp:txBody>
      <dsp:txXfrm>
        <a:off x="863103" y="3966275"/>
        <a:ext cx="10955149" cy="565387"/>
      </dsp:txXfrm>
    </dsp:sp>
    <dsp:sp modelId="{8FA6DF52-53A1-49F7-A2D8-4057359A4B91}">
      <dsp:nvSpPr>
        <dsp:cNvPr id="0" name=""/>
        <dsp:cNvSpPr/>
      </dsp:nvSpPr>
      <dsp:spPr>
        <a:xfrm>
          <a:off x="425226" y="1314760"/>
          <a:ext cx="420286" cy="3684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4917"/>
              </a:lnTo>
              <a:lnTo>
                <a:pt x="420286" y="36849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0CC81-B3F1-4FA2-ABFA-9288B05A1DB2}">
      <dsp:nvSpPr>
        <dsp:cNvPr id="0" name=""/>
        <dsp:cNvSpPr/>
      </dsp:nvSpPr>
      <dsp:spPr>
        <a:xfrm>
          <a:off x="845513" y="4699394"/>
          <a:ext cx="10990329" cy="600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Privilégiez les polices sans empattement pour les titres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et celles avec empattement pour le corps du texte, car elles facilitent la lecture sur des blocs de texte longs.</a:t>
          </a:r>
        </a:p>
      </dsp:txBody>
      <dsp:txXfrm>
        <a:off x="863103" y="4716984"/>
        <a:ext cx="10955149" cy="565387"/>
      </dsp:txXfrm>
    </dsp:sp>
    <dsp:sp modelId="{C4C9A224-31CA-47EC-826F-84A6D86E1FEF}">
      <dsp:nvSpPr>
        <dsp:cNvPr id="0" name=""/>
        <dsp:cNvSpPr/>
      </dsp:nvSpPr>
      <dsp:spPr>
        <a:xfrm>
          <a:off x="425226" y="1314760"/>
          <a:ext cx="420286" cy="4435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5626"/>
              </a:lnTo>
              <a:lnTo>
                <a:pt x="420286" y="443562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91627-0891-4645-8AF7-B533566077E9}">
      <dsp:nvSpPr>
        <dsp:cNvPr id="0" name=""/>
        <dsp:cNvSpPr/>
      </dsp:nvSpPr>
      <dsp:spPr>
        <a:xfrm>
          <a:off x="845513" y="5450102"/>
          <a:ext cx="10990329" cy="600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Évitez d'associer des polices trop contrastées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, sauf dans les titres, pour ne pas créer une dissonance visuelle (ex. : Arial 10 et </a:t>
          </a:r>
          <a:r>
            <a:rPr lang="fr-FR" sz="1800" kern="1200" dirty="0">
              <a:latin typeface="Bauhaus 93" panose="04030905020B02020C02" pitchFamily="82" charset="0"/>
              <a:cs typeface="Arial" panose="020B0604020202020204" pitchFamily="34" charset="0"/>
            </a:rPr>
            <a:t>Bauha</a:t>
          </a:r>
          <a:r>
            <a:rPr lang="fr-FR" sz="1700" kern="1200" dirty="0">
              <a:latin typeface="Bauhaus 93" panose="04030905020B02020C02" pitchFamily="82" charset="0"/>
              <a:cs typeface="Arial" panose="020B0604020202020204" pitchFamily="34" charset="0"/>
            </a:rPr>
            <a:t>us</a:t>
          </a:r>
          <a:r>
            <a:rPr lang="fr-FR" sz="1700" kern="1200" dirty="0">
              <a:latin typeface="Arial" panose="020B0604020202020204" pitchFamily="34" charset="0"/>
              <a:cs typeface="Arial" panose="020B0604020202020204" pitchFamily="34" charset="0"/>
            </a:rPr>
            <a:t>).</a:t>
          </a:r>
        </a:p>
      </dsp:txBody>
      <dsp:txXfrm>
        <a:off x="863103" y="5467692"/>
        <a:ext cx="10955149" cy="565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F9CA1-5F1A-0445-BFA2-F04BF85D8D46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2E50C-DF6C-9749-A508-13C09DDC9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533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font.com/" TargetMode="Externa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43070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Choisir une police de caractères (fontes)</a:t>
            </a:r>
            <a:endParaRPr lang="fr-FR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7712" y="1314269"/>
            <a:ext cx="76076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Aptos" panose="020B0004020202020204" pitchFamily="34" charset="0"/>
                <a:ea typeface="Calibri" panose="020F0502020204030204" pitchFamily="34" charset="0"/>
                <a:cs typeface="AngsanaUPC" panose="020B0502040204020203" pitchFamily="18" charset="-34"/>
              </a:rPr>
              <a:t>Chaque police raconte une histoire et véhicule un style qui influence la lecture et la perception du texte.</a:t>
            </a:r>
            <a:endParaRPr lang="fr-FR" sz="2800" b="1" dirty="0"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 8" descr="Une image contenant texte, Police, blanc, typographie&#10;&#10;Le contenu généré par l’IA peut être incorrect.">
            <a:extLst>
              <a:ext uri="{FF2B5EF4-FFF2-40B4-BE49-F238E27FC236}">
                <a16:creationId xmlns:a16="http://schemas.microsoft.com/office/drawing/2014/main" id="{D9607596-9F78-5559-1E3E-4592C481B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634" y="361461"/>
            <a:ext cx="3514751" cy="2828946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4ABCA020-E3A2-4992-1B31-CEA02D018C1C}"/>
              </a:ext>
            </a:extLst>
          </p:cNvPr>
          <p:cNvSpPr txBox="1"/>
          <p:nvPr/>
        </p:nvSpPr>
        <p:spPr>
          <a:xfrm>
            <a:off x="905117" y="3476064"/>
            <a:ext cx="10290481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400" b="1" dirty="0"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es logiciels de traitement de texte offrent un large choix de polices que l’on peut regrouper en quatre grandes familles. </a:t>
            </a:r>
          </a:p>
          <a:p>
            <a:pPr algn="ctr"/>
            <a:endParaRPr lang="fr-FR" sz="2800" b="1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8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Aldhabi" panose="020F0502020204030204" pitchFamily="2" charset="-78"/>
              </a:rPr>
              <a:t>Chacune possède ses spécificités et contribue à instaurer une ambiance particulière, adaptée au message que l’on souhaite transmettre.</a:t>
            </a:r>
            <a:endParaRPr lang="fr-FR" sz="3600" b="1" dirty="0">
              <a:latin typeface="Bell MT" panose="02020503060305020303" pitchFamily="18" charset="0"/>
              <a:ea typeface="Calibri" panose="020F0502020204030204" pitchFamily="34" charset="0"/>
              <a:cs typeface="Aldhabi" panose="020F05020202040302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155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47340"/>
            <a:ext cx="11844867" cy="584200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Choisir une police de caractères (fontes)</a:t>
            </a:r>
            <a:b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Familles de polices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577888"/>
              </p:ext>
            </p:extLst>
          </p:nvPr>
        </p:nvGraphicFramePr>
        <p:xfrm>
          <a:off x="548891" y="1710153"/>
          <a:ext cx="11295976" cy="44789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80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569">
                <a:tc rowSpan="2"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fr-FR" sz="32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Polices à empattements (Serif)</a:t>
                      </a:r>
                    </a:p>
                    <a:p>
                      <a:pPr lvl="0" fontAlgn="ctr">
                        <a:spcBef>
                          <a:spcPts val="1800"/>
                        </a:spcBef>
                      </a:pP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Caractéristiques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Elles possèdent de petites extensions (empattements) aux extrémités des lettres.</a:t>
                      </a:r>
                    </a:p>
                    <a:p>
                      <a:pPr lvl="0" fontAlgn="ctr">
                        <a:spcBef>
                          <a:spcPts val="1800"/>
                        </a:spcBef>
                      </a:pP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Usage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Souvent utilisées pour les textes longs (livres, journaux) car elles améliorent la lisibilité en facilitant le suivi des lignes.</a:t>
                      </a:r>
                    </a:p>
                    <a:p>
                      <a:pPr>
                        <a:spcBef>
                          <a:spcPts val="1800"/>
                        </a:spcBef>
                      </a:pP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Exemples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Roman,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Garamond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Georgia.</a:t>
                      </a:r>
                      <a:endParaRPr lang="fr-FR" sz="3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7200" dirty="0">
                          <a:effectLst/>
                          <a:latin typeface="Garamond" panose="02020404030301010803" pitchFamily="18" charset="0"/>
                        </a:rPr>
                        <a:t>ROME</a:t>
                      </a:r>
                      <a:endParaRPr lang="fr-FR" sz="32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41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Bodoni MT" panose="02070603080606020203" pitchFamily="18" charset="0"/>
                        </a:rPr>
                        <a:t>Bodoni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Bodoni MT" panose="02070603080606020203" pitchFamily="18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Times New Roman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</a:rPr>
                        <a:t>Garamond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3600" dirty="0">
                          <a:solidFill>
                            <a:schemeClr val="bg1"/>
                          </a:solidFill>
                          <a:effectLst/>
                          <a:highlight>
                            <a:srgbClr val="D3D3D3"/>
                          </a:highlight>
                          <a:latin typeface="Garamond" panose="02020404030301010803" pitchFamily="18" charset="0"/>
                        </a:rPr>
                        <a:t>LVMH</a:t>
                      </a:r>
                      <a:endParaRPr lang="fr-FR" sz="3600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Connecteur droit avec flèche 13"/>
          <p:cNvCxnSpPr>
            <a:cxnSpLocks noChangeShapeType="1"/>
          </p:cNvCxnSpPr>
          <p:nvPr/>
        </p:nvCxnSpPr>
        <p:spPr bwMode="auto">
          <a:xfrm flipV="1">
            <a:off x="8407398" y="2504017"/>
            <a:ext cx="473075" cy="139700"/>
          </a:xfrm>
          <a:prstGeom prst="straightConnector1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5" name="Ellipse 14"/>
          <p:cNvSpPr>
            <a:spLocks noChangeArrowheads="1"/>
          </p:cNvSpPr>
          <p:nvPr/>
        </p:nvSpPr>
        <p:spPr bwMode="auto">
          <a:xfrm>
            <a:off x="8867244" y="2430991"/>
            <a:ext cx="132822" cy="142876"/>
          </a:xfrm>
          <a:prstGeom prst="ellips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54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75733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Choisir une police de caractères (fontes)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737432"/>
              </p:ext>
            </p:extLst>
          </p:nvPr>
        </p:nvGraphicFramePr>
        <p:xfrm>
          <a:off x="338839" y="1540934"/>
          <a:ext cx="11342742" cy="44753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94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8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5366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fr-FR" sz="3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Polices sans empattements (sans-serif)</a:t>
                      </a:r>
                    </a:p>
                    <a:p>
                      <a:pPr lvl="0" fontAlgn="ctr">
                        <a:spcBef>
                          <a:spcPts val="1800"/>
                        </a:spcBef>
                      </a:pP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Caractéristiques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: Elles ne possèdent pas d’empattements, offrant un aspect plus épuré et moderne.</a:t>
                      </a:r>
                    </a:p>
                    <a:p>
                      <a:pPr lvl="0" fontAlgn="ctr">
                        <a:spcBef>
                          <a:spcPts val="1800"/>
                        </a:spcBef>
                      </a:pP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Usage : Très utilisées pour le web et le design contemporain, elles assurent une lisibilité optimale sur écran.</a:t>
                      </a:r>
                    </a:p>
                    <a:p>
                      <a:pPr>
                        <a:spcBef>
                          <a:spcPts val="1800"/>
                        </a:spcBef>
                      </a:pP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Exemples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: Arial, </a:t>
                      </a:r>
                      <a:r>
                        <a:rPr lang="fr-FR" sz="2800" b="0" kern="1200" dirty="0" err="1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Aptos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800" b="0" kern="1200" dirty="0" err="1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Helvetica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Verdana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fr-FR" sz="40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19" marR="5881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Arial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Century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Futura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Verdana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Trebuchet</a:t>
                      </a:r>
                      <a:r>
                        <a:rPr lang="en-US" sz="4400" dirty="0">
                          <a:solidFill>
                            <a:schemeClr val="bg1"/>
                          </a:solidFill>
                          <a:effectLst/>
                          <a:highlight>
                            <a:srgbClr val="8B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highlight>
                            <a:srgbClr val="8B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CHANEL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19" marR="5881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5178" y="661310"/>
            <a:ext cx="4176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Familles de polices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1658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41867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Choisir une police de caractères (fontes)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860702"/>
              </p:ext>
            </p:extLst>
          </p:nvPr>
        </p:nvGraphicFramePr>
        <p:xfrm>
          <a:off x="413425" y="1473086"/>
          <a:ext cx="11228242" cy="46483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1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831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1800"/>
                        </a:spcBef>
                      </a:pPr>
                      <a:r>
                        <a:rPr lang="fr-FR" sz="3200" b="1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Polices Scripts</a:t>
                      </a:r>
                    </a:p>
                    <a:p>
                      <a:pPr lvl="0" fontAlgn="ctr">
                        <a:spcBef>
                          <a:spcPts val="1800"/>
                        </a:spcBef>
                      </a:pPr>
                      <a:r>
                        <a:rPr lang="fr-FR" sz="3200" b="1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Caractéristiques </a:t>
                      </a:r>
                      <a:r>
                        <a:rPr lang="fr-FR" sz="3200" b="0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: Inspirées de l’écriture manuscrite, elles reproduisent un style calligraphique ou cursif.</a:t>
                      </a:r>
                    </a:p>
                    <a:p>
                      <a:pPr lvl="0" fontAlgn="ctr">
                        <a:spcBef>
                          <a:spcPts val="1800"/>
                        </a:spcBef>
                      </a:pPr>
                      <a:r>
                        <a:rPr lang="fr-FR" sz="3200" b="1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Usage </a:t>
                      </a:r>
                      <a:r>
                        <a:rPr lang="fr-FR" sz="3200" b="0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: Employées pour des documents élégants, artistiques ou informels, mais déconseillées pour les textes longs.</a:t>
                      </a:r>
                    </a:p>
                    <a:p>
                      <a:pPr>
                        <a:spcBef>
                          <a:spcPts val="1800"/>
                        </a:spcBef>
                      </a:pPr>
                      <a:r>
                        <a:rPr lang="fr-FR" sz="3200" b="1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Exemples </a:t>
                      </a:r>
                      <a:r>
                        <a:rPr lang="fr-FR" sz="3200" b="0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fr-FR" sz="3200" b="0" kern="1200" dirty="0">
                          <a:solidFill>
                            <a:schemeClr val="bg1"/>
                          </a:solidFill>
                          <a:effectLst/>
                          <a:latin typeface="Brush Script MT" panose="03060802040406070304" pitchFamily="66" charset="0"/>
                          <a:ea typeface="+mn-ea"/>
                          <a:cs typeface="+mn-cs"/>
                        </a:rPr>
                        <a:t>Brush Script, </a:t>
                      </a:r>
                      <a:r>
                        <a:rPr lang="fr-FR" sz="2000" b="0" kern="1200" dirty="0">
                          <a:solidFill>
                            <a:schemeClr val="bg1"/>
                          </a:solidFill>
                          <a:effectLst/>
                          <a:latin typeface="Lucida Handwriting" panose="03010101010101010101" pitchFamily="66" charset="0"/>
                          <a:ea typeface="+mn-ea"/>
                          <a:cs typeface="+mn-cs"/>
                        </a:rPr>
                        <a:t>Lucida Handwriting</a:t>
                      </a:r>
                      <a:r>
                        <a:rPr lang="fr-FR" sz="3200" b="0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2800" b="0" kern="1200" dirty="0">
                          <a:solidFill>
                            <a:schemeClr val="bg1"/>
                          </a:solidFill>
                          <a:effectLst/>
                          <a:latin typeface="Pacifico" panose="020F0502020204030204" pitchFamily="2" charset="0"/>
                          <a:ea typeface="+mn-ea"/>
                          <a:cs typeface="+mn-cs"/>
                        </a:rPr>
                        <a:t>pacifico</a:t>
                      </a:r>
                      <a:r>
                        <a:rPr lang="fr-FR" sz="3200" b="0" kern="1200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.</a:t>
                      </a:r>
                      <a:endParaRPr lang="fr-FR" sz="4400" b="0" dirty="0">
                        <a:solidFill>
                          <a:schemeClr val="bg1"/>
                        </a:solidFill>
                        <a:effectLst/>
                        <a:latin typeface="Monotype Corsiva" panose="03010101010201010101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3200" b="1" dirty="0" err="1">
                          <a:solidFill>
                            <a:schemeClr val="bg1"/>
                          </a:solidFill>
                          <a:effectLst/>
                          <a:latin typeface="Brush Script MT" panose="03060802040406070304" pitchFamily="66" charset="0"/>
                        </a:rPr>
                        <a:t>BrushSscript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  <a:latin typeface="Brush Script MT" panose="03060802040406070304" pitchFamily="66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</a:rPr>
                        <a:t>Monotype </a:t>
                      </a:r>
                      <a:r>
                        <a:rPr lang="fr-FR" sz="3200" b="1" dirty="0" err="1">
                          <a:solidFill>
                            <a:schemeClr val="bg1"/>
                          </a:solidFill>
                          <a:effectLst/>
                          <a:latin typeface="Monotype Corsiva" panose="03010101010201010101" pitchFamily="66" charset="0"/>
                        </a:rPr>
                        <a:t>corsiva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effectLst/>
                          <a:latin typeface="Vivaldi" panose="03020602050506090804" pitchFamily="66" charset="0"/>
                        </a:rPr>
                        <a:t>Vivaldi</a:t>
                      </a: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effectLst/>
                          <a:latin typeface="Viner Hand ITC" panose="03070502030502020203" pitchFamily="66" charset="0"/>
                        </a:rPr>
                        <a:t>Viner hand</a:t>
                      </a: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endParaRPr lang="fr-FR" sz="2800" b="1" dirty="0">
                        <a:solidFill>
                          <a:schemeClr val="bg1"/>
                        </a:solidFill>
                        <a:effectLst/>
                        <a:latin typeface="Vivaldi" panose="030206020505060908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4" name="Imag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2230" y="4944003"/>
            <a:ext cx="2190670" cy="957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0745" y="603590"/>
            <a:ext cx="4176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Familles de polices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17025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592667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Choisir une police de caractères (fontes)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52419"/>
              </p:ext>
            </p:extLst>
          </p:nvPr>
        </p:nvGraphicFramePr>
        <p:xfrm>
          <a:off x="559549" y="1666342"/>
          <a:ext cx="11173016" cy="44652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96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5244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fr-FR" sz="28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Polices décoratives (Display ou Fantaisie)</a:t>
                      </a:r>
                    </a:p>
                    <a:p>
                      <a:pPr lvl="0" fontAlgn="ctr">
                        <a:spcBef>
                          <a:spcPts val="1800"/>
                        </a:spcBef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Caractéristiques </a:t>
                      </a:r>
                      <a:r>
                        <a:rPr lang="fr-FR" sz="2400" b="0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: Très variées et originales, elles ont un design expressif et souvent exagéré.</a:t>
                      </a:r>
                    </a:p>
                    <a:p>
                      <a:pPr lvl="0" fontAlgn="ctr">
                        <a:spcBef>
                          <a:spcPts val="1800"/>
                        </a:spcBef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Usage </a:t>
                      </a:r>
                      <a:r>
                        <a:rPr lang="fr-FR" sz="2400" b="0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: Utilisées principalement pour les titres, logos ou affiches, elles attirent l’attention mais peuvent nuire à la lisibilité en grande quantité.</a:t>
                      </a:r>
                    </a:p>
                    <a:p>
                      <a:pPr>
                        <a:spcBef>
                          <a:spcPts val="1800"/>
                        </a:spcBef>
                      </a:pP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Exemples : 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Impact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Jokerman" panose="04090605060D06020702" pitchFamily="82" charset="0"/>
                          <a:ea typeface="+mn-ea"/>
                          <a:cs typeface="+mn-cs"/>
                        </a:rPr>
                        <a:t>Jokerman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2400" b="1" kern="1200" dirty="0" err="1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Comic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Sans MS.</a:t>
                      </a:r>
                      <a:endParaRPr lang="fr-FR" sz="3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3200" dirty="0">
                          <a:solidFill>
                            <a:schemeClr val="bg1"/>
                          </a:solidFill>
                          <a:effectLst/>
                          <a:latin typeface="Curlz MT" panose="04040404050702020202" pitchFamily="82" charset="0"/>
                        </a:rPr>
                        <a:t>Curlz MT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Curlz MT" panose="04040404050702020202" pitchFamily="82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  <a:effectLst/>
                          <a:latin typeface="Matura MT Script Capitals" panose="03020802060602070202" pitchFamily="66" charset="0"/>
                        </a:rPr>
                        <a:t>Matisse</a:t>
                      </a: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Comics</a:t>
                      </a: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Goudy Stout" panose="0202090407030B020401" pitchFamily="18" charset="0"/>
                        </a:rPr>
                        <a:t>Goudy stout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Snow Kei" panose="020006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Snow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  <a:latin typeface="Snow Kei" panose="020006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kei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Snow Kei" panose="020006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Modern Love Grunge" panose="020F0502020204030204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Modern love</a:t>
                      </a:r>
                    </a:p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79705" algn="l"/>
                          <a:tab pos="539750" algn="l"/>
                          <a:tab pos="899795" algn="l"/>
                          <a:tab pos="1259840" algn="l"/>
                          <a:tab pos="1619885" algn="l"/>
                          <a:tab pos="1979930" algn="l"/>
                          <a:tab pos="2339975" algn="l"/>
                          <a:tab pos="2700020" algn="l"/>
                          <a:tab pos="3060065" algn="l"/>
                          <a:tab pos="3420110" algn="l"/>
                        </a:tabLst>
                      </a:pP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Modern Love Grunge" panose="020F0502020204030204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3" name="Image 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1047" y="5310262"/>
            <a:ext cx="2098255" cy="7371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0745" y="675740"/>
            <a:ext cx="4176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Familles de polices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4485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19242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Choisir une police de caractères (fontes)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644819" y="1270440"/>
            <a:ext cx="1148838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police influence la perception du message.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police bien choisie renforce la lisibilité et la crédibilité du contenu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incohérence entre la police et le message peut nuire à son impact. </a:t>
            </a: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963" y="3139221"/>
            <a:ext cx="4597807" cy="25098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49EAD79-1EE0-922F-E616-7C0D9C2E30F5}"/>
              </a:ext>
            </a:extLst>
          </p:cNvPr>
          <p:cNvSpPr txBox="1"/>
          <p:nvPr/>
        </p:nvSpPr>
        <p:spPr>
          <a:xfrm>
            <a:off x="0" y="539147"/>
            <a:ext cx="78063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3.2. Sélectionner une fonte adaptée</a:t>
            </a:r>
            <a:endParaRPr lang="fr-FR" sz="2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C80F0D8-D247-F601-78CE-EA905C2CAB95}"/>
              </a:ext>
            </a:extLst>
          </p:cNvPr>
          <p:cNvSpPr txBox="1"/>
          <p:nvPr/>
        </p:nvSpPr>
        <p:spPr>
          <a:xfrm>
            <a:off x="0" y="5857188"/>
            <a:ext cx="1219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18820" algn="ctr">
              <a:spcBef>
                <a:spcPts val="600"/>
              </a:spcBef>
            </a:pPr>
            <a:r>
              <a:rPr lang="fr-FR" sz="24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Le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site </a:t>
            </a:r>
            <a:r>
              <a:rPr lang="fr-FR" sz="24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www.dafont.com</a:t>
            </a:r>
            <a:r>
              <a:rPr lang="fr-FR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propose des polices téléchargeables gratuitement.</a:t>
            </a:r>
            <a:endParaRPr lang="fr-FR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03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0469F-7BFE-E458-44ED-54A657B54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9B2B8BB2-994E-D0A4-95A9-DA0EE8F6AA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1594204"/>
              </p:ext>
            </p:extLst>
          </p:nvPr>
        </p:nvGraphicFramePr>
        <p:xfrm>
          <a:off x="181023" y="167099"/>
          <a:ext cx="11840783" cy="6479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601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545B655-0360-4817-AFBB-E2791F15C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0545B655-0360-4817-AFBB-E2791F15CB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02486CD-212E-4CB6-AFE5-FB952AB95B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102486CD-212E-4CB6-AFE5-FB952AB95B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BE315F1-D30C-436B-A9CF-5744867B36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3BE315F1-D30C-436B-A9CF-5744867B36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2126F73-1F37-45FD-89BC-091E70D53D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D2126F73-1F37-45FD-89BC-091E70D53D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8E2C370-0355-4D4F-8856-CB341D933E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38E2C370-0355-4D4F-8856-CB341D933E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6790067-752E-4472-833F-AD9A2D34D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96790067-752E-4472-833F-AD9A2D34DE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FEDE407-BE14-4D61-AAD7-835F672BB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graphicEl>
                                              <a:dgm id="{2FEDE407-BE14-4D61-AAD7-835F672BBF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A94273-0D3C-4E20-BB00-F95D19D23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76A94273-0D3C-4E20-BB00-F95D19D23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2B89F45-641A-4EEB-9921-79028DCD6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>
                                            <p:graphicEl>
                                              <a:dgm id="{72B89F45-641A-4EEB-9921-79028DCD68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FA6DF52-53A1-49F7-A2D8-4057359A4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8FA6DF52-53A1-49F7-A2D8-4057359A4B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E50CC81-B3F1-4FA2-ABFA-9288B05A1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>
                                            <p:graphicEl>
                                              <a:dgm id="{7E50CC81-B3F1-4FA2-ABFA-9288B05A1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C9A224-31CA-47EC-826F-84A6D86E1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C4C9A224-31CA-47EC-826F-84A6D86E1F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291627-0891-4645-8AF7-B53356607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">
                                            <p:graphicEl>
                                              <a:dgm id="{E0291627-0891-4645-8AF7-B53356607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01133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Choisir une police de caractères (fontes)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720968"/>
              </p:ext>
            </p:extLst>
          </p:nvPr>
        </p:nvGraphicFramePr>
        <p:xfrm>
          <a:off x="1610644" y="4830882"/>
          <a:ext cx="8016085" cy="14702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4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5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70229">
                <a:tc>
                  <a:txBody>
                    <a:bodyPr/>
                    <a:lstStyle/>
                    <a:p>
                      <a:pPr marL="180340" indent="-180340"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Exemple de hiérarchisation de styles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90170" indent="-180340"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</a:rPr>
                        <a:t>Titre 1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80340" marR="89535" indent="-180340"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</a:rPr>
                        <a:t>Titre 11 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80340" marR="89535" indent="-180340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Titre 111 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80340" marR="89535" indent="-180340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Texte  </a:t>
                      </a:r>
                      <a:endParaRPr lang="fr-FR" sz="12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90170" indent="-180340"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</a:rPr>
                        <a:t>Arial 14 gras</a:t>
                      </a: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80340" marR="90170" indent="-180340"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</a:rPr>
                        <a:t>Arial 12 gras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80340" marR="90170" indent="-180340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Arial 10 gras </a:t>
                      </a:r>
                      <a:endParaRPr lang="fr-FR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80340" marR="90170" indent="-180340"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Arial 10</a:t>
                      </a:r>
                      <a:endParaRPr lang="fr-FR" sz="12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37171" y="1365843"/>
            <a:ext cx="11641195" cy="3093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8528" tIns="76176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Utiliser pour le texte courant un corps de 10 à 12. </a:t>
            </a:r>
          </a:p>
          <a:p>
            <a:pPr marL="8001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tailles supérieures sont à réserver aux titres. </a:t>
            </a:r>
          </a:p>
          <a:p>
            <a:pPr marL="8001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Au-dessous de 10 les textes perdent en lisibilité.</a:t>
            </a:r>
          </a:p>
          <a:p>
            <a:pPr marL="342900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</a:rPr>
              <a:t>Définir les styles en hiérarchisant le texte et les titres</a:t>
            </a:r>
            <a:r>
              <a:rPr lang="fr-FR" sz="2400" b="1" dirty="0"/>
              <a:t> </a:t>
            </a:r>
            <a:r>
              <a:rPr lang="fr-FR" sz="2400" dirty="0"/>
              <a:t>de façon harmonieuse et en évitant les excès typographiques. Limiter à 1 ou 2 enrichissements typographiques* l’écart entre deux niveaux de titres. </a:t>
            </a:r>
            <a:r>
              <a:rPr lang="fr-FR" sz="24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(Un enrichissement est une modification du texte de base : gras, </a:t>
            </a:r>
            <a:r>
              <a:rPr lang="fr-FR" sz="2400" i="1" u="sng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souligné</a:t>
            </a:r>
            <a:r>
              <a:rPr lang="fr-FR" sz="24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400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CAPITAL</a:t>
            </a:r>
            <a:r>
              <a:rPr lang="fr-FR" sz="24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400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italique</a:t>
            </a:r>
            <a:r>
              <a:rPr lang="fr-FR" sz="24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400" b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police</a:t>
            </a:r>
            <a:r>
              <a:rPr lang="fr-FR" sz="2400" b="1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3200" b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corps</a:t>
            </a:r>
            <a:r>
              <a:rPr lang="fr-FR" sz="2400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fr-FR" sz="2400" i="1" dirty="0">
                <a:solidFill>
                  <a:srgbClr val="FFFF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A1599B-FB37-6DB8-CB79-AC46FDAA9DA7}"/>
              </a:ext>
            </a:extLst>
          </p:cNvPr>
          <p:cNvSpPr txBox="1"/>
          <p:nvPr/>
        </p:nvSpPr>
        <p:spPr>
          <a:xfrm>
            <a:off x="84409" y="556889"/>
            <a:ext cx="61733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ClrTx/>
              <a:buSzTx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3.3. Styles et corps de caractères </a:t>
            </a:r>
          </a:p>
        </p:txBody>
      </p:sp>
    </p:spTree>
    <p:extLst>
      <p:ext uri="{BB962C8B-B14F-4D97-AF65-F5344CB8AC3E}">
        <p14:creationId xmlns:p14="http://schemas.microsoft.com/office/powerpoint/2010/main" val="369025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390</TotalTime>
  <Words>738</Words>
  <Application>Microsoft Office PowerPoint</Application>
  <PresentationFormat>Grand écran</PresentationFormat>
  <Paragraphs>77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39" baseType="lpstr">
      <vt:lpstr>Algerian</vt:lpstr>
      <vt:lpstr>Aptos</vt:lpstr>
      <vt:lpstr>Arial</vt:lpstr>
      <vt:lpstr>Arial Narrow</vt:lpstr>
      <vt:lpstr>Bauhaus 93</vt:lpstr>
      <vt:lpstr>Bell MT</vt:lpstr>
      <vt:lpstr>Bodoni MT</vt:lpstr>
      <vt:lpstr>Brush Script MT</vt:lpstr>
      <vt:lpstr>Calibri</vt:lpstr>
      <vt:lpstr>Century Gothic</vt:lpstr>
      <vt:lpstr>Comic Sans MS</vt:lpstr>
      <vt:lpstr>Curlz MT</vt:lpstr>
      <vt:lpstr>Garamond</vt:lpstr>
      <vt:lpstr>Goudy Stout</vt:lpstr>
      <vt:lpstr>Helvetica</vt:lpstr>
      <vt:lpstr>Impact</vt:lpstr>
      <vt:lpstr>Jokerman</vt:lpstr>
      <vt:lpstr>Lucida Handwriting</vt:lpstr>
      <vt:lpstr>Matura MT Script Capitals</vt:lpstr>
      <vt:lpstr>Modern Love Grunge</vt:lpstr>
      <vt:lpstr>Monotype Corsiva</vt:lpstr>
      <vt:lpstr>Pacifico</vt:lpstr>
      <vt:lpstr>Snow Kei</vt:lpstr>
      <vt:lpstr>Symbol</vt:lpstr>
      <vt:lpstr>Times New Roman</vt:lpstr>
      <vt:lpstr>Verdana</vt:lpstr>
      <vt:lpstr>Viner Hand ITC</vt:lpstr>
      <vt:lpstr>Vivaldi</vt:lpstr>
      <vt:lpstr>Wingdings</vt:lpstr>
      <vt:lpstr>Wingdings 3</vt:lpstr>
      <vt:lpstr>Ion</vt:lpstr>
      <vt:lpstr>3. Choisir une police de caractères (fontes)</vt:lpstr>
      <vt:lpstr>3. Choisir une police de caractères (fontes) 3.1. Familles de polices</vt:lpstr>
      <vt:lpstr>3. Choisir une police de caractères (fontes)</vt:lpstr>
      <vt:lpstr>3. Choisir une police de caractères (fontes)</vt:lpstr>
      <vt:lpstr>3. Choisir une police de caractères (fontes)</vt:lpstr>
      <vt:lpstr>3. Choisir une police de caractères (fontes)</vt:lpstr>
      <vt:lpstr>Présentation PowerPoint</vt:lpstr>
      <vt:lpstr>3. Choisir une police de caractères (fontes)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47</cp:revision>
  <dcterms:created xsi:type="dcterms:W3CDTF">2014-01-14T07:42:30Z</dcterms:created>
  <dcterms:modified xsi:type="dcterms:W3CDTF">2025-02-28T09:56:51Z</dcterms:modified>
</cp:coreProperties>
</file>