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3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A79A4-ECD9-4711-9CC9-9D540C1F26FC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D8394EB-6D38-4803-A52A-F0204C4C7923}">
      <dgm:prSet phldrT="[Texte]" custT="1"/>
      <dgm:spPr/>
      <dgm:t>
        <a:bodyPr/>
        <a:lstStyle/>
        <a:p>
          <a:r>
            <a:rPr lang="fr-FR" sz="2800" b="1" dirty="0">
              <a:latin typeface="Arial" panose="020B0604020202020204" pitchFamily="34" charset="0"/>
              <a:ea typeface="Calibri" panose="020F0502020204030204" pitchFamily="34" charset="0"/>
            </a:rPr>
            <a:t>Le logo satisfait trois fonctions</a:t>
          </a:r>
          <a:endParaRPr lang="fr-FR" sz="2800" b="1" dirty="0"/>
        </a:p>
      </dgm:t>
    </dgm:pt>
    <dgm:pt modelId="{C5B36599-4B65-47E5-BEA8-3034A3DD65E0}" type="parTrans" cxnId="{B31935AE-B275-4618-9E0B-078747645B83}">
      <dgm:prSet/>
      <dgm:spPr/>
      <dgm:t>
        <a:bodyPr/>
        <a:lstStyle/>
        <a:p>
          <a:endParaRPr lang="fr-FR"/>
        </a:p>
      </dgm:t>
    </dgm:pt>
    <dgm:pt modelId="{51FEEB08-0D32-43C7-9A2A-08421D31E965}" type="sibTrans" cxnId="{B31935AE-B275-4618-9E0B-078747645B83}">
      <dgm:prSet/>
      <dgm:spPr/>
      <dgm:t>
        <a:bodyPr/>
        <a:lstStyle/>
        <a:p>
          <a:endParaRPr lang="fr-FR"/>
        </a:p>
      </dgm:t>
    </dgm:pt>
    <dgm:pt modelId="{BEB6AB29-5B12-4FF9-A3B4-BF17E4B48575}">
      <dgm:prSet custT="1"/>
      <dgm:spPr/>
      <dgm:t>
        <a:bodyPr/>
        <a:lstStyle/>
        <a:p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identifie</a:t>
          </a:r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les valeurs de l’entreprise</a:t>
          </a:r>
          <a:endParaRPr lang="fr-FR" sz="2400" b="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64EE2A6-8AEF-4EC9-9795-5D28E703EEAB}" type="parTrans" cxnId="{86FBE6FE-07B4-44A3-B3C6-A4EB8E58D138}">
      <dgm:prSet/>
      <dgm:spPr/>
      <dgm:t>
        <a:bodyPr/>
        <a:lstStyle/>
        <a:p>
          <a:endParaRPr lang="fr-FR"/>
        </a:p>
      </dgm:t>
    </dgm:pt>
    <dgm:pt modelId="{8B61F0DB-EF24-4551-A229-549C2432E38C}" type="sibTrans" cxnId="{86FBE6FE-07B4-44A3-B3C6-A4EB8E58D138}">
      <dgm:prSet/>
      <dgm:spPr/>
      <dgm:t>
        <a:bodyPr/>
        <a:lstStyle/>
        <a:p>
          <a:endParaRPr lang="fr-FR"/>
        </a:p>
      </dgm:t>
    </dgm:pt>
    <dgm:pt modelId="{9DB8A07C-22A5-4B35-BD95-B3690F534699}">
      <dgm:prSet custT="1"/>
      <dgm:spPr/>
      <dgm:t>
        <a:bodyPr/>
        <a:lstStyle/>
        <a:p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informe </a:t>
          </a:r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sur les éléments clés de l’entreprise (nom, identité…)</a:t>
          </a:r>
          <a:endParaRPr lang="fr-FR" sz="2400" b="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07958E2-7525-4F10-B59B-51DE8BDDEE20}" type="parTrans" cxnId="{6DD7C7F6-6674-4476-99EC-61D5F6E5E17F}">
      <dgm:prSet/>
      <dgm:spPr/>
      <dgm:t>
        <a:bodyPr/>
        <a:lstStyle/>
        <a:p>
          <a:endParaRPr lang="fr-FR"/>
        </a:p>
      </dgm:t>
    </dgm:pt>
    <dgm:pt modelId="{CCCB10B1-05F9-43C3-B5C8-C72A9B16812C}" type="sibTrans" cxnId="{6DD7C7F6-6674-4476-99EC-61D5F6E5E17F}">
      <dgm:prSet/>
      <dgm:spPr/>
      <dgm:t>
        <a:bodyPr/>
        <a:lstStyle/>
        <a:p>
          <a:endParaRPr lang="fr-FR"/>
        </a:p>
      </dgm:t>
    </dgm:pt>
    <dgm:pt modelId="{ECE1505F-7377-4814-A941-77F8A11D8847}">
      <dgm:prSet custT="1"/>
      <dgm:spPr/>
      <dgm:t>
        <a:bodyPr/>
        <a:lstStyle/>
        <a:p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permet de se </a:t>
          </a:r>
          <a:r>
            <a:rPr lang="fr-FR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distinguer</a:t>
          </a:r>
          <a:r>
            <a:rPr lang="fr-FR" sz="2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des concurrents et de fédérer autour de la marque</a:t>
          </a:r>
          <a:endParaRPr lang="fr-FR" sz="2400" b="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A00803-336B-470D-8BBF-E7E753517B44}" type="parTrans" cxnId="{3E468BA7-3A97-46A9-A5F2-9218C99ABD94}">
      <dgm:prSet/>
      <dgm:spPr/>
      <dgm:t>
        <a:bodyPr/>
        <a:lstStyle/>
        <a:p>
          <a:endParaRPr lang="fr-FR"/>
        </a:p>
      </dgm:t>
    </dgm:pt>
    <dgm:pt modelId="{EFE4CD64-8FCD-48E6-8A08-941C3ACBC555}" type="sibTrans" cxnId="{3E468BA7-3A97-46A9-A5F2-9218C99ABD94}">
      <dgm:prSet/>
      <dgm:spPr/>
      <dgm:t>
        <a:bodyPr/>
        <a:lstStyle/>
        <a:p>
          <a:endParaRPr lang="fr-FR"/>
        </a:p>
      </dgm:t>
    </dgm:pt>
    <dgm:pt modelId="{644DC8E7-1CC0-4AB7-8B54-FB7468BAAD92}" type="pres">
      <dgm:prSet presAssocID="{A2DA79A4-ECD9-4711-9CC9-9D540C1F26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0AF339-1E3B-45EC-9740-5EA1F76E6A1A}" type="pres">
      <dgm:prSet presAssocID="{3D8394EB-6D38-4803-A52A-F0204C4C7923}" presName="hierRoot1" presStyleCnt="0"/>
      <dgm:spPr/>
    </dgm:pt>
    <dgm:pt modelId="{61D37702-5E8C-42FA-8B30-7E62E865783D}" type="pres">
      <dgm:prSet presAssocID="{3D8394EB-6D38-4803-A52A-F0204C4C7923}" presName="composite" presStyleCnt="0"/>
      <dgm:spPr/>
    </dgm:pt>
    <dgm:pt modelId="{89F93C08-8CC7-4FC2-8BAC-C87F170F53A2}" type="pres">
      <dgm:prSet presAssocID="{3D8394EB-6D38-4803-A52A-F0204C4C7923}" presName="background" presStyleLbl="node0" presStyleIdx="0" presStyleCnt="1"/>
      <dgm:spPr/>
    </dgm:pt>
    <dgm:pt modelId="{FDCE04E9-FAC5-4AB2-B462-A70394EB2E88}" type="pres">
      <dgm:prSet presAssocID="{3D8394EB-6D38-4803-A52A-F0204C4C7923}" presName="text" presStyleLbl="fgAcc0" presStyleIdx="0" presStyleCnt="1" custScaleX="211150" custScaleY="38205" custLinFactNeighborY="-134">
        <dgm:presLayoutVars>
          <dgm:chPref val="3"/>
        </dgm:presLayoutVars>
      </dgm:prSet>
      <dgm:spPr/>
    </dgm:pt>
    <dgm:pt modelId="{A6B99B52-1338-4E7A-96DF-3C7E08B14C80}" type="pres">
      <dgm:prSet presAssocID="{3D8394EB-6D38-4803-A52A-F0204C4C7923}" presName="hierChild2" presStyleCnt="0"/>
      <dgm:spPr/>
    </dgm:pt>
    <dgm:pt modelId="{0E42A9E3-4D64-4B87-846E-8027400BF70D}" type="pres">
      <dgm:prSet presAssocID="{164EE2A6-8AEF-4EC9-9795-5D28E703EEAB}" presName="Name10" presStyleLbl="parChTrans1D2" presStyleIdx="0" presStyleCnt="3"/>
      <dgm:spPr/>
    </dgm:pt>
    <dgm:pt modelId="{2B5BB977-8721-43BF-8D2B-00A1DD5B0BA9}" type="pres">
      <dgm:prSet presAssocID="{BEB6AB29-5B12-4FF9-A3B4-BF17E4B48575}" presName="hierRoot2" presStyleCnt="0"/>
      <dgm:spPr/>
    </dgm:pt>
    <dgm:pt modelId="{7223CCD7-77A0-497F-BD82-4BA086C3271D}" type="pres">
      <dgm:prSet presAssocID="{BEB6AB29-5B12-4FF9-A3B4-BF17E4B48575}" presName="composite2" presStyleCnt="0"/>
      <dgm:spPr/>
    </dgm:pt>
    <dgm:pt modelId="{07E4A210-8FE5-44FE-84A6-B95DEA70DE25}" type="pres">
      <dgm:prSet presAssocID="{BEB6AB29-5B12-4FF9-A3B4-BF17E4B48575}" presName="background2" presStyleLbl="node2" presStyleIdx="0" presStyleCnt="3"/>
      <dgm:spPr/>
    </dgm:pt>
    <dgm:pt modelId="{0607BE97-3062-4F51-91FD-1792C70F50CF}" type="pres">
      <dgm:prSet presAssocID="{BEB6AB29-5B12-4FF9-A3B4-BF17E4B48575}" presName="text2" presStyleLbl="fgAcc2" presStyleIdx="0" presStyleCnt="3" custScaleX="75018" custScaleY="81071">
        <dgm:presLayoutVars>
          <dgm:chPref val="3"/>
        </dgm:presLayoutVars>
      </dgm:prSet>
      <dgm:spPr/>
    </dgm:pt>
    <dgm:pt modelId="{B493D184-D0D5-417C-8DD0-15F4106573B2}" type="pres">
      <dgm:prSet presAssocID="{BEB6AB29-5B12-4FF9-A3B4-BF17E4B48575}" presName="hierChild3" presStyleCnt="0"/>
      <dgm:spPr/>
    </dgm:pt>
    <dgm:pt modelId="{175DBC1C-1BBB-491B-BBDC-7BAF360655E7}" type="pres">
      <dgm:prSet presAssocID="{907958E2-7525-4F10-B59B-51DE8BDDEE20}" presName="Name10" presStyleLbl="parChTrans1D2" presStyleIdx="1" presStyleCnt="3"/>
      <dgm:spPr/>
    </dgm:pt>
    <dgm:pt modelId="{4B5D93C1-C520-49A8-8DD2-7045904A470F}" type="pres">
      <dgm:prSet presAssocID="{9DB8A07C-22A5-4B35-BD95-B3690F534699}" presName="hierRoot2" presStyleCnt="0"/>
      <dgm:spPr/>
    </dgm:pt>
    <dgm:pt modelId="{C58E1B7A-F71E-41E8-91AB-5C1A8E223F7F}" type="pres">
      <dgm:prSet presAssocID="{9DB8A07C-22A5-4B35-BD95-B3690F534699}" presName="composite2" presStyleCnt="0"/>
      <dgm:spPr/>
    </dgm:pt>
    <dgm:pt modelId="{006FE6EE-FEDB-4F7F-A152-ECC9375D65F3}" type="pres">
      <dgm:prSet presAssocID="{9DB8A07C-22A5-4B35-BD95-B3690F534699}" presName="background2" presStyleLbl="node2" presStyleIdx="1" presStyleCnt="3"/>
      <dgm:spPr/>
    </dgm:pt>
    <dgm:pt modelId="{A5283A18-BD18-4AF3-8700-ABE826E74CB2}" type="pres">
      <dgm:prSet presAssocID="{9DB8A07C-22A5-4B35-BD95-B3690F534699}" presName="text2" presStyleLbl="fgAcc2" presStyleIdx="1" presStyleCnt="3" custScaleY="81071">
        <dgm:presLayoutVars>
          <dgm:chPref val="3"/>
        </dgm:presLayoutVars>
      </dgm:prSet>
      <dgm:spPr/>
    </dgm:pt>
    <dgm:pt modelId="{A017A7BA-D7DC-437B-9652-0F8916A64C18}" type="pres">
      <dgm:prSet presAssocID="{9DB8A07C-22A5-4B35-BD95-B3690F534699}" presName="hierChild3" presStyleCnt="0"/>
      <dgm:spPr/>
    </dgm:pt>
    <dgm:pt modelId="{96A4264A-93B5-4EE0-A256-5AF313DCF0FB}" type="pres">
      <dgm:prSet presAssocID="{4EA00803-336B-470D-8BBF-E7E753517B44}" presName="Name10" presStyleLbl="parChTrans1D2" presStyleIdx="2" presStyleCnt="3"/>
      <dgm:spPr/>
    </dgm:pt>
    <dgm:pt modelId="{F3850061-0B94-45A8-89FF-AF923CB5104B}" type="pres">
      <dgm:prSet presAssocID="{ECE1505F-7377-4814-A941-77F8A11D8847}" presName="hierRoot2" presStyleCnt="0"/>
      <dgm:spPr/>
    </dgm:pt>
    <dgm:pt modelId="{02D8B937-F11E-4687-9E5E-946FA9C4D03A}" type="pres">
      <dgm:prSet presAssocID="{ECE1505F-7377-4814-A941-77F8A11D8847}" presName="composite2" presStyleCnt="0"/>
      <dgm:spPr/>
    </dgm:pt>
    <dgm:pt modelId="{11A5E8B6-FEAD-45B2-B2CC-C873850FE27D}" type="pres">
      <dgm:prSet presAssocID="{ECE1505F-7377-4814-A941-77F8A11D8847}" presName="background2" presStyleLbl="node2" presStyleIdx="2" presStyleCnt="3"/>
      <dgm:spPr/>
    </dgm:pt>
    <dgm:pt modelId="{624D4C1B-5E0F-4142-B669-C6E6BA424AAF}" type="pres">
      <dgm:prSet presAssocID="{ECE1505F-7377-4814-A941-77F8A11D8847}" presName="text2" presStyleLbl="fgAcc2" presStyleIdx="2" presStyleCnt="3" custScaleX="129938" custScaleY="81071">
        <dgm:presLayoutVars>
          <dgm:chPref val="3"/>
        </dgm:presLayoutVars>
      </dgm:prSet>
      <dgm:spPr/>
    </dgm:pt>
    <dgm:pt modelId="{99824026-075B-4089-BEF3-F41E8E7CB9C4}" type="pres">
      <dgm:prSet presAssocID="{ECE1505F-7377-4814-A941-77F8A11D8847}" presName="hierChild3" presStyleCnt="0"/>
      <dgm:spPr/>
    </dgm:pt>
  </dgm:ptLst>
  <dgm:cxnLst>
    <dgm:cxn modelId="{B3ABDD32-475C-43A2-B2DF-1BBD4D39A56E}" type="presOf" srcId="{907958E2-7525-4F10-B59B-51DE8BDDEE20}" destId="{175DBC1C-1BBB-491B-BBDC-7BAF360655E7}" srcOrd="0" destOrd="0" presId="urn:microsoft.com/office/officeart/2005/8/layout/hierarchy1"/>
    <dgm:cxn modelId="{83402E3A-6285-403C-991D-C9699FAE1584}" type="presOf" srcId="{4EA00803-336B-470D-8BBF-E7E753517B44}" destId="{96A4264A-93B5-4EE0-A256-5AF313DCF0FB}" srcOrd="0" destOrd="0" presId="urn:microsoft.com/office/officeart/2005/8/layout/hierarchy1"/>
    <dgm:cxn modelId="{DCFD006E-DCBB-4E79-8430-6B4D4A7EBE56}" type="presOf" srcId="{3D8394EB-6D38-4803-A52A-F0204C4C7923}" destId="{FDCE04E9-FAC5-4AB2-B462-A70394EB2E88}" srcOrd="0" destOrd="0" presId="urn:microsoft.com/office/officeart/2005/8/layout/hierarchy1"/>
    <dgm:cxn modelId="{4217F575-CB08-4B02-83D8-2A8DF98E8F1D}" type="presOf" srcId="{9DB8A07C-22A5-4B35-BD95-B3690F534699}" destId="{A5283A18-BD18-4AF3-8700-ABE826E74CB2}" srcOrd="0" destOrd="0" presId="urn:microsoft.com/office/officeart/2005/8/layout/hierarchy1"/>
    <dgm:cxn modelId="{0F215581-D44E-4046-89E0-BF405FD86DE4}" type="presOf" srcId="{A2DA79A4-ECD9-4711-9CC9-9D540C1F26FC}" destId="{644DC8E7-1CC0-4AB7-8B54-FB7468BAAD92}" srcOrd="0" destOrd="0" presId="urn:microsoft.com/office/officeart/2005/8/layout/hierarchy1"/>
    <dgm:cxn modelId="{0E9D808C-1955-4AEE-A695-7FDFF2E9EED9}" type="presOf" srcId="{BEB6AB29-5B12-4FF9-A3B4-BF17E4B48575}" destId="{0607BE97-3062-4F51-91FD-1792C70F50CF}" srcOrd="0" destOrd="0" presId="urn:microsoft.com/office/officeart/2005/8/layout/hierarchy1"/>
    <dgm:cxn modelId="{3E468BA7-3A97-46A9-A5F2-9218C99ABD94}" srcId="{3D8394EB-6D38-4803-A52A-F0204C4C7923}" destId="{ECE1505F-7377-4814-A941-77F8A11D8847}" srcOrd="2" destOrd="0" parTransId="{4EA00803-336B-470D-8BBF-E7E753517B44}" sibTransId="{EFE4CD64-8FCD-48E6-8A08-941C3ACBC555}"/>
    <dgm:cxn modelId="{B31935AE-B275-4618-9E0B-078747645B83}" srcId="{A2DA79A4-ECD9-4711-9CC9-9D540C1F26FC}" destId="{3D8394EB-6D38-4803-A52A-F0204C4C7923}" srcOrd="0" destOrd="0" parTransId="{C5B36599-4B65-47E5-BEA8-3034A3DD65E0}" sibTransId="{51FEEB08-0D32-43C7-9A2A-08421D31E965}"/>
    <dgm:cxn modelId="{8E5AB2B3-D048-4EA7-9A9F-EC9B66FD8FB5}" type="presOf" srcId="{ECE1505F-7377-4814-A941-77F8A11D8847}" destId="{624D4C1B-5E0F-4142-B669-C6E6BA424AAF}" srcOrd="0" destOrd="0" presId="urn:microsoft.com/office/officeart/2005/8/layout/hierarchy1"/>
    <dgm:cxn modelId="{F489B0F1-ED5E-42B4-944F-2C0EE93F3DAA}" type="presOf" srcId="{164EE2A6-8AEF-4EC9-9795-5D28E703EEAB}" destId="{0E42A9E3-4D64-4B87-846E-8027400BF70D}" srcOrd="0" destOrd="0" presId="urn:microsoft.com/office/officeart/2005/8/layout/hierarchy1"/>
    <dgm:cxn modelId="{6DD7C7F6-6674-4476-99EC-61D5F6E5E17F}" srcId="{3D8394EB-6D38-4803-A52A-F0204C4C7923}" destId="{9DB8A07C-22A5-4B35-BD95-B3690F534699}" srcOrd="1" destOrd="0" parTransId="{907958E2-7525-4F10-B59B-51DE8BDDEE20}" sibTransId="{CCCB10B1-05F9-43C3-B5C8-C72A9B16812C}"/>
    <dgm:cxn modelId="{86FBE6FE-07B4-44A3-B3C6-A4EB8E58D138}" srcId="{3D8394EB-6D38-4803-A52A-F0204C4C7923}" destId="{BEB6AB29-5B12-4FF9-A3B4-BF17E4B48575}" srcOrd="0" destOrd="0" parTransId="{164EE2A6-8AEF-4EC9-9795-5D28E703EEAB}" sibTransId="{8B61F0DB-EF24-4551-A229-549C2432E38C}"/>
    <dgm:cxn modelId="{FD8B7D06-35BE-4F92-BAE6-4A1E2BB8EA43}" type="presParOf" srcId="{644DC8E7-1CC0-4AB7-8B54-FB7468BAAD92}" destId="{160AF339-1E3B-45EC-9740-5EA1F76E6A1A}" srcOrd="0" destOrd="0" presId="urn:microsoft.com/office/officeart/2005/8/layout/hierarchy1"/>
    <dgm:cxn modelId="{AF23E12C-E4C6-46F7-9172-7ED466B19A11}" type="presParOf" srcId="{160AF339-1E3B-45EC-9740-5EA1F76E6A1A}" destId="{61D37702-5E8C-42FA-8B30-7E62E865783D}" srcOrd="0" destOrd="0" presId="urn:microsoft.com/office/officeart/2005/8/layout/hierarchy1"/>
    <dgm:cxn modelId="{238F33FE-8084-4553-AECA-D580337461DB}" type="presParOf" srcId="{61D37702-5E8C-42FA-8B30-7E62E865783D}" destId="{89F93C08-8CC7-4FC2-8BAC-C87F170F53A2}" srcOrd="0" destOrd="0" presId="urn:microsoft.com/office/officeart/2005/8/layout/hierarchy1"/>
    <dgm:cxn modelId="{CD1D3E04-9A14-43EF-BCB6-1C88ED9EC3FF}" type="presParOf" srcId="{61D37702-5E8C-42FA-8B30-7E62E865783D}" destId="{FDCE04E9-FAC5-4AB2-B462-A70394EB2E88}" srcOrd="1" destOrd="0" presId="urn:microsoft.com/office/officeart/2005/8/layout/hierarchy1"/>
    <dgm:cxn modelId="{72B7AEC8-271E-4D71-B993-13AF9A46E9E0}" type="presParOf" srcId="{160AF339-1E3B-45EC-9740-5EA1F76E6A1A}" destId="{A6B99B52-1338-4E7A-96DF-3C7E08B14C80}" srcOrd="1" destOrd="0" presId="urn:microsoft.com/office/officeart/2005/8/layout/hierarchy1"/>
    <dgm:cxn modelId="{74B749EF-C406-4ABD-9A0A-313712B80B6F}" type="presParOf" srcId="{A6B99B52-1338-4E7A-96DF-3C7E08B14C80}" destId="{0E42A9E3-4D64-4B87-846E-8027400BF70D}" srcOrd="0" destOrd="0" presId="urn:microsoft.com/office/officeart/2005/8/layout/hierarchy1"/>
    <dgm:cxn modelId="{C6595701-D122-4B55-AD95-4B1225D2D6C7}" type="presParOf" srcId="{A6B99B52-1338-4E7A-96DF-3C7E08B14C80}" destId="{2B5BB977-8721-43BF-8D2B-00A1DD5B0BA9}" srcOrd="1" destOrd="0" presId="urn:microsoft.com/office/officeart/2005/8/layout/hierarchy1"/>
    <dgm:cxn modelId="{30E7E883-B909-4BCD-BC1C-222F0A195D69}" type="presParOf" srcId="{2B5BB977-8721-43BF-8D2B-00A1DD5B0BA9}" destId="{7223CCD7-77A0-497F-BD82-4BA086C3271D}" srcOrd="0" destOrd="0" presId="urn:microsoft.com/office/officeart/2005/8/layout/hierarchy1"/>
    <dgm:cxn modelId="{E1BC60AC-97BF-4F9B-987D-CDAB04AEBB81}" type="presParOf" srcId="{7223CCD7-77A0-497F-BD82-4BA086C3271D}" destId="{07E4A210-8FE5-44FE-84A6-B95DEA70DE25}" srcOrd="0" destOrd="0" presId="urn:microsoft.com/office/officeart/2005/8/layout/hierarchy1"/>
    <dgm:cxn modelId="{EB3083DA-E34D-4640-A5D9-D0B8DDB62B7C}" type="presParOf" srcId="{7223CCD7-77A0-497F-BD82-4BA086C3271D}" destId="{0607BE97-3062-4F51-91FD-1792C70F50CF}" srcOrd="1" destOrd="0" presId="urn:microsoft.com/office/officeart/2005/8/layout/hierarchy1"/>
    <dgm:cxn modelId="{1D4DFF87-2C53-451E-B005-EE28A4CD69B8}" type="presParOf" srcId="{2B5BB977-8721-43BF-8D2B-00A1DD5B0BA9}" destId="{B493D184-D0D5-417C-8DD0-15F4106573B2}" srcOrd="1" destOrd="0" presId="urn:microsoft.com/office/officeart/2005/8/layout/hierarchy1"/>
    <dgm:cxn modelId="{A6B85DAC-2AEA-4765-AC71-D4039FE34622}" type="presParOf" srcId="{A6B99B52-1338-4E7A-96DF-3C7E08B14C80}" destId="{175DBC1C-1BBB-491B-BBDC-7BAF360655E7}" srcOrd="2" destOrd="0" presId="urn:microsoft.com/office/officeart/2005/8/layout/hierarchy1"/>
    <dgm:cxn modelId="{7133783B-15CF-41ED-90AB-37C4EB1EBDB1}" type="presParOf" srcId="{A6B99B52-1338-4E7A-96DF-3C7E08B14C80}" destId="{4B5D93C1-C520-49A8-8DD2-7045904A470F}" srcOrd="3" destOrd="0" presId="urn:microsoft.com/office/officeart/2005/8/layout/hierarchy1"/>
    <dgm:cxn modelId="{A8416135-93EE-4C10-8583-B0EAC558ED37}" type="presParOf" srcId="{4B5D93C1-C520-49A8-8DD2-7045904A470F}" destId="{C58E1B7A-F71E-41E8-91AB-5C1A8E223F7F}" srcOrd="0" destOrd="0" presId="urn:microsoft.com/office/officeart/2005/8/layout/hierarchy1"/>
    <dgm:cxn modelId="{FA3C023B-083B-4B15-926B-61917FAA68EA}" type="presParOf" srcId="{C58E1B7A-F71E-41E8-91AB-5C1A8E223F7F}" destId="{006FE6EE-FEDB-4F7F-A152-ECC9375D65F3}" srcOrd="0" destOrd="0" presId="urn:microsoft.com/office/officeart/2005/8/layout/hierarchy1"/>
    <dgm:cxn modelId="{78C92EF0-533A-45C9-A6CE-42771011EA30}" type="presParOf" srcId="{C58E1B7A-F71E-41E8-91AB-5C1A8E223F7F}" destId="{A5283A18-BD18-4AF3-8700-ABE826E74CB2}" srcOrd="1" destOrd="0" presId="urn:microsoft.com/office/officeart/2005/8/layout/hierarchy1"/>
    <dgm:cxn modelId="{9368B21E-85F3-4526-94A2-F9CFE2FFD04B}" type="presParOf" srcId="{4B5D93C1-C520-49A8-8DD2-7045904A470F}" destId="{A017A7BA-D7DC-437B-9652-0F8916A64C18}" srcOrd="1" destOrd="0" presId="urn:microsoft.com/office/officeart/2005/8/layout/hierarchy1"/>
    <dgm:cxn modelId="{37029BD9-9B1F-4AF8-88E6-1618D6D1A626}" type="presParOf" srcId="{A6B99B52-1338-4E7A-96DF-3C7E08B14C80}" destId="{96A4264A-93B5-4EE0-A256-5AF313DCF0FB}" srcOrd="4" destOrd="0" presId="urn:microsoft.com/office/officeart/2005/8/layout/hierarchy1"/>
    <dgm:cxn modelId="{A744F1AB-5D6A-46A1-8D51-B56D8AF31D07}" type="presParOf" srcId="{A6B99B52-1338-4E7A-96DF-3C7E08B14C80}" destId="{F3850061-0B94-45A8-89FF-AF923CB5104B}" srcOrd="5" destOrd="0" presId="urn:microsoft.com/office/officeart/2005/8/layout/hierarchy1"/>
    <dgm:cxn modelId="{39FB9C13-0FB9-4B45-A5E9-A64140C8A1C2}" type="presParOf" srcId="{F3850061-0B94-45A8-89FF-AF923CB5104B}" destId="{02D8B937-F11E-4687-9E5E-946FA9C4D03A}" srcOrd="0" destOrd="0" presId="urn:microsoft.com/office/officeart/2005/8/layout/hierarchy1"/>
    <dgm:cxn modelId="{D1B468A7-556E-4655-8EB4-08B29B02C9C8}" type="presParOf" srcId="{02D8B937-F11E-4687-9E5E-946FA9C4D03A}" destId="{11A5E8B6-FEAD-45B2-B2CC-C873850FE27D}" srcOrd="0" destOrd="0" presId="urn:microsoft.com/office/officeart/2005/8/layout/hierarchy1"/>
    <dgm:cxn modelId="{6AC6929B-5D32-430C-BBF7-13C560D0DA39}" type="presParOf" srcId="{02D8B937-F11E-4687-9E5E-946FA9C4D03A}" destId="{624D4C1B-5E0F-4142-B669-C6E6BA424AAF}" srcOrd="1" destOrd="0" presId="urn:microsoft.com/office/officeart/2005/8/layout/hierarchy1"/>
    <dgm:cxn modelId="{E6FA4FFE-8782-4ABB-9A08-DE969844872E}" type="presParOf" srcId="{F3850061-0B94-45A8-89FF-AF923CB5104B}" destId="{99824026-075B-4089-BEF3-F41E8E7CB9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4264A-93B5-4EE0-A256-5AF313DCF0FB}">
      <dsp:nvSpPr>
        <dsp:cNvPr id="0" name=""/>
        <dsp:cNvSpPr/>
      </dsp:nvSpPr>
      <dsp:spPr>
        <a:xfrm>
          <a:off x="5556515" y="742797"/>
          <a:ext cx="3369280" cy="895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165"/>
              </a:lnTo>
              <a:lnTo>
                <a:pt x="3369280" y="611165"/>
              </a:lnTo>
              <a:lnTo>
                <a:pt x="3369280" y="8956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DBC1C-1BBB-491B-BBDC-7BAF360655E7}">
      <dsp:nvSpPr>
        <dsp:cNvPr id="0" name=""/>
        <dsp:cNvSpPr/>
      </dsp:nvSpPr>
      <dsp:spPr>
        <a:xfrm>
          <a:off x="4713360" y="742797"/>
          <a:ext cx="843155" cy="895612"/>
        </a:xfrm>
        <a:custGeom>
          <a:avLst/>
          <a:gdLst/>
          <a:ahLst/>
          <a:cxnLst/>
          <a:rect l="0" t="0" r="0" b="0"/>
          <a:pathLst>
            <a:path>
              <a:moveTo>
                <a:pt x="843155" y="0"/>
              </a:moveTo>
              <a:lnTo>
                <a:pt x="843155" y="611165"/>
              </a:lnTo>
              <a:lnTo>
                <a:pt x="0" y="611165"/>
              </a:lnTo>
              <a:lnTo>
                <a:pt x="0" y="8956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2A9E3-4D64-4B87-846E-8027400BF70D}">
      <dsp:nvSpPr>
        <dsp:cNvPr id="0" name=""/>
        <dsp:cNvSpPr/>
      </dsp:nvSpPr>
      <dsp:spPr>
        <a:xfrm>
          <a:off x="1344079" y="742797"/>
          <a:ext cx="4212436" cy="895612"/>
        </a:xfrm>
        <a:custGeom>
          <a:avLst/>
          <a:gdLst/>
          <a:ahLst/>
          <a:cxnLst/>
          <a:rect l="0" t="0" r="0" b="0"/>
          <a:pathLst>
            <a:path>
              <a:moveTo>
                <a:pt x="4212436" y="0"/>
              </a:moveTo>
              <a:lnTo>
                <a:pt x="4212436" y="611165"/>
              </a:lnTo>
              <a:lnTo>
                <a:pt x="0" y="611165"/>
              </a:lnTo>
              <a:lnTo>
                <a:pt x="0" y="8956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93C08-8CC7-4FC2-8BAC-C87F170F53A2}">
      <dsp:nvSpPr>
        <dsp:cNvPr id="0" name=""/>
        <dsp:cNvSpPr/>
      </dsp:nvSpPr>
      <dsp:spPr>
        <a:xfrm>
          <a:off x="2314850" y="-2107"/>
          <a:ext cx="6483329" cy="744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E04E9-FAC5-4AB2-B462-A70394EB2E88}">
      <dsp:nvSpPr>
        <dsp:cNvPr id="0" name=""/>
        <dsp:cNvSpPr/>
      </dsp:nvSpPr>
      <dsp:spPr>
        <a:xfrm>
          <a:off x="2656015" y="321998"/>
          <a:ext cx="6483329" cy="74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Arial" panose="020B0604020202020204" pitchFamily="34" charset="0"/>
              <a:ea typeface="Calibri" panose="020F0502020204030204" pitchFamily="34" charset="0"/>
            </a:rPr>
            <a:t>Le logo satisfait trois fonctions</a:t>
          </a:r>
          <a:endParaRPr lang="fr-FR" sz="2800" b="1" kern="1200" dirty="0"/>
        </a:p>
      </dsp:txBody>
      <dsp:txXfrm>
        <a:off x="2677833" y="343816"/>
        <a:ext cx="6439693" cy="701269"/>
      </dsp:txXfrm>
    </dsp:sp>
    <dsp:sp modelId="{07E4A210-8FE5-44FE-84A6-B95DEA70DE25}">
      <dsp:nvSpPr>
        <dsp:cNvPr id="0" name=""/>
        <dsp:cNvSpPr/>
      </dsp:nvSpPr>
      <dsp:spPr>
        <a:xfrm>
          <a:off x="192371" y="1638409"/>
          <a:ext cx="2303416" cy="158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7BE97-3062-4F51-91FD-1792C70F50CF}">
      <dsp:nvSpPr>
        <dsp:cNvPr id="0" name=""/>
        <dsp:cNvSpPr/>
      </dsp:nvSpPr>
      <dsp:spPr>
        <a:xfrm>
          <a:off x="533536" y="1962515"/>
          <a:ext cx="2303416" cy="158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kern="12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identifie</a:t>
          </a: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les valeurs de l’entreprise</a:t>
          </a:r>
          <a:endParaRPr lang="fr-FR" sz="2400" b="0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79833" y="2008812"/>
        <a:ext cx="2210822" cy="1488094"/>
      </dsp:txXfrm>
    </dsp:sp>
    <dsp:sp modelId="{006FE6EE-FEDB-4F7F-A152-ECC9375D65F3}">
      <dsp:nvSpPr>
        <dsp:cNvPr id="0" name=""/>
        <dsp:cNvSpPr/>
      </dsp:nvSpPr>
      <dsp:spPr>
        <a:xfrm>
          <a:off x="3178117" y="1638409"/>
          <a:ext cx="3070485" cy="158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83A18-BD18-4AF3-8700-ABE826E74CB2}">
      <dsp:nvSpPr>
        <dsp:cNvPr id="0" name=""/>
        <dsp:cNvSpPr/>
      </dsp:nvSpPr>
      <dsp:spPr>
        <a:xfrm>
          <a:off x="3519282" y="1962515"/>
          <a:ext cx="3070485" cy="158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kern="12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informe </a:t>
          </a: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sur les éléments clés de l’entreprise (nom, identité…)</a:t>
          </a:r>
          <a:endParaRPr lang="fr-FR" sz="2400" b="0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565579" y="2008812"/>
        <a:ext cx="2977891" cy="1488094"/>
      </dsp:txXfrm>
    </dsp:sp>
    <dsp:sp modelId="{11A5E8B6-FEAD-45B2-B2CC-C873850FE27D}">
      <dsp:nvSpPr>
        <dsp:cNvPr id="0" name=""/>
        <dsp:cNvSpPr/>
      </dsp:nvSpPr>
      <dsp:spPr>
        <a:xfrm>
          <a:off x="6930932" y="1638409"/>
          <a:ext cx="3989727" cy="158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D4C1B-5E0F-4142-B669-C6E6BA424AAF}">
      <dsp:nvSpPr>
        <dsp:cNvPr id="0" name=""/>
        <dsp:cNvSpPr/>
      </dsp:nvSpPr>
      <dsp:spPr>
        <a:xfrm>
          <a:off x="7272097" y="1962515"/>
          <a:ext cx="3989727" cy="158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permet de se </a:t>
          </a:r>
          <a:r>
            <a:rPr lang="fr-FR" sz="2400" b="1" kern="12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distinguer</a:t>
          </a:r>
          <a:r>
            <a:rPr lang="fr-FR" sz="24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des concurrents et de fédérer autour de la marque</a:t>
          </a:r>
          <a:endParaRPr lang="fr-FR" sz="2400" b="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18394" y="2008812"/>
        <a:ext cx="3897133" cy="148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84DD-3CB3-1649-A192-F78533857239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EBF0-B599-214E-B395-099FE8E16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2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567267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Créer un logo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8908" y="533300"/>
            <a:ext cx="8949267" cy="5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De la communication symbolique au logotype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C101DA4-1E78-308E-DF82-F04C35E20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22598"/>
              </p:ext>
            </p:extLst>
          </p:nvPr>
        </p:nvGraphicFramePr>
        <p:xfrm>
          <a:off x="691602" y="1443512"/>
          <a:ext cx="11033138" cy="439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94">
                  <a:extLst>
                    <a:ext uri="{9D8B030D-6E8A-4147-A177-3AD203B41FA5}">
                      <a16:colId xmlns:a16="http://schemas.microsoft.com/office/drawing/2014/main" val="1714668058"/>
                    </a:ext>
                  </a:extLst>
                </a:gridCol>
                <a:gridCol w="2211461">
                  <a:extLst>
                    <a:ext uri="{9D8B030D-6E8A-4147-A177-3AD203B41FA5}">
                      <a16:colId xmlns:a16="http://schemas.microsoft.com/office/drawing/2014/main" val="57357844"/>
                    </a:ext>
                  </a:extLst>
                </a:gridCol>
                <a:gridCol w="2211461">
                  <a:extLst>
                    <a:ext uri="{9D8B030D-6E8A-4147-A177-3AD203B41FA5}">
                      <a16:colId xmlns:a16="http://schemas.microsoft.com/office/drawing/2014/main" val="3483846277"/>
                    </a:ext>
                  </a:extLst>
                </a:gridCol>
                <a:gridCol w="2211461">
                  <a:extLst>
                    <a:ext uri="{9D8B030D-6E8A-4147-A177-3AD203B41FA5}">
                      <a16:colId xmlns:a16="http://schemas.microsoft.com/office/drawing/2014/main" val="1572066927"/>
                    </a:ext>
                  </a:extLst>
                </a:gridCol>
                <a:gridCol w="2211461">
                  <a:extLst>
                    <a:ext uri="{9D8B030D-6E8A-4147-A177-3AD203B41FA5}">
                      <a16:colId xmlns:a16="http://schemas.microsoft.com/office/drawing/2014/main" val="1751863526"/>
                    </a:ext>
                  </a:extLst>
                </a:gridCol>
              </a:tblGrid>
              <a:tr h="1225422">
                <a:tc gridSpan="5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logotype trouve ses origines dans une communication symbolique qui va de la préhistoire aux temps modernes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41302"/>
                  </a:ext>
                </a:extLst>
              </a:tr>
              <a:tr h="1879465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848845"/>
                  </a:ext>
                </a:extLst>
              </a:tr>
              <a:tr h="1153908">
                <a:tc gridSpan="5">
                  <a:txBody>
                    <a:bodyPr/>
                    <a:lstStyle/>
                    <a:p>
                      <a:r>
                        <a:rPr lang="fr-FR" altLang="fr-FR" sz="24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 développement du commerce au XIX</a:t>
                      </a:r>
                      <a:r>
                        <a:rPr lang="fr-FR" altLang="fr-FR" sz="2400" b="1" baseline="30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altLang="fr-FR" sz="24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siècle conduit les entreprises à identifier leur production par un nom et un signe visuel distinctif.</a:t>
                      </a:r>
                      <a:endParaRPr lang="fr-FR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83701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sol&#10;&#10;Le contenu généré par l’IA peut être incorrect.">
            <a:extLst>
              <a:ext uri="{FF2B5EF4-FFF2-40B4-BE49-F238E27FC236}">
                <a16:creationId xmlns:a16="http://schemas.microsoft.com/office/drawing/2014/main" id="{615FE4DB-57B1-A74F-5E23-18CA882C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6"/>
          <a:stretch/>
        </p:blipFill>
        <p:spPr>
          <a:xfrm>
            <a:off x="1089057" y="2827933"/>
            <a:ext cx="1464935" cy="1519249"/>
          </a:xfrm>
          <a:prstGeom prst="rect">
            <a:avLst/>
          </a:prstGeom>
        </p:spPr>
      </p:pic>
      <p:pic>
        <p:nvPicPr>
          <p:cNvPr id="10" name="Image 9" descr="Une image contenant oiseau, art, dessin, soulagement&#10;&#10;Le contenu généré par l’IA peut être incorrect.">
            <a:extLst>
              <a:ext uri="{FF2B5EF4-FFF2-40B4-BE49-F238E27FC236}">
                <a16:creationId xmlns:a16="http://schemas.microsoft.com/office/drawing/2014/main" id="{C93E4FB6-0573-7BD2-A323-920530C7D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47" y="2907217"/>
            <a:ext cx="1990247" cy="1242396"/>
          </a:xfrm>
          <a:prstGeom prst="rect">
            <a:avLst/>
          </a:prstGeom>
        </p:spPr>
      </p:pic>
      <p:pic>
        <p:nvPicPr>
          <p:cNvPr id="12" name="Image 11" descr="Une image contenant texte, croquis, dessin, lettre&#10;&#10;Le contenu généré par l’IA peut être incorrect.">
            <a:extLst>
              <a:ext uri="{FF2B5EF4-FFF2-40B4-BE49-F238E27FC236}">
                <a16:creationId xmlns:a16="http://schemas.microsoft.com/office/drawing/2014/main" id="{AC4AACCA-2745-2F8F-997A-F35440072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95" y="2992317"/>
            <a:ext cx="2014552" cy="1157296"/>
          </a:xfrm>
          <a:prstGeom prst="rect">
            <a:avLst/>
          </a:prstGeom>
        </p:spPr>
      </p:pic>
      <p:pic>
        <p:nvPicPr>
          <p:cNvPr id="14" name="Image 13" descr="Une image contenant symbole, Emblème, écusson, bouclier&#10;&#10;Le contenu généré par l’IA peut être incorrect.">
            <a:extLst>
              <a:ext uri="{FF2B5EF4-FFF2-40B4-BE49-F238E27FC236}">
                <a16:creationId xmlns:a16="http://schemas.microsoft.com/office/drawing/2014/main" id="{F9055F76-F477-9B55-3994-627122D84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2907217"/>
            <a:ext cx="1347172" cy="1419191"/>
          </a:xfrm>
          <a:prstGeom prst="rect">
            <a:avLst/>
          </a:prstGeom>
        </p:spPr>
      </p:pic>
      <p:pic>
        <p:nvPicPr>
          <p:cNvPr id="16" name="Image 15" descr="Une image contenant logo, conception&#10;&#10;Le contenu généré par l’IA peut être incorrect.">
            <a:extLst>
              <a:ext uri="{FF2B5EF4-FFF2-40B4-BE49-F238E27FC236}">
                <a16:creationId xmlns:a16="http://schemas.microsoft.com/office/drawing/2014/main" id="{284BDA62-A0E4-2DB8-ADCE-D042128B2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6" y="2992317"/>
            <a:ext cx="1521626" cy="12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402"/>
            <a:ext cx="11844867" cy="558316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Créer un logo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3718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5122" name="Imag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58" y="3746823"/>
            <a:ext cx="1572092" cy="155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0" y="3746823"/>
            <a:ext cx="1415300" cy="160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8167" y="2177162"/>
            <a:ext cx="822138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majorité des entreprises s’identifient par un logo qui associe une image et un texte facilement reconnaissable. </a:t>
            </a:r>
          </a:p>
          <a:p>
            <a:pPr marR="808990" algn="just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logo est un élément clé de l’identité visuelle : </a:t>
            </a:r>
          </a:p>
          <a:p>
            <a:pPr marL="342900" marR="80899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est unique, </a:t>
            </a:r>
          </a:p>
          <a:p>
            <a:pPr marL="342900" marR="80899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est porteur de sens,</a:t>
            </a:r>
          </a:p>
          <a:p>
            <a:pPr marL="342900" marR="80899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favorise la reconnaissance de la marque. </a:t>
            </a:r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79" y="2157559"/>
            <a:ext cx="139350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0" y="2157559"/>
            <a:ext cx="1400493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8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6244" y="1248597"/>
            <a:ext cx="10490071" cy="830851"/>
          </a:xfr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être efficace, un logo doit être :</a:t>
            </a: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cohérent avec l’histoire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produit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secteur d’activité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l’entreprise. 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25770023"/>
              </p:ext>
            </p:extLst>
          </p:nvPr>
        </p:nvGraphicFramePr>
        <p:xfrm>
          <a:off x="419079" y="2789616"/>
          <a:ext cx="11454196" cy="354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8261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93C08-8CC7-4FC2-8BAC-C87F170F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9F93C08-8CC7-4FC2-8BAC-C87F170F5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E04E9-FAC5-4AB2-B462-A70394EB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CE04E9-FAC5-4AB2-B462-A70394EB2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42A9E3-4D64-4B87-846E-8027400BF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0E42A9E3-4D64-4B87-846E-8027400BF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4A210-8FE5-44FE-84A6-B95DEA70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7E4A210-8FE5-44FE-84A6-B95DEA70D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07BE97-3062-4F51-91FD-1792C70F5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0607BE97-3062-4F51-91FD-1792C70F5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DBC1C-1BBB-491B-BBDC-7BAF36065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75DBC1C-1BBB-491B-BBDC-7BAF36065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6FE6EE-FEDB-4F7F-A152-ECC9375D6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6FE6EE-FEDB-4F7F-A152-ECC9375D6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83A18-BD18-4AF3-8700-ABE826E74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A5283A18-BD18-4AF3-8700-ABE826E74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A4264A-93B5-4EE0-A256-5AF313DCF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96A4264A-93B5-4EE0-A256-5AF313DCF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5E8B6-FEAD-45B2-B2CC-C873850FE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11A5E8B6-FEAD-45B2-B2CC-C873850FE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4D4C1B-5E0F-4142-B669-C6E6BA424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24D4C1B-5E0F-4142-B669-C6E6BA424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390" y="918094"/>
            <a:ext cx="1018148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</a:rPr>
              <a:t>Mondialisation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Les entreprises recherchent des logos universels qui bénéficient d’une même lecture sur tous les continents.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Des adaptations sont nécessaires en fonction des symboles utilisés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953" y="107048"/>
            <a:ext cx="51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 Le logotype d’entreprise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430" r="50042" b="-430"/>
          <a:stretch/>
        </p:blipFill>
        <p:spPr bwMode="auto">
          <a:xfrm>
            <a:off x="10772651" y="1433388"/>
            <a:ext cx="1072216" cy="16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5682" y="2852525"/>
            <a:ext cx="973666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113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138113" algn="l"/>
                <a:tab pos="269875" algn="l"/>
              </a:tabLst>
            </a:pPr>
            <a:r>
              <a:rPr kumimoji="0" lang="fr-FR" altLang="fr-FR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symbolique des formes renforce le logo</a:t>
            </a:r>
            <a:endParaRPr kumimoji="0" lang="fr-FR" altLang="fr-FR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ronde renvoie à la Terre, à la nature. Elle véhicule une image de sécurité et de bien-être ; </a:t>
            </a:r>
            <a:endParaRPr kumimoji="0" lang="fr-FR" altLang="fr-F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triangulaire renvoie à l'idée d'innovation, de progression et de techniques de pointe ;</a:t>
            </a:r>
            <a:endParaRPr kumimoji="0" lang="fr-FR" altLang="fr-F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41338" marR="0" lvl="0" indent="-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forme carrée renvoie à la stabilité et à la robustesse. </a:t>
            </a:r>
            <a:endParaRPr kumimoji="0" lang="fr-FR" altLang="fr-F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D82068B6-CA2B-5248-A874-13B499C89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61" y="3218478"/>
            <a:ext cx="926795" cy="900000"/>
          </a:xfrm>
          <a:prstGeom prst="rect">
            <a:avLst/>
          </a:prstGeom>
        </p:spPr>
      </p:pic>
      <p:pic>
        <p:nvPicPr>
          <p:cNvPr id="14" name="Image 13" descr="Une image contenant ligne, conception&#10;&#10;Le contenu généré par l’IA peut être incorrect.">
            <a:extLst>
              <a:ext uri="{FF2B5EF4-FFF2-40B4-BE49-F238E27FC236}">
                <a16:creationId xmlns:a16="http://schemas.microsoft.com/office/drawing/2014/main" id="{E36C30C2-7CB9-0566-9320-8842B81D0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758" y="4344379"/>
            <a:ext cx="1034109" cy="900000"/>
          </a:xfrm>
          <a:prstGeom prst="rect">
            <a:avLst/>
          </a:prstGeom>
        </p:spPr>
      </p:pic>
      <p:pic>
        <p:nvPicPr>
          <p:cNvPr id="17" name="Image 16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64DEBDD8-75E6-FC8B-A025-D42AAE115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05" y="5424612"/>
            <a:ext cx="9262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269</Words>
  <Application>Microsoft Office PowerPoint</Application>
  <PresentationFormat>Grand écran</PresentationFormat>
  <Paragraphs>30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1. Créer un logo</vt:lpstr>
      <vt:lpstr>1. Créer un logo</vt:lpstr>
      <vt:lpstr>Pour être efficace, un logo doit être : cohérent avec l’histoire, les codes, la culture, le produit et le secteur d’activité de l’entreprise.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2025-02-27T23:24:39Z</dcterms:modified>
</cp:coreProperties>
</file>