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7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13EFCF-CE6F-476B-8DA0-AFC51460509E}" type="doc">
      <dgm:prSet loTypeId="urn:microsoft.com/office/officeart/2005/8/layout/matrix1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A4531D67-5B5C-4ECE-8D23-C34473A006FA}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Charte graphique </a:t>
          </a:r>
        </a:p>
        <a:p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Normes d’entreprise</a:t>
          </a:r>
        </a:p>
      </dgm:t>
    </dgm:pt>
    <dgm:pt modelId="{56F2E9C8-CEE6-4EE5-887C-729E3404BD98}" type="parTrans" cxnId="{8C3E03B2-8C9C-4D8A-9D96-AE5F90E8FAA9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0A731E-35AB-4B71-81F8-1BBB9A3E7B39}" type="sibTrans" cxnId="{8C3E03B2-8C9C-4D8A-9D96-AE5F90E8FAA9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3DE18A-5D43-4D20-A550-4B265B61F979}">
      <dgm:prSet phldrT="[Texte]" custT="1"/>
      <dgm:spPr/>
      <dgm:t>
        <a:bodyPr/>
        <a:lstStyle/>
        <a:p>
          <a:r>
            <a:rPr lang="fr-FR" sz="2400" b="1">
              <a:latin typeface="Arial" panose="020B0604020202020204" pitchFamily="34" charset="0"/>
              <a:cs typeface="Arial" panose="020B0604020202020204" pitchFamily="34" charset="0"/>
            </a:rPr>
            <a:t>Logotype</a:t>
          </a:r>
        </a:p>
      </dgm:t>
    </dgm:pt>
    <dgm:pt modelId="{76517D41-90E7-4023-8652-5E68494CD7DB}" type="parTrans" cxnId="{90BC1A7C-4374-46F9-B6EE-0F8B6CDB38F5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693F3C-9A73-4C76-AFB0-0875FA39E589}" type="sibTrans" cxnId="{90BC1A7C-4374-46F9-B6EE-0F8B6CDB38F5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F78571-9CB1-44F6-BE52-BB4B27CE6EC6}">
      <dgm:prSet phldrT="[Texte]" custT="1"/>
      <dgm:spPr/>
      <dgm:t>
        <a:bodyPr/>
        <a:lstStyle/>
        <a:p>
          <a:r>
            <a:rPr lang="fr-FR" sz="2800" b="1" dirty="0">
              <a:latin typeface="Rochester" panose="02000504000000020002" pitchFamily="2" charset="0"/>
              <a:cs typeface="Arial" panose="020B0604020202020204" pitchFamily="34" charset="0"/>
            </a:rPr>
            <a:t>Police de caractères</a:t>
          </a:r>
        </a:p>
      </dgm:t>
    </dgm:pt>
    <dgm:pt modelId="{C3FE4E56-AC36-4899-B8DE-B02A21594FD4}" type="parTrans" cxnId="{C5A85118-3496-4F9C-9D99-BD5B549C10FC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A3D3DE-62CF-4003-91B9-A9FEFC582EBB}" type="sibTrans" cxnId="{C5A85118-3496-4F9C-9D99-BD5B549C10FC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178F32-7D00-4A84-BA0D-49744CD37D57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Forme</a:t>
          </a:r>
        </a:p>
      </dgm:t>
    </dgm:pt>
    <dgm:pt modelId="{634528ED-A933-42F6-A9AB-7C17F0104F8D}" type="parTrans" cxnId="{ACCF52AB-2D3E-4E51-8F6C-7C7A1CDB1ECF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667169-2EB3-4718-B654-19CFC35951DF}" type="sibTrans" cxnId="{ACCF52AB-2D3E-4E51-8F6C-7C7A1CDB1ECF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D2A4EB-F6CD-4DEF-88CE-9CE2B4CCE283}">
      <dgm:prSet phldrT="[Texte]" custT="1"/>
      <dgm:spPr/>
      <dgm:t>
        <a:bodyPr/>
        <a:lstStyle/>
        <a:p>
          <a:r>
            <a:rPr lang="fr-FR" sz="2400" b="1">
              <a:latin typeface="Arial" panose="020B0604020202020204" pitchFamily="34" charset="0"/>
              <a:cs typeface="Arial" panose="020B0604020202020204" pitchFamily="34" charset="0"/>
            </a:rPr>
            <a:t>Couleurs</a:t>
          </a:r>
        </a:p>
      </dgm:t>
    </dgm:pt>
    <dgm:pt modelId="{2484DE73-351D-48B4-ABBB-F1EDFA937BB9}" type="parTrans" cxnId="{E9B8B9E9-E045-4BF5-BDDD-BB80FCB4316D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8180F3-4544-4AF2-BF83-69FA311680E1}" type="sibTrans" cxnId="{E9B8B9E9-E045-4BF5-BDDD-BB80FCB4316D}">
      <dgm:prSet/>
      <dgm:spPr/>
      <dgm:t>
        <a:bodyPr/>
        <a:lstStyle/>
        <a:p>
          <a:endParaRPr lang="fr-FR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F30366-9E97-42C1-99D1-72CF2D3DC2E3}" type="pres">
      <dgm:prSet presAssocID="{DC13EFCF-CE6F-476B-8DA0-AFC51460509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76EFAA6-F72D-4BD5-8C60-6F579476E153}" type="pres">
      <dgm:prSet presAssocID="{DC13EFCF-CE6F-476B-8DA0-AFC51460509E}" presName="matrix" presStyleCnt="0"/>
      <dgm:spPr/>
    </dgm:pt>
    <dgm:pt modelId="{576209EE-DEC9-48AD-99C2-253D235CB914}" type="pres">
      <dgm:prSet presAssocID="{DC13EFCF-CE6F-476B-8DA0-AFC51460509E}" presName="tile1" presStyleLbl="node1" presStyleIdx="0" presStyleCnt="4"/>
      <dgm:spPr/>
    </dgm:pt>
    <dgm:pt modelId="{C816186A-BF71-4E97-B30D-07BA6A9D80D9}" type="pres">
      <dgm:prSet presAssocID="{DC13EFCF-CE6F-476B-8DA0-AFC51460509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5F13EBF-89B7-4A44-A19A-246473C63EA4}" type="pres">
      <dgm:prSet presAssocID="{DC13EFCF-CE6F-476B-8DA0-AFC51460509E}" presName="tile2" presStyleLbl="node1" presStyleIdx="1" presStyleCnt="4" custLinFactNeighborY="-4225"/>
      <dgm:spPr/>
    </dgm:pt>
    <dgm:pt modelId="{AEC8A2B1-E26B-44E5-9DE0-1B51F8CB9E48}" type="pres">
      <dgm:prSet presAssocID="{DC13EFCF-CE6F-476B-8DA0-AFC51460509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405B142-4A6E-4C87-8B69-90F880E908B7}" type="pres">
      <dgm:prSet presAssocID="{DC13EFCF-CE6F-476B-8DA0-AFC51460509E}" presName="tile3" presStyleLbl="node1" presStyleIdx="2" presStyleCnt="4"/>
      <dgm:spPr/>
    </dgm:pt>
    <dgm:pt modelId="{858F2044-D264-4D67-9189-FF562B9F9F04}" type="pres">
      <dgm:prSet presAssocID="{DC13EFCF-CE6F-476B-8DA0-AFC51460509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45CFA5C-67FA-44EC-81AB-D568C1188185}" type="pres">
      <dgm:prSet presAssocID="{DC13EFCF-CE6F-476B-8DA0-AFC51460509E}" presName="tile4" presStyleLbl="node1" presStyleIdx="3" presStyleCnt="4"/>
      <dgm:spPr/>
    </dgm:pt>
    <dgm:pt modelId="{1866EA0E-2FB2-4587-9826-467FB39FBCA9}" type="pres">
      <dgm:prSet presAssocID="{DC13EFCF-CE6F-476B-8DA0-AFC51460509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D4B199D-B050-4759-A50A-31A336CDF36E}" type="pres">
      <dgm:prSet presAssocID="{DC13EFCF-CE6F-476B-8DA0-AFC51460509E}" presName="centerTile" presStyleLbl="fgShp" presStyleIdx="0" presStyleCnt="1" custScaleX="193565" custScaleY="168008" custLinFactNeighborX="-1715">
        <dgm:presLayoutVars>
          <dgm:chMax val="0"/>
          <dgm:chPref val="0"/>
        </dgm:presLayoutVars>
      </dgm:prSet>
      <dgm:spPr/>
    </dgm:pt>
  </dgm:ptLst>
  <dgm:cxnLst>
    <dgm:cxn modelId="{81840E02-415D-4A04-903C-5833430C01D5}" type="presOf" srcId="{0E3DE18A-5D43-4D20-A550-4B265B61F979}" destId="{C816186A-BF71-4E97-B30D-07BA6A9D80D9}" srcOrd="1" destOrd="0" presId="urn:microsoft.com/office/officeart/2005/8/layout/matrix1"/>
    <dgm:cxn modelId="{7F2A1414-EA06-4A1F-93DA-57C5E56FA2A5}" type="presOf" srcId="{DC13EFCF-CE6F-476B-8DA0-AFC51460509E}" destId="{E2F30366-9E97-42C1-99D1-72CF2D3DC2E3}" srcOrd="0" destOrd="0" presId="urn:microsoft.com/office/officeart/2005/8/layout/matrix1"/>
    <dgm:cxn modelId="{C5A85118-3496-4F9C-9D99-BD5B549C10FC}" srcId="{A4531D67-5B5C-4ECE-8D23-C34473A006FA}" destId="{1FF78571-9CB1-44F6-BE52-BB4B27CE6EC6}" srcOrd="1" destOrd="0" parTransId="{C3FE4E56-AC36-4899-B8DE-B02A21594FD4}" sibTransId="{D9A3D3DE-62CF-4003-91B9-A9FEFC582EBB}"/>
    <dgm:cxn modelId="{F4BE123F-500B-47DC-B865-30EDE52C8C9A}" type="presOf" srcId="{7FD2A4EB-F6CD-4DEF-88CE-9CE2B4CCE283}" destId="{1866EA0E-2FB2-4587-9826-467FB39FBCA9}" srcOrd="1" destOrd="0" presId="urn:microsoft.com/office/officeart/2005/8/layout/matrix1"/>
    <dgm:cxn modelId="{9671F85F-44A9-4122-847D-7948B21EDD85}" type="presOf" srcId="{DA178F32-7D00-4A84-BA0D-49744CD37D57}" destId="{1405B142-4A6E-4C87-8B69-90F880E908B7}" srcOrd="0" destOrd="0" presId="urn:microsoft.com/office/officeart/2005/8/layout/matrix1"/>
    <dgm:cxn modelId="{90BC1A7C-4374-46F9-B6EE-0F8B6CDB38F5}" srcId="{A4531D67-5B5C-4ECE-8D23-C34473A006FA}" destId="{0E3DE18A-5D43-4D20-A550-4B265B61F979}" srcOrd="0" destOrd="0" parTransId="{76517D41-90E7-4023-8652-5E68494CD7DB}" sibTransId="{4D693F3C-9A73-4C76-AFB0-0875FA39E589}"/>
    <dgm:cxn modelId="{63CE5C7F-8139-439D-B355-35B50976D44E}" type="presOf" srcId="{0E3DE18A-5D43-4D20-A550-4B265B61F979}" destId="{576209EE-DEC9-48AD-99C2-253D235CB914}" srcOrd="0" destOrd="0" presId="urn:microsoft.com/office/officeart/2005/8/layout/matrix1"/>
    <dgm:cxn modelId="{908593A3-E71D-46A0-A9F3-36369E1E4455}" type="presOf" srcId="{1FF78571-9CB1-44F6-BE52-BB4B27CE6EC6}" destId="{65F13EBF-89B7-4A44-A19A-246473C63EA4}" srcOrd="0" destOrd="0" presId="urn:microsoft.com/office/officeart/2005/8/layout/matrix1"/>
    <dgm:cxn modelId="{ACCF52AB-2D3E-4E51-8F6C-7C7A1CDB1ECF}" srcId="{A4531D67-5B5C-4ECE-8D23-C34473A006FA}" destId="{DA178F32-7D00-4A84-BA0D-49744CD37D57}" srcOrd="2" destOrd="0" parTransId="{634528ED-A933-42F6-A9AB-7C17F0104F8D}" sibTransId="{09667169-2EB3-4718-B654-19CFC35951DF}"/>
    <dgm:cxn modelId="{13D370B1-AE8C-4F6A-BFC3-D85950C08195}" type="presOf" srcId="{A4531D67-5B5C-4ECE-8D23-C34473A006FA}" destId="{6D4B199D-B050-4759-A50A-31A336CDF36E}" srcOrd="0" destOrd="0" presId="urn:microsoft.com/office/officeart/2005/8/layout/matrix1"/>
    <dgm:cxn modelId="{8C3E03B2-8C9C-4D8A-9D96-AE5F90E8FAA9}" srcId="{DC13EFCF-CE6F-476B-8DA0-AFC51460509E}" destId="{A4531D67-5B5C-4ECE-8D23-C34473A006FA}" srcOrd="0" destOrd="0" parTransId="{56F2E9C8-CEE6-4EE5-887C-729E3404BD98}" sibTransId="{630A731E-35AB-4B71-81F8-1BBB9A3E7B39}"/>
    <dgm:cxn modelId="{3EDFA5B9-6263-4637-8E98-BFE50757A8EB}" type="presOf" srcId="{7FD2A4EB-F6CD-4DEF-88CE-9CE2B4CCE283}" destId="{345CFA5C-67FA-44EC-81AB-D568C1188185}" srcOrd="0" destOrd="0" presId="urn:microsoft.com/office/officeart/2005/8/layout/matrix1"/>
    <dgm:cxn modelId="{E9B8B9E9-E045-4BF5-BDDD-BB80FCB4316D}" srcId="{A4531D67-5B5C-4ECE-8D23-C34473A006FA}" destId="{7FD2A4EB-F6CD-4DEF-88CE-9CE2B4CCE283}" srcOrd="3" destOrd="0" parTransId="{2484DE73-351D-48B4-ABBB-F1EDFA937BB9}" sibTransId="{4D8180F3-4544-4AF2-BF83-69FA311680E1}"/>
    <dgm:cxn modelId="{CFAABBFA-91AE-48A0-B473-6C80CB651214}" type="presOf" srcId="{DA178F32-7D00-4A84-BA0D-49744CD37D57}" destId="{858F2044-D264-4D67-9189-FF562B9F9F04}" srcOrd="1" destOrd="0" presId="urn:microsoft.com/office/officeart/2005/8/layout/matrix1"/>
    <dgm:cxn modelId="{F081E1FE-F3D1-4F7C-95CB-0A1768819704}" type="presOf" srcId="{1FF78571-9CB1-44F6-BE52-BB4B27CE6EC6}" destId="{AEC8A2B1-E26B-44E5-9DE0-1B51F8CB9E48}" srcOrd="1" destOrd="0" presId="urn:microsoft.com/office/officeart/2005/8/layout/matrix1"/>
    <dgm:cxn modelId="{0F3E75B4-6C5C-41DE-845B-912D2AC7004F}" type="presParOf" srcId="{E2F30366-9E97-42C1-99D1-72CF2D3DC2E3}" destId="{F76EFAA6-F72D-4BD5-8C60-6F579476E153}" srcOrd="0" destOrd="0" presId="urn:microsoft.com/office/officeart/2005/8/layout/matrix1"/>
    <dgm:cxn modelId="{D59C822A-BBD5-4594-ABD8-BBE18105990A}" type="presParOf" srcId="{F76EFAA6-F72D-4BD5-8C60-6F579476E153}" destId="{576209EE-DEC9-48AD-99C2-253D235CB914}" srcOrd="0" destOrd="0" presId="urn:microsoft.com/office/officeart/2005/8/layout/matrix1"/>
    <dgm:cxn modelId="{6ED85F92-930B-486F-8486-9BAC4CEAD8AB}" type="presParOf" srcId="{F76EFAA6-F72D-4BD5-8C60-6F579476E153}" destId="{C816186A-BF71-4E97-B30D-07BA6A9D80D9}" srcOrd="1" destOrd="0" presId="urn:microsoft.com/office/officeart/2005/8/layout/matrix1"/>
    <dgm:cxn modelId="{176D5C77-F761-43B8-AF55-B3CE0183DAEA}" type="presParOf" srcId="{F76EFAA6-F72D-4BD5-8C60-6F579476E153}" destId="{65F13EBF-89B7-4A44-A19A-246473C63EA4}" srcOrd="2" destOrd="0" presId="urn:microsoft.com/office/officeart/2005/8/layout/matrix1"/>
    <dgm:cxn modelId="{06ED4BBC-3D81-452C-9A53-ED66D12DF4A7}" type="presParOf" srcId="{F76EFAA6-F72D-4BD5-8C60-6F579476E153}" destId="{AEC8A2B1-E26B-44E5-9DE0-1B51F8CB9E48}" srcOrd="3" destOrd="0" presId="urn:microsoft.com/office/officeart/2005/8/layout/matrix1"/>
    <dgm:cxn modelId="{52372104-5396-4B7D-90C4-7424303F07DA}" type="presParOf" srcId="{F76EFAA6-F72D-4BD5-8C60-6F579476E153}" destId="{1405B142-4A6E-4C87-8B69-90F880E908B7}" srcOrd="4" destOrd="0" presId="urn:microsoft.com/office/officeart/2005/8/layout/matrix1"/>
    <dgm:cxn modelId="{4DFE0451-0DB2-4BBD-BBD4-37D3F241FBEE}" type="presParOf" srcId="{F76EFAA6-F72D-4BD5-8C60-6F579476E153}" destId="{858F2044-D264-4D67-9189-FF562B9F9F04}" srcOrd="5" destOrd="0" presId="urn:microsoft.com/office/officeart/2005/8/layout/matrix1"/>
    <dgm:cxn modelId="{04762C66-A01A-4C9F-BB73-13C81C9CFC0B}" type="presParOf" srcId="{F76EFAA6-F72D-4BD5-8C60-6F579476E153}" destId="{345CFA5C-67FA-44EC-81AB-D568C1188185}" srcOrd="6" destOrd="0" presId="urn:microsoft.com/office/officeart/2005/8/layout/matrix1"/>
    <dgm:cxn modelId="{4686C6B7-3912-4B2C-AE84-75DCA7707444}" type="presParOf" srcId="{F76EFAA6-F72D-4BD5-8C60-6F579476E153}" destId="{1866EA0E-2FB2-4587-9826-467FB39FBCA9}" srcOrd="7" destOrd="0" presId="urn:microsoft.com/office/officeart/2005/8/layout/matrix1"/>
    <dgm:cxn modelId="{0AF958D6-BBA6-4423-8EF2-7CB3A8890300}" type="presParOf" srcId="{E2F30366-9E97-42C1-99D1-72CF2D3DC2E3}" destId="{6D4B199D-B050-4759-A50A-31A336CDF36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209EE-DEC9-48AD-99C2-253D235CB914}">
      <dsp:nvSpPr>
        <dsp:cNvPr id="0" name=""/>
        <dsp:cNvSpPr/>
      </dsp:nvSpPr>
      <dsp:spPr>
        <a:xfrm rot="16200000">
          <a:off x="150846" y="-150846"/>
          <a:ext cx="1850086" cy="2151779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latin typeface="Arial" panose="020B0604020202020204" pitchFamily="34" charset="0"/>
              <a:cs typeface="Arial" panose="020B0604020202020204" pitchFamily="34" charset="0"/>
            </a:rPr>
            <a:t>Logotype</a:t>
          </a:r>
        </a:p>
      </dsp:txBody>
      <dsp:txXfrm rot="5400000">
        <a:off x="0" y="0"/>
        <a:ext cx="2151779" cy="1387564"/>
      </dsp:txXfrm>
    </dsp:sp>
    <dsp:sp modelId="{65F13EBF-89B7-4A44-A19A-246473C63EA4}">
      <dsp:nvSpPr>
        <dsp:cNvPr id="0" name=""/>
        <dsp:cNvSpPr/>
      </dsp:nvSpPr>
      <dsp:spPr>
        <a:xfrm>
          <a:off x="2151779" y="0"/>
          <a:ext cx="2151779" cy="1850086"/>
        </a:xfrm>
        <a:prstGeom prst="round1Rect">
          <a:avLst/>
        </a:prstGeom>
        <a:solidFill>
          <a:schemeClr val="accent2">
            <a:hueOff val="-443578"/>
            <a:satOff val="2739"/>
            <a:lumOff val="-39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Rochester" panose="02000504000000020002" pitchFamily="2" charset="0"/>
              <a:cs typeface="Arial" panose="020B0604020202020204" pitchFamily="34" charset="0"/>
            </a:rPr>
            <a:t>Police de caractères</a:t>
          </a:r>
        </a:p>
      </dsp:txBody>
      <dsp:txXfrm>
        <a:off x="2151779" y="0"/>
        <a:ext cx="2151779" cy="1387564"/>
      </dsp:txXfrm>
    </dsp:sp>
    <dsp:sp modelId="{1405B142-4A6E-4C87-8B69-90F880E908B7}">
      <dsp:nvSpPr>
        <dsp:cNvPr id="0" name=""/>
        <dsp:cNvSpPr/>
      </dsp:nvSpPr>
      <dsp:spPr>
        <a:xfrm rot="10800000">
          <a:off x="0" y="1850086"/>
          <a:ext cx="2151779" cy="1850086"/>
        </a:xfrm>
        <a:prstGeom prst="round1Rect">
          <a:avLst/>
        </a:prstGeom>
        <a:solidFill>
          <a:schemeClr val="accent2">
            <a:hueOff val="-887157"/>
            <a:satOff val="5477"/>
            <a:lumOff val="-7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Forme</a:t>
          </a:r>
        </a:p>
      </dsp:txBody>
      <dsp:txXfrm rot="10800000">
        <a:off x="0" y="2312608"/>
        <a:ext cx="2151779" cy="1387564"/>
      </dsp:txXfrm>
    </dsp:sp>
    <dsp:sp modelId="{345CFA5C-67FA-44EC-81AB-D568C1188185}">
      <dsp:nvSpPr>
        <dsp:cNvPr id="0" name=""/>
        <dsp:cNvSpPr/>
      </dsp:nvSpPr>
      <dsp:spPr>
        <a:xfrm rot="5400000">
          <a:off x="2302625" y="1699240"/>
          <a:ext cx="1850086" cy="2151779"/>
        </a:xfrm>
        <a:prstGeom prst="round1Rect">
          <a:avLst/>
        </a:prstGeom>
        <a:solidFill>
          <a:schemeClr val="accent2">
            <a:hueOff val="-1330735"/>
            <a:satOff val="8216"/>
            <a:lumOff val="-117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latin typeface="Arial" panose="020B0604020202020204" pitchFamily="34" charset="0"/>
              <a:cs typeface="Arial" panose="020B0604020202020204" pitchFamily="34" charset="0"/>
            </a:rPr>
            <a:t>Couleurs</a:t>
          </a:r>
        </a:p>
      </dsp:txBody>
      <dsp:txXfrm rot="-5400000">
        <a:off x="2151779" y="2312608"/>
        <a:ext cx="2151779" cy="1387564"/>
      </dsp:txXfrm>
    </dsp:sp>
    <dsp:sp modelId="{6D4B199D-B050-4759-A50A-31A336CDF36E}">
      <dsp:nvSpPr>
        <dsp:cNvPr id="0" name=""/>
        <dsp:cNvSpPr/>
      </dsp:nvSpPr>
      <dsp:spPr>
        <a:xfrm>
          <a:off x="880109" y="1073013"/>
          <a:ext cx="2499054" cy="1554146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Charte graphique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Normes d’entreprise</a:t>
          </a:r>
        </a:p>
      </dsp:txBody>
      <dsp:txXfrm>
        <a:off x="955976" y="1148880"/>
        <a:ext cx="2347320" cy="140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D1F0E-5F59-5943-9E40-589E4C4AB062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7F9B5-C09D-BE4D-97B8-F64C751E2D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427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1641413" y="457288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58396C-1DE4-4C38-C1A2-684D9EF8B8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0C44F0-45B3-2E6C-BD77-9A3E132A4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16" y="0"/>
            <a:ext cx="12192000" cy="611105"/>
          </a:xfrm>
        </p:spPr>
        <p:txBody>
          <a:bodyPr>
            <a:normAutofit/>
          </a:bodyPr>
          <a:lstStyle/>
          <a:p>
            <a:r>
              <a:rPr lang="fr-FR" sz="3200" b="1" dirty="0"/>
              <a:t>Chap. 5 – </a:t>
            </a:r>
            <a:r>
              <a:rPr lang="fr-F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L’identité visuelle de l’entreprise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437587-726F-15E2-1867-0CB894D86A4A}"/>
              </a:ext>
            </a:extLst>
          </p:cNvPr>
          <p:cNvSpPr/>
          <p:nvPr/>
        </p:nvSpPr>
        <p:spPr>
          <a:xfrm>
            <a:off x="4476067" y="693126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84B985-D3EE-79E4-6358-D2F0C015CCFE}"/>
              </a:ext>
            </a:extLst>
          </p:cNvPr>
          <p:cNvSpPr/>
          <p:nvPr/>
        </p:nvSpPr>
        <p:spPr>
          <a:xfrm>
            <a:off x="328680" y="1354337"/>
            <a:ext cx="11627471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L’identité visuelle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assure 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reconnaissance et la cohérence de l’image d’une entreprise. </a:t>
            </a:r>
          </a:p>
          <a:p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 définie, elle peut nuire à la perception de la marque et à son positionnement.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logotype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identifie et distingue l’entreprise. 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typographie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facilite la lisibilité et l’accessibilité des contenus. </a:t>
            </a:r>
          </a:p>
          <a:p>
            <a:pPr lvl="1"/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Un mauvais choix peut rendre la communication confuse et incohérente.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normes d’entreprise</a:t>
            </a:r>
            <a:r>
              <a:rPr lang="fr-FR" sz="2400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précisent les caractéristiques de mise en forme des supports (papier, web, signalétique). </a:t>
            </a:r>
          </a:p>
          <a:p>
            <a:pPr marL="800100" lvl="1" indent="-342900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Sans cadre strict, l’image de marque peut être dégradée.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charte graphique</a:t>
            </a:r>
            <a:r>
              <a:rPr lang="fr-FR" sz="24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récapitule les règles d’utilisation des éléments visuels (logo, couleurs, typographies, mises en page, normes). </a:t>
            </a:r>
          </a:p>
          <a:p>
            <a:pPr lvl="1" algn="just"/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Son respect garantit l’uniformité et le professionnalisme de la marque.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 6" descr="Capture d’écran">
            <a:extLst>
              <a:ext uri="{FF2B5EF4-FFF2-40B4-BE49-F238E27FC236}">
                <a16:creationId xmlns:a16="http://schemas.microsoft.com/office/drawing/2014/main" id="{C5865894-293F-0609-8D41-DD5B74D42E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368" y="2676362"/>
            <a:ext cx="1660952" cy="61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59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46416" y="-436809"/>
            <a:ext cx="12192000" cy="1075267"/>
          </a:xfrm>
        </p:spPr>
        <p:txBody>
          <a:bodyPr>
            <a:normAutofit/>
          </a:bodyPr>
          <a:lstStyle/>
          <a:p>
            <a:r>
              <a:rPr lang="fr-FR" sz="3200" b="1" dirty="0"/>
              <a:t>Chap. 5 – </a:t>
            </a:r>
            <a:r>
              <a:rPr lang="fr-F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L’identité visuelle de l’entreprise</a:t>
            </a:r>
          </a:p>
        </p:txBody>
      </p:sp>
      <p:sp>
        <p:nvSpPr>
          <p:cNvPr id="5" name="Rectangle 4"/>
          <p:cNvSpPr/>
          <p:nvPr/>
        </p:nvSpPr>
        <p:spPr>
          <a:xfrm>
            <a:off x="4299685" y="823090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283581" y="2190052"/>
            <a:ext cx="70733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Principaux enjeux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 différenciation par une identité forte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 cohérence des supports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l’accessibilité des contenus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 protection de la marque contre les </a:t>
            </a:r>
            <a:r>
              <a:rPr lang="fr-FR" sz="2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usages inappropriés</a:t>
            </a:r>
            <a:endParaRPr lang="fr-FR" sz="3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4171337178"/>
              </p:ext>
            </p:extLst>
          </p:nvPr>
        </p:nvGraphicFramePr>
        <p:xfrm>
          <a:off x="7604861" y="1930915"/>
          <a:ext cx="4303558" cy="3700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3" descr="Capture d’écran">
            <a:extLst>
              <a:ext uri="{FF2B5EF4-FFF2-40B4-BE49-F238E27FC236}">
                <a16:creationId xmlns:a16="http://schemas.microsoft.com/office/drawing/2014/main" id="{82BF21F9-9B76-C4EE-4A85-07283D05DEF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3480" y="898807"/>
            <a:ext cx="1166786" cy="1166786"/>
          </a:xfrm>
          <a:prstGeom prst="rect">
            <a:avLst/>
          </a:prstGeom>
        </p:spPr>
      </p:pic>
      <p:pic>
        <p:nvPicPr>
          <p:cNvPr id="7" name="Image 6" descr="Capture d’écran">
            <a:extLst>
              <a:ext uri="{FF2B5EF4-FFF2-40B4-BE49-F238E27FC236}">
                <a16:creationId xmlns:a16="http://schemas.microsoft.com/office/drawing/2014/main" id="{C0116E67-CEF1-087D-9E95-ECE8E3ED3FF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835" y="7273"/>
            <a:ext cx="1300623" cy="1262370"/>
          </a:xfrm>
          <a:prstGeom prst="rect">
            <a:avLst/>
          </a:prstGeom>
        </p:spPr>
      </p:pic>
      <p:pic>
        <p:nvPicPr>
          <p:cNvPr id="1028" name="Picture 4" descr="Logo TikTok Instagram | Gratuit">
            <a:extLst>
              <a:ext uri="{FF2B5EF4-FFF2-40B4-BE49-F238E27FC236}">
                <a16:creationId xmlns:a16="http://schemas.microsoft.com/office/drawing/2014/main" id="{EAE71D48-6F03-7299-2D41-7DE4A6D041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95" b="25039"/>
          <a:stretch/>
        </p:blipFill>
        <p:spPr bwMode="auto">
          <a:xfrm>
            <a:off x="5024437" y="5729482"/>
            <a:ext cx="2143125" cy="9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D4B199D-B050-4759-A50A-31A336CDF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6D4B199D-B050-4759-A50A-31A336CDF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6D4B199D-B050-4759-A50A-31A336CDF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graphicEl>
                                              <a:dgm id="{6D4B199D-B050-4759-A50A-31A336CDF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76209EE-DEC9-48AD-99C2-253D235CB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graphicEl>
                                              <a:dgm id="{576209EE-DEC9-48AD-99C2-253D235CB9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576209EE-DEC9-48AD-99C2-253D235CB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graphicEl>
                                              <a:dgm id="{576209EE-DEC9-48AD-99C2-253D235CB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5F13EBF-89B7-4A44-A19A-246473C63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65F13EBF-89B7-4A44-A19A-246473C63E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graphicEl>
                                              <a:dgm id="{65F13EBF-89B7-4A44-A19A-246473C63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graphicEl>
                                              <a:dgm id="{65F13EBF-89B7-4A44-A19A-246473C63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405B142-4A6E-4C87-8B69-90F880E908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1405B142-4A6E-4C87-8B69-90F880E908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graphicEl>
                                              <a:dgm id="{1405B142-4A6E-4C87-8B69-90F880E908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graphicEl>
                                              <a:dgm id="{1405B142-4A6E-4C87-8B69-90F880E908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45CFA5C-67FA-44EC-81AB-D568C11881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graphicEl>
                                              <a:dgm id="{345CFA5C-67FA-44EC-81AB-D568C11881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graphicEl>
                                              <a:dgm id="{345CFA5C-67FA-44EC-81AB-D568C11881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graphicEl>
                                              <a:dgm id="{345CFA5C-67FA-44EC-81AB-D568C11881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Graphic spid="8" grpId="0">
        <p:bldSub>
          <a:bldDgm bld="lvl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264</TotalTime>
  <Words>177</Words>
  <Application>Microsoft Office PowerPoint</Application>
  <PresentationFormat>Grand écran</PresentationFormat>
  <Paragraphs>24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Century Gothic</vt:lpstr>
      <vt:lpstr>Rochester</vt:lpstr>
      <vt:lpstr>Symbol</vt:lpstr>
      <vt:lpstr>Wingdings</vt:lpstr>
      <vt:lpstr>Wingdings 3</vt:lpstr>
      <vt:lpstr>Ion</vt:lpstr>
      <vt:lpstr>Chap. 5 – L’identité visuelle de l’entreprise</vt:lpstr>
      <vt:lpstr>Chap. 5 – L’identité visuelle de l’entreprise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2025-02-28T15:46:42Z</dcterms:modified>
</cp:coreProperties>
</file>