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80" r:id="rId2"/>
    <p:sldId id="273" r:id="rId3"/>
    <p:sldId id="272" r:id="rId4"/>
    <p:sldId id="277" r:id="rId5"/>
    <p:sldId id="274" r:id="rId6"/>
    <p:sldId id="278" r:id="rId7"/>
    <p:sldId id="279"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7"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2CA1C-3F2B-4C92-A649-137DD26E6D1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D7BEB6C2-8AD3-4D2F-9267-A12DB25384A9}">
      <dgm:prSet phldrT="[Texte]"/>
      <dgm:spPr/>
      <dgm:t>
        <a:bodyPr/>
        <a:lstStyle/>
        <a:p>
          <a:pPr>
            <a:spcBef>
              <a:spcPct val="0"/>
            </a:spcBef>
            <a:spcAft>
              <a:spcPts val="0"/>
            </a:spcAft>
          </a:pPr>
          <a:r>
            <a:rPr lang="fr-FR"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technique des tiroirs</a:t>
          </a:r>
          <a:br>
            <a:rPr lang="fr-FR" b="1" dirty="0">
              <a:effectLst/>
              <a:latin typeface="Arial" panose="020B0604020202020204" pitchFamily="34" charset="0"/>
              <a:ea typeface="Calibri" panose="020F0502020204030204" pitchFamily="34" charset="0"/>
              <a:cs typeface="Times New Roman" panose="02020603050405020304" pitchFamily="18" charset="0"/>
            </a:rPr>
          </a:br>
          <a:r>
            <a:rPr lang="fr-FR"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Consiste à découper la recherche en plusieurs sections (tiroirs) et à traiter chaque élément avec un prompt distinct. </a:t>
          </a:r>
        </a:p>
        <a:p>
          <a:pPr>
            <a:spcBef>
              <a:spcPts val="600"/>
            </a:spcBef>
            <a:spcAft>
              <a:spcPts val="0"/>
            </a:spcAft>
          </a:pPr>
          <a:r>
            <a:rPr lang="fr-FR"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=&gt; Plus simple pour les débutants et recommandée pour les problématiques complexes.</a:t>
          </a:r>
          <a:endParaRPr lang="fr-FR" dirty="0">
            <a:solidFill>
              <a:schemeClr val="bg1"/>
            </a:solidFill>
          </a:endParaRPr>
        </a:p>
      </dgm:t>
    </dgm:pt>
    <dgm:pt modelId="{0C2E32E2-464E-4194-8AED-4B2DC799068B}" type="parTrans" cxnId="{9AD3BD99-7E81-49FF-A674-CE5CDE2B31DB}">
      <dgm:prSet/>
      <dgm:spPr/>
      <dgm:t>
        <a:bodyPr/>
        <a:lstStyle/>
        <a:p>
          <a:endParaRPr lang="fr-FR"/>
        </a:p>
      </dgm:t>
    </dgm:pt>
    <dgm:pt modelId="{AD21D73B-A192-412F-B5E3-F3C78D62801D}" type="sibTrans" cxnId="{9AD3BD99-7E81-49FF-A674-CE5CDE2B31DB}">
      <dgm:prSet/>
      <dgm:spPr/>
      <dgm:t>
        <a:bodyPr/>
        <a:lstStyle/>
        <a:p>
          <a:endParaRPr lang="fr-FR"/>
        </a:p>
      </dgm:t>
    </dgm:pt>
    <dgm:pt modelId="{9CC7F2DF-1BD1-40B8-9D55-943E91E146AD}">
      <dgm:prSet/>
      <dgm:spPr/>
      <dgm:t>
        <a:bodyPr/>
        <a:lstStyle/>
        <a:p>
          <a:r>
            <a:rPr lang="fr-FR"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 prompt unique</a:t>
          </a:r>
          <a:br>
            <a:rPr lang="fr-FR" b="1" dirty="0">
              <a:effectLst/>
              <a:latin typeface="Arial" panose="020B0604020202020204" pitchFamily="34" charset="0"/>
              <a:ea typeface="Calibri" panose="020F0502020204030204" pitchFamily="34" charset="0"/>
              <a:cs typeface="Times New Roman" panose="02020603050405020304" pitchFamily="18" charset="0"/>
            </a:rPr>
          </a:br>
          <a:r>
            <a:rPr lang="fr-FR"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Il regroupe tous les éléments de la recherche en une seule demande. </a:t>
          </a:r>
        </a:p>
        <a:p>
          <a:r>
            <a:rPr lang="fr-FR"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=&gt; approche est plus rapide mais nécessite une réflexion approfondie en amont pour structurer la demande.</a:t>
          </a:r>
        </a:p>
      </dgm:t>
    </dgm:pt>
    <dgm:pt modelId="{35B9EBB4-A7F7-4A13-A7E9-5FFD5C88AD09}" type="parTrans" cxnId="{4E2FC43D-A4C5-4A8F-9072-A029A469A87C}">
      <dgm:prSet/>
      <dgm:spPr/>
      <dgm:t>
        <a:bodyPr/>
        <a:lstStyle/>
        <a:p>
          <a:endParaRPr lang="fr-FR"/>
        </a:p>
      </dgm:t>
    </dgm:pt>
    <dgm:pt modelId="{67E53D90-56DF-4219-A200-E0EA57826DA3}" type="sibTrans" cxnId="{4E2FC43D-A4C5-4A8F-9072-A029A469A87C}">
      <dgm:prSet/>
      <dgm:spPr/>
      <dgm:t>
        <a:bodyPr/>
        <a:lstStyle/>
        <a:p>
          <a:endParaRPr lang="fr-FR"/>
        </a:p>
      </dgm:t>
    </dgm:pt>
    <dgm:pt modelId="{8C6994DE-D005-41FE-AB21-C4EA2C5EC24D}" type="pres">
      <dgm:prSet presAssocID="{F6C2CA1C-3F2B-4C92-A649-137DD26E6D14}" presName="diagram" presStyleCnt="0">
        <dgm:presLayoutVars>
          <dgm:dir/>
          <dgm:resizeHandles val="exact"/>
        </dgm:presLayoutVars>
      </dgm:prSet>
      <dgm:spPr/>
    </dgm:pt>
    <dgm:pt modelId="{BEA24170-C640-412D-AE8B-8EE98EB76E1D}" type="pres">
      <dgm:prSet presAssocID="{D7BEB6C2-8AD3-4D2F-9267-A12DB25384A9}" presName="node" presStyleLbl="node1" presStyleIdx="0" presStyleCnt="2">
        <dgm:presLayoutVars>
          <dgm:bulletEnabled val="1"/>
        </dgm:presLayoutVars>
      </dgm:prSet>
      <dgm:spPr/>
    </dgm:pt>
    <dgm:pt modelId="{33D94207-EE63-4CFB-9F8E-4D48EA0C667F}" type="pres">
      <dgm:prSet presAssocID="{AD21D73B-A192-412F-B5E3-F3C78D62801D}" presName="sibTrans" presStyleCnt="0"/>
      <dgm:spPr/>
    </dgm:pt>
    <dgm:pt modelId="{35577743-1897-4549-9DD0-D67A1A9AA70B}" type="pres">
      <dgm:prSet presAssocID="{9CC7F2DF-1BD1-40B8-9D55-943E91E146AD}" presName="node" presStyleLbl="node1" presStyleIdx="1" presStyleCnt="2">
        <dgm:presLayoutVars>
          <dgm:bulletEnabled val="1"/>
        </dgm:presLayoutVars>
      </dgm:prSet>
      <dgm:spPr/>
    </dgm:pt>
  </dgm:ptLst>
  <dgm:cxnLst>
    <dgm:cxn modelId="{4E2FC43D-A4C5-4A8F-9072-A029A469A87C}" srcId="{F6C2CA1C-3F2B-4C92-A649-137DD26E6D14}" destId="{9CC7F2DF-1BD1-40B8-9D55-943E91E146AD}" srcOrd="1" destOrd="0" parTransId="{35B9EBB4-A7F7-4A13-A7E9-5FFD5C88AD09}" sibTransId="{67E53D90-56DF-4219-A200-E0EA57826DA3}"/>
    <dgm:cxn modelId="{F395CE43-A8C6-49AB-BD11-E0F76796D2F6}" type="presOf" srcId="{9CC7F2DF-1BD1-40B8-9D55-943E91E146AD}" destId="{35577743-1897-4549-9DD0-D67A1A9AA70B}" srcOrd="0" destOrd="0" presId="urn:microsoft.com/office/officeart/2005/8/layout/default"/>
    <dgm:cxn modelId="{A81AAF74-E6C9-4142-B963-F172A917B881}" type="presOf" srcId="{F6C2CA1C-3F2B-4C92-A649-137DD26E6D14}" destId="{8C6994DE-D005-41FE-AB21-C4EA2C5EC24D}" srcOrd="0" destOrd="0" presId="urn:microsoft.com/office/officeart/2005/8/layout/default"/>
    <dgm:cxn modelId="{9AD3BD99-7E81-49FF-A674-CE5CDE2B31DB}" srcId="{F6C2CA1C-3F2B-4C92-A649-137DD26E6D14}" destId="{D7BEB6C2-8AD3-4D2F-9267-A12DB25384A9}" srcOrd="0" destOrd="0" parTransId="{0C2E32E2-464E-4194-8AED-4B2DC799068B}" sibTransId="{AD21D73B-A192-412F-B5E3-F3C78D62801D}"/>
    <dgm:cxn modelId="{92B69DFF-81BD-4DCD-9FC6-CBD38E90E96F}" type="presOf" srcId="{D7BEB6C2-8AD3-4D2F-9267-A12DB25384A9}" destId="{BEA24170-C640-412D-AE8B-8EE98EB76E1D}" srcOrd="0" destOrd="0" presId="urn:microsoft.com/office/officeart/2005/8/layout/default"/>
    <dgm:cxn modelId="{54EEF4B1-A8CF-46DE-8030-62996C42B1BA}" type="presParOf" srcId="{8C6994DE-D005-41FE-AB21-C4EA2C5EC24D}" destId="{BEA24170-C640-412D-AE8B-8EE98EB76E1D}" srcOrd="0" destOrd="0" presId="urn:microsoft.com/office/officeart/2005/8/layout/default"/>
    <dgm:cxn modelId="{05697DBC-F1B1-4564-BBA5-107FDD2E6699}" type="presParOf" srcId="{8C6994DE-D005-41FE-AB21-C4EA2C5EC24D}" destId="{33D94207-EE63-4CFB-9F8E-4D48EA0C667F}" srcOrd="1" destOrd="0" presId="urn:microsoft.com/office/officeart/2005/8/layout/default"/>
    <dgm:cxn modelId="{8DB8499C-E210-4C10-A590-8E628B5FF51F}" type="presParOf" srcId="{8C6994DE-D005-41FE-AB21-C4EA2C5EC24D}" destId="{35577743-1897-4549-9DD0-D67A1A9AA70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CB4AE-2193-4C0F-85AC-DABCA24127C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FR"/>
        </a:p>
      </dgm:t>
    </dgm:pt>
    <dgm:pt modelId="{D4F6FE7D-565E-47EC-880D-85BA31B7DF46}">
      <dgm:prSet phldrT="[Texte]" custT="1"/>
      <dgm:spPr/>
      <dgm:t>
        <a:bodyPr/>
        <a:lstStyle/>
        <a:p>
          <a:pPr>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Times New Roman" panose="02020603050405020304" pitchFamily="18" charset="0"/>
            </a:rPr>
            <a:t>Rédigez le prompt en langage naturel, sans termes trop techniques ni formulations ambiguës.</a:t>
          </a:r>
          <a:endParaRPr lang="fr-FR" sz="2400" b="1" dirty="0"/>
        </a:p>
      </dgm:t>
    </dgm:pt>
    <dgm:pt modelId="{59A7C46B-E52D-4B97-8F7F-8BF1BA10FCED}" type="parTrans" cxnId="{69C3E6AF-7C3B-4F61-A2D9-D6381855F036}">
      <dgm:prSet/>
      <dgm:spPr/>
      <dgm:t>
        <a:bodyPr/>
        <a:lstStyle/>
        <a:p>
          <a:endParaRPr lang="fr-FR" sz="2400" b="1"/>
        </a:p>
      </dgm:t>
    </dgm:pt>
    <dgm:pt modelId="{C758AA1C-FAD6-4D61-863C-4D17E3DDE154}" type="sibTrans" cxnId="{69C3E6AF-7C3B-4F61-A2D9-D6381855F036}">
      <dgm:prSet/>
      <dgm:spPr/>
      <dgm:t>
        <a:bodyPr/>
        <a:lstStyle/>
        <a:p>
          <a:endParaRPr lang="fr-FR" sz="2400" b="1"/>
        </a:p>
      </dgm:t>
    </dgm:pt>
    <dgm:pt modelId="{C22ECE2F-6D78-435F-B20E-DBA618693CEB}">
      <dgm:prSet custT="1"/>
      <dgm:spPr/>
      <dgm:t>
        <a:bodyPr/>
        <a:lstStyle/>
        <a:p>
          <a:r>
            <a:rPr lang="fr-FR" sz="2400" b="1">
              <a:effectLst/>
              <a:latin typeface="Arial" panose="020B0604020202020204" pitchFamily="34" charset="0"/>
              <a:ea typeface="Calibri" panose="020F0502020204030204" pitchFamily="34" charset="0"/>
              <a:cs typeface="Times New Roman" panose="02020603050405020304" pitchFamily="18" charset="0"/>
            </a:rPr>
            <a:t>Évitez les phrases trop longues ou trop générales, qui pourraient rendre la réponse imprécise.</a:t>
          </a:r>
          <a:endParaRPr lang="fr-FR" sz="2400" b="1" dirty="0">
            <a:effectLst/>
            <a:latin typeface="Arial" panose="020B0604020202020204" pitchFamily="34" charset="0"/>
            <a:ea typeface="Calibri" panose="020F0502020204030204" pitchFamily="34" charset="0"/>
            <a:cs typeface="Times New Roman" panose="02020603050405020304" pitchFamily="18" charset="0"/>
          </a:endParaRPr>
        </a:p>
      </dgm:t>
    </dgm:pt>
    <dgm:pt modelId="{4B0E59F4-16AF-4E14-8516-55E05688C1DC}" type="parTrans" cxnId="{83319DDB-DFCA-4B81-BD40-A36CC60D23C4}">
      <dgm:prSet/>
      <dgm:spPr/>
      <dgm:t>
        <a:bodyPr/>
        <a:lstStyle/>
        <a:p>
          <a:endParaRPr lang="fr-FR" sz="2400" b="1"/>
        </a:p>
      </dgm:t>
    </dgm:pt>
    <dgm:pt modelId="{1C2F5C66-69EC-4E0C-A62A-A7059A662977}" type="sibTrans" cxnId="{83319DDB-DFCA-4B81-BD40-A36CC60D23C4}">
      <dgm:prSet/>
      <dgm:spPr/>
      <dgm:t>
        <a:bodyPr/>
        <a:lstStyle/>
        <a:p>
          <a:endParaRPr lang="fr-FR" sz="2400" b="1"/>
        </a:p>
      </dgm:t>
    </dgm:pt>
    <dgm:pt modelId="{751B164C-F8F2-4B69-9BF5-ED73839A8436}">
      <dgm:prSet custT="1"/>
      <dgm:spPr/>
      <dgm:t>
        <a:bodyPr/>
        <a:lstStyle/>
        <a:p>
          <a:r>
            <a:rPr lang="fr-FR" sz="2400" b="1">
              <a:effectLst/>
              <a:latin typeface="Arial" panose="020B0604020202020204" pitchFamily="34" charset="0"/>
              <a:ea typeface="Calibri" panose="020F0502020204030204" pitchFamily="34" charset="0"/>
              <a:cs typeface="Times New Roman" panose="02020603050405020304" pitchFamily="18" charset="0"/>
            </a:rPr>
            <a:t>Assurez-vous que chaque mot a une signification claire et non sujette à interprétation.</a:t>
          </a:r>
          <a:endParaRPr lang="fr-FR" sz="2400" b="1" dirty="0">
            <a:effectLst/>
            <a:latin typeface="Arial" panose="020B0604020202020204" pitchFamily="34" charset="0"/>
            <a:ea typeface="Calibri" panose="020F0502020204030204" pitchFamily="34" charset="0"/>
            <a:cs typeface="Times New Roman" panose="02020603050405020304" pitchFamily="18" charset="0"/>
          </a:endParaRPr>
        </a:p>
      </dgm:t>
    </dgm:pt>
    <dgm:pt modelId="{989B60E8-AF46-4D3D-9C0C-41CD9C8C84A7}" type="parTrans" cxnId="{B7883E9F-1E01-4F2B-9A54-B58A804BFBD7}">
      <dgm:prSet/>
      <dgm:spPr/>
      <dgm:t>
        <a:bodyPr/>
        <a:lstStyle/>
        <a:p>
          <a:endParaRPr lang="fr-FR" sz="2400" b="1"/>
        </a:p>
      </dgm:t>
    </dgm:pt>
    <dgm:pt modelId="{23521E71-6CED-4E07-892C-E82CF815BACF}" type="sibTrans" cxnId="{B7883E9F-1E01-4F2B-9A54-B58A804BFBD7}">
      <dgm:prSet/>
      <dgm:spPr/>
      <dgm:t>
        <a:bodyPr/>
        <a:lstStyle/>
        <a:p>
          <a:endParaRPr lang="fr-FR" sz="2400" b="1"/>
        </a:p>
      </dgm:t>
    </dgm:pt>
    <dgm:pt modelId="{62E05553-6A35-44D3-9048-3543D28F67EF}" type="pres">
      <dgm:prSet presAssocID="{843CB4AE-2193-4C0F-85AC-DABCA24127C1}" presName="Name0" presStyleCnt="0">
        <dgm:presLayoutVars>
          <dgm:chMax val="7"/>
          <dgm:dir/>
          <dgm:animLvl val="lvl"/>
          <dgm:resizeHandles val="exact"/>
        </dgm:presLayoutVars>
      </dgm:prSet>
      <dgm:spPr/>
    </dgm:pt>
    <dgm:pt modelId="{38E3EBE1-EEB5-43E0-BFDB-08DCB1857614}" type="pres">
      <dgm:prSet presAssocID="{D4F6FE7D-565E-47EC-880D-85BA31B7DF46}" presName="circle1" presStyleLbl="node1" presStyleIdx="0" presStyleCnt="3"/>
      <dgm:spPr/>
    </dgm:pt>
    <dgm:pt modelId="{2371231C-FE0C-40F5-8927-EC43BE987B10}" type="pres">
      <dgm:prSet presAssocID="{D4F6FE7D-565E-47EC-880D-85BA31B7DF46}" presName="space" presStyleCnt="0"/>
      <dgm:spPr/>
    </dgm:pt>
    <dgm:pt modelId="{EF2B9180-8006-4491-9A9E-1560063CECB8}" type="pres">
      <dgm:prSet presAssocID="{D4F6FE7D-565E-47EC-880D-85BA31B7DF46}" presName="rect1" presStyleLbl="alignAcc1" presStyleIdx="0" presStyleCnt="3"/>
      <dgm:spPr/>
    </dgm:pt>
    <dgm:pt modelId="{12AB4FFA-34F2-4182-BDE3-FB99CE40E4F6}" type="pres">
      <dgm:prSet presAssocID="{C22ECE2F-6D78-435F-B20E-DBA618693CEB}" presName="vertSpace2" presStyleLbl="node1" presStyleIdx="0" presStyleCnt="3"/>
      <dgm:spPr/>
    </dgm:pt>
    <dgm:pt modelId="{34182C62-5B94-4DE2-B9E6-231E5DC1E5B8}" type="pres">
      <dgm:prSet presAssocID="{C22ECE2F-6D78-435F-B20E-DBA618693CEB}" presName="circle2" presStyleLbl="node1" presStyleIdx="1" presStyleCnt="3"/>
      <dgm:spPr/>
    </dgm:pt>
    <dgm:pt modelId="{D28276AF-819F-4293-B34B-A345291C52B0}" type="pres">
      <dgm:prSet presAssocID="{C22ECE2F-6D78-435F-B20E-DBA618693CEB}" presName="rect2" presStyleLbl="alignAcc1" presStyleIdx="1" presStyleCnt="3"/>
      <dgm:spPr/>
    </dgm:pt>
    <dgm:pt modelId="{AF5E4E5C-6F62-4216-9712-0E1044D23EFC}" type="pres">
      <dgm:prSet presAssocID="{751B164C-F8F2-4B69-9BF5-ED73839A8436}" presName="vertSpace3" presStyleLbl="node1" presStyleIdx="1" presStyleCnt="3"/>
      <dgm:spPr/>
    </dgm:pt>
    <dgm:pt modelId="{46C525D8-529F-4482-AFC0-5AC819C310F4}" type="pres">
      <dgm:prSet presAssocID="{751B164C-F8F2-4B69-9BF5-ED73839A8436}" presName="circle3" presStyleLbl="node1" presStyleIdx="2" presStyleCnt="3"/>
      <dgm:spPr/>
    </dgm:pt>
    <dgm:pt modelId="{C0945091-0991-4345-89A7-AEC48CDAD932}" type="pres">
      <dgm:prSet presAssocID="{751B164C-F8F2-4B69-9BF5-ED73839A8436}" presName="rect3" presStyleLbl="alignAcc1" presStyleIdx="2" presStyleCnt="3"/>
      <dgm:spPr/>
    </dgm:pt>
    <dgm:pt modelId="{9E5881DD-FD51-495B-A167-44392A7E248A}" type="pres">
      <dgm:prSet presAssocID="{D4F6FE7D-565E-47EC-880D-85BA31B7DF46}" presName="rect1ParTxNoCh" presStyleLbl="alignAcc1" presStyleIdx="2" presStyleCnt="3">
        <dgm:presLayoutVars>
          <dgm:chMax val="1"/>
          <dgm:bulletEnabled val="1"/>
        </dgm:presLayoutVars>
      </dgm:prSet>
      <dgm:spPr/>
    </dgm:pt>
    <dgm:pt modelId="{A18CB29F-981E-4576-914E-4EFF65031531}" type="pres">
      <dgm:prSet presAssocID="{C22ECE2F-6D78-435F-B20E-DBA618693CEB}" presName="rect2ParTxNoCh" presStyleLbl="alignAcc1" presStyleIdx="2" presStyleCnt="3">
        <dgm:presLayoutVars>
          <dgm:chMax val="1"/>
          <dgm:bulletEnabled val="1"/>
        </dgm:presLayoutVars>
      </dgm:prSet>
      <dgm:spPr/>
    </dgm:pt>
    <dgm:pt modelId="{07911081-A7FC-41DC-980B-FD38365B85A2}" type="pres">
      <dgm:prSet presAssocID="{751B164C-F8F2-4B69-9BF5-ED73839A8436}" presName="rect3ParTxNoCh" presStyleLbl="alignAcc1" presStyleIdx="2" presStyleCnt="3">
        <dgm:presLayoutVars>
          <dgm:chMax val="1"/>
          <dgm:bulletEnabled val="1"/>
        </dgm:presLayoutVars>
      </dgm:prSet>
      <dgm:spPr/>
    </dgm:pt>
  </dgm:ptLst>
  <dgm:cxnLst>
    <dgm:cxn modelId="{8A866321-79EA-4286-AD4A-C05B2918A3BB}" type="presOf" srcId="{751B164C-F8F2-4B69-9BF5-ED73839A8436}" destId="{07911081-A7FC-41DC-980B-FD38365B85A2}" srcOrd="1" destOrd="0" presId="urn:microsoft.com/office/officeart/2005/8/layout/target3"/>
    <dgm:cxn modelId="{D2989E36-21BD-48FA-BD7C-F5C751332343}" type="presOf" srcId="{751B164C-F8F2-4B69-9BF5-ED73839A8436}" destId="{C0945091-0991-4345-89A7-AEC48CDAD932}" srcOrd="0" destOrd="0" presId="urn:microsoft.com/office/officeart/2005/8/layout/target3"/>
    <dgm:cxn modelId="{7C816665-3FA0-4900-9DDE-66B7295BB94C}" type="presOf" srcId="{C22ECE2F-6D78-435F-B20E-DBA618693CEB}" destId="{A18CB29F-981E-4576-914E-4EFF65031531}" srcOrd="1" destOrd="0" presId="urn:microsoft.com/office/officeart/2005/8/layout/target3"/>
    <dgm:cxn modelId="{99E84451-2992-4A5A-BB60-1C0D8C1B154A}" type="presOf" srcId="{D4F6FE7D-565E-47EC-880D-85BA31B7DF46}" destId="{EF2B9180-8006-4491-9A9E-1560063CECB8}" srcOrd="0" destOrd="0" presId="urn:microsoft.com/office/officeart/2005/8/layout/target3"/>
    <dgm:cxn modelId="{B7883E9F-1E01-4F2B-9A54-B58A804BFBD7}" srcId="{843CB4AE-2193-4C0F-85AC-DABCA24127C1}" destId="{751B164C-F8F2-4B69-9BF5-ED73839A8436}" srcOrd="2" destOrd="0" parTransId="{989B60E8-AF46-4D3D-9C0C-41CD9C8C84A7}" sibTransId="{23521E71-6CED-4E07-892C-E82CF815BACF}"/>
    <dgm:cxn modelId="{F3E0FCA2-F89D-4219-87BA-D3088D4C16A9}" type="presOf" srcId="{843CB4AE-2193-4C0F-85AC-DABCA24127C1}" destId="{62E05553-6A35-44D3-9048-3543D28F67EF}" srcOrd="0" destOrd="0" presId="urn:microsoft.com/office/officeart/2005/8/layout/target3"/>
    <dgm:cxn modelId="{69C3E6AF-7C3B-4F61-A2D9-D6381855F036}" srcId="{843CB4AE-2193-4C0F-85AC-DABCA24127C1}" destId="{D4F6FE7D-565E-47EC-880D-85BA31B7DF46}" srcOrd="0" destOrd="0" parTransId="{59A7C46B-E52D-4B97-8F7F-8BF1BA10FCED}" sibTransId="{C758AA1C-FAD6-4D61-863C-4D17E3DDE154}"/>
    <dgm:cxn modelId="{021A7AC2-B9E3-4C4F-A601-A70DC52F50FB}" type="presOf" srcId="{C22ECE2F-6D78-435F-B20E-DBA618693CEB}" destId="{D28276AF-819F-4293-B34B-A345291C52B0}" srcOrd="0" destOrd="0" presId="urn:microsoft.com/office/officeart/2005/8/layout/target3"/>
    <dgm:cxn modelId="{83319DDB-DFCA-4B81-BD40-A36CC60D23C4}" srcId="{843CB4AE-2193-4C0F-85AC-DABCA24127C1}" destId="{C22ECE2F-6D78-435F-B20E-DBA618693CEB}" srcOrd="1" destOrd="0" parTransId="{4B0E59F4-16AF-4E14-8516-55E05688C1DC}" sibTransId="{1C2F5C66-69EC-4E0C-A62A-A7059A662977}"/>
    <dgm:cxn modelId="{D7FF1FF3-04DD-4DE6-9304-342756BD0B29}" type="presOf" srcId="{D4F6FE7D-565E-47EC-880D-85BA31B7DF46}" destId="{9E5881DD-FD51-495B-A167-44392A7E248A}" srcOrd="1" destOrd="0" presId="urn:microsoft.com/office/officeart/2005/8/layout/target3"/>
    <dgm:cxn modelId="{A438DFD8-F7E2-4A3F-9FA3-82474C17F3B8}" type="presParOf" srcId="{62E05553-6A35-44D3-9048-3543D28F67EF}" destId="{38E3EBE1-EEB5-43E0-BFDB-08DCB1857614}" srcOrd="0" destOrd="0" presId="urn:microsoft.com/office/officeart/2005/8/layout/target3"/>
    <dgm:cxn modelId="{9D4DF13B-A756-46FD-9C6D-C3F2E66A91BD}" type="presParOf" srcId="{62E05553-6A35-44D3-9048-3543D28F67EF}" destId="{2371231C-FE0C-40F5-8927-EC43BE987B10}" srcOrd="1" destOrd="0" presId="urn:microsoft.com/office/officeart/2005/8/layout/target3"/>
    <dgm:cxn modelId="{C896B999-58CE-46E4-A703-5C6276D89F77}" type="presParOf" srcId="{62E05553-6A35-44D3-9048-3543D28F67EF}" destId="{EF2B9180-8006-4491-9A9E-1560063CECB8}" srcOrd="2" destOrd="0" presId="urn:microsoft.com/office/officeart/2005/8/layout/target3"/>
    <dgm:cxn modelId="{3264BCEA-6B7F-4901-BD45-F9689A2A37D1}" type="presParOf" srcId="{62E05553-6A35-44D3-9048-3543D28F67EF}" destId="{12AB4FFA-34F2-4182-BDE3-FB99CE40E4F6}" srcOrd="3" destOrd="0" presId="urn:microsoft.com/office/officeart/2005/8/layout/target3"/>
    <dgm:cxn modelId="{BC6473BD-21A7-42FD-B280-DBFB1CC0C9C7}" type="presParOf" srcId="{62E05553-6A35-44D3-9048-3543D28F67EF}" destId="{34182C62-5B94-4DE2-B9E6-231E5DC1E5B8}" srcOrd="4" destOrd="0" presId="urn:microsoft.com/office/officeart/2005/8/layout/target3"/>
    <dgm:cxn modelId="{312F2A16-CA96-4DB8-9E93-A461FE1FAB9A}" type="presParOf" srcId="{62E05553-6A35-44D3-9048-3543D28F67EF}" destId="{D28276AF-819F-4293-B34B-A345291C52B0}" srcOrd="5" destOrd="0" presId="urn:microsoft.com/office/officeart/2005/8/layout/target3"/>
    <dgm:cxn modelId="{A198A553-B2EF-4178-ACE7-6A587CDD60B1}" type="presParOf" srcId="{62E05553-6A35-44D3-9048-3543D28F67EF}" destId="{AF5E4E5C-6F62-4216-9712-0E1044D23EFC}" srcOrd="6" destOrd="0" presId="urn:microsoft.com/office/officeart/2005/8/layout/target3"/>
    <dgm:cxn modelId="{ED764436-E8E6-4053-A1DB-54EF0AAFB102}" type="presParOf" srcId="{62E05553-6A35-44D3-9048-3543D28F67EF}" destId="{46C525D8-529F-4482-AFC0-5AC819C310F4}" srcOrd="7" destOrd="0" presId="urn:microsoft.com/office/officeart/2005/8/layout/target3"/>
    <dgm:cxn modelId="{9B51144E-E80A-49FE-AA00-55CFA82842EA}" type="presParOf" srcId="{62E05553-6A35-44D3-9048-3543D28F67EF}" destId="{C0945091-0991-4345-89A7-AEC48CDAD932}" srcOrd="8" destOrd="0" presId="urn:microsoft.com/office/officeart/2005/8/layout/target3"/>
    <dgm:cxn modelId="{931FE0FF-2BCD-4B95-B4EB-1B4E823AC37A}" type="presParOf" srcId="{62E05553-6A35-44D3-9048-3543D28F67EF}" destId="{9E5881DD-FD51-495B-A167-44392A7E248A}" srcOrd="9" destOrd="0" presId="urn:microsoft.com/office/officeart/2005/8/layout/target3"/>
    <dgm:cxn modelId="{75E4B5BD-4199-43AC-B884-5505C58CA3EB}" type="presParOf" srcId="{62E05553-6A35-44D3-9048-3543D28F67EF}" destId="{A18CB29F-981E-4576-914E-4EFF65031531}" srcOrd="10" destOrd="0" presId="urn:microsoft.com/office/officeart/2005/8/layout/target3"/>
    <dgm:cxn modelId="{A59514AB-4D53-48B9-96D5-BBCA83705410}" type="presParOf" srcId="{62E05553-6A35-44D3-9048-3543D28F67EF}" destId="{07911081-A7FC-41DC-980B-FD38365B85A2}"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24170-C640-412D-AE8B-8EE98EB76E1D}">
      <dsp:nvSpPr>
        <dsp:cNvPr id="0" name=""/>
        <dsp:cNvSpPr/>
      </dsp:nvSpPr>
      <dsp:spPr>
        <a:xfrm>
          <a:off x="1348" y="351043"/>
          <a:ext cx="5258516" cy="315510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ts val="0"/>
            </a:spcAft>
            <a:buNone/>
          </a:pPr>
          <a:r>
            <a:rPr lang="fr-FR" sz="2600" b="1"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technique des tiroirs</a:t>
          </a:r>
          <a:br>
            <a:rPr lang="fr-FR" sz="2600" b="1" kern="1200" dirty="0">
              <a:effectLst/>
              <a:latin typeface="Arial" panose="020B0604020202020204" pitchFamily="34" charset="0"/>
              <a:ea typeface="Calibri" panose="020F0502020204030204" pitchFamily="34" charset="0"/>
              <a:cs typeface="Times New Roman" panose="02020603050405020304" pitchFamily="18" charset="0"/>
            </a:rPr>
          </a:br>
          <a:r>
            <a:rPr lang="fr-FR" sz="260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Consiste à découper la recherche en plusieurs sections (tiroirs) et à traiter chaque élément avec un prompt distinct. </a:t>
          </a:r>
        </a:p>
        <a:p>
          <a:pPr marL="0" lvl="0" indent="0" algn="ctr" defTabSz="1155700">
            <a:lnSpc>
              <a:spcPct val="90000"/>
            </a:lnSpc>
            <a:spcBef>
              <a:spcPts val="600"/>
            </a:spcBef>
            <a:spcAft>
              <a:spcPts val="0"/>
            </a:spcAft>
            <a:buNone/>
          </a:pPr>
          <a:r>
            <a:rPr lang="fr-FR" sz="260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=&gt; Plus simple pour les débutants et recommandée pour les problématiques complexes.</a:t>
          </a:r>
          <a:endParaRPr lang="fr-FR" sz="2600" kern="1200" dirty="0">
            <a:solidFill>
              <a:schemeClr val="bg1"/>
            </a:solidFill>
          </a:endParaRPr>
        </a:p>
      </dsp:txBody>
      <dsp:txXfrm>
        <a:off x="1348" y="351043"/>
        <a:ext cx="5258516" cy="3155109"/>
      </dsp:txXfrm>
    </dsp:sp>
    <dsp:sp modelId="{35577743-1897-4549-9DD0-D67A1A9AA70B}">
      <dsp:nvSpPr>
        <dsp:cNvPr id="0" name=""/>
        <dsp:cNvSpPr/>
      </dsp:nvSpPr>
      <dsp:spPr>
        <a:xfrm>
          <a:off x="5785716" y="351043"/>
          <a:ext cx="5258516" cy="315510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b="1"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 prompt unique</a:t>
          </a:r>
          <a:br>
            <a:rPr lang="fr-FR" sz="2600" b="1" kern="1200" dirty="0">
              <a:effectLst/>
              <a:latin typeface="Arial" panose="020B0604020202020204" pitchFamily="34" charset="0"/>
              <a:ea typeface="Calibri" panose="020F0502020204030204" pitchFamily="34" charset="0"/>
              <a:cs typeface="Times New Roman" panose="02020603050405020304" pitchFamily="18" charset="0"/>
            </a:rPr>
          </a:br>
          <a:r>
            <a:rPr lang="fr-FR" sz="260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Il regroupe tous les éléments de la recherche en une seule demande. </a:t>
          </a:r>
        </a:p>
        <a:p>
          <a:pPr marL="0" lvl="0" indent="0" algn="ctr" defTabSz="1155700">
            <a:lnSpc>
              <a:spcPct val="90000"/>
            </a:lnSpc>
            <a:spcBef>
              <a:spcPct val="0"/>
            </a:spcBef>
            <a:spcAft>
              <a:spcPct val="35000"/>
            </a:spcAft>
            <a:buNone/>
          </a:pPr>
          <a:r>
            <a:rPr lang="fr-FR" sz="260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=&gt; approche est plus rapide mais nécessite une réflexion approfondie en amont pour structurer la demande.</a:t>
          </a:r>
        </a:p>
      </dsp:txBody>
      <dsp:txXfrm>
        <a:off x="5785716" y="351043"/>
        <a:ext cx="5258516" cy="3155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EBE1-EEB5-43E0-BFDB-08DCB1857614}">
      <dsp:nvSpPr>
        <dsp:cNvPr id="0" name=""/>
        <dsp:cNvSpPr/>
      </dsp:nvSpPr>
      <dsp:spPr>
        <a:xfrm>
          <a:off x="0" y="0"/>
          <a:ext cx="3332831" cy="333283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B9180-8006-4491-9A9E-1560063CECB8}">
      <dsp:nvSpPr>
        <dsp:cNvPr id="0" name=""/>
        <dsp:cNvSpPr/>
      </dsp:nvSpPr>
      <dsp:spPr>
        <a:xfrm>
          <a:off x="1666415" y="0"/>
          <a:ext cx="9599295" cy="333283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fr-FR" sz="2400" b="1" kern="1200" dirty="0">
              <a:effectLst/>
              <a:latin typeface="Arial" panose="020B0604020202020204" pitchFamily="34" charset="0"/>
              <a:ea typeface="Calibri" panose="020F0502020204030204" pitchFamily="34" charset="0"/>
              <a:cs typeface="Times New Roman" panose="02020603050405020304" pitchFamily="18" charset="0"/>
            </a:rPr>
            <a:t>Rédigez le prompt en langage naturel, sans termes trop techniques ni formulations ambiguës.</a:t>
          </a:r>
          <a:endParaRPr lang="fr-FR" sz="2400" b="1" kern="1200" dirty="0"/>
        </a:p>
      </dsp:txBody>
      <dsp:txXfrm>
        <a:off x="1666415" y="0"/>
        <a:ext cx="9599295" cy="999851"/>
      </dsp:txXfrm>
    </dsp:sp>
    <dsp:sp modelId="{34182C62-5B94-4DE2-B9E6-231E5DC1E5B8}">
      <dsp:nvSpPr>
        <dsp:cNvPr id="0" name=""/>
        <dsp:cNvSpPr/>
      </dsp:nvSpPr>
      <dsp:spPr>
        <a:xfrm>
          <a:off x="583246" y="999851"/>
          <a:ext cx="2166337" cy="216633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276AF-819F-4293-B34B-A345291C52B0}">
      <dsp:nvSpPr>
        <dsp:cNvPr id="0" name=""/>
        <dsp:cNvSpPr/>
      </dsp:nvSpPr>
      <dsp:spPr>
        <a:xfrm>
          <a:off x="1666415" y="999851"/>
          <a:ext cx="9599295" cy="216633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a:effectLst/>
              <a:latin typeface="Arial" panose="020B0604020202020204" pitchFamily="34" charset="0"/>
              <a:ea typeface="Calibri" panose="020F0502020204030204" pitchFamily="34" charset="0"/>
              <a:cs typeface="Times New Roman" panose="02020603050405020304" pitchFamily="18" charset="0"/>
            </a:rPr>
            <a:t>Évitez les phrases trop longues ou trop générales, qui pourraient rendre la réponse imprécise.</a:t>
          </a:r>
          <a:endParaRPr lang="fr-FR" sz="2400" b="1" kern="1200" dirty="0">
            <a:effectLst/>
            <a:latin typeface="Arial" panose="020B0604020202020204" pitchFamily="34" charset="0"/>
            <a:ea typeface="Calibri" panose="020F0502020204030204" pitchFamily="34" charset="0"/>
            <a:cs typeface="Times New Roman" panose="02020603050405020304" pitchFamily="18" charset="0"/>
          </a:endParaRPr>
        </a:p>
      </dsp:txBody>
      <dsp:txXfrm>
        <a:off x="1666415" y="999851"/>
        <a:ext cx="9599295" cy="999848"/>
      </dsp:txXfrm>
    </dsp:sp>
    <dsp:sp modelId="{46C525D8-529F-4482-AFC0-5AC819C310F4}">
      <dsp:nvSpPr>
        <dsp:cNvPr id="0" name=""/>
        <dsp:cNvSpPr/>
      </dsp:nvSpPr>
      <dsp:spPr>
        <a:xfrm>
          <a:off x="1166491" y="1999699"/>
          <a:ext cx="999848" cy="99984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45091-0991-4345-89A7-AEC48CDAD932}">
      <dsp:nvSpPr>
        <dsp:cNvPr id="0" name=""/>
        <dsp:cNvSpPr/>
      </dsp:nvSpPr>
      <dsp:spPr>
        <a:xfrm>
          <a:off x="1666415" y="1999699"/>
          <a:ext cx="9599295" cy="99984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a:effectLst/>
              <a:latin typeface="Arial" panose="020B0604020202020204" pitchFamily="34" charset="0"/>
              <a:ea typeface="Calibri" panose="020F0502020204030204" pitchFamily="34" charset="0"/>
              <a:cs typeface="Times New Roman" panose="02020603050405020304" pitchFamily="18" charset="0"/>
            </a:rPr>
            <a:t>Assurez-vous que chaque mot a une signification claire et non sujette à interprétation.</a:t>
          </a:r>
          <a:endParaRPr lang="fr-FR" sz="2400" b="1" kern="1200" dirty="0">
            <a:effectLst/>
            <a:latin typeface="Arial" panose="020B0604020202020204" pitchFamily="34" charset="0"/>
            <a:ea typeface="Calibri" panose="020F0502020204030204" pitchFamily="34" charset="0"/>
            <a:cs typeface="Times New Roman" panose="02020603050405020304" pitchFamily="18" charset="0"/>
          </a:endParaRPr>
        </a:p>
      </dsp:txBody>
      <dsp:txXfrm>
        <a:off x="1666415" y="1999699"/>
        <a:ext cx="9599295" cy="9998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75ACA-4A01-E44E-944F-D1E58805C07C}" type="datetimeFigureOut">
              <a:rPr lang="fr-FR" smtClean="0"/>
              <a:t>15/02/2025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E78C-A5F6-EC43-BD0F-CC679B04262E}" type="slidenum">
              <a:rPr lang="fr-FR" smtClean="0"/>
              <a:t>‹N°›</a:t>
            </a:fld>
            <a:endParaRPr lang="fr-FR"/>
          </a:p>
        </p:txBody>
      </p:sp>
    </p:spTree>
    <p:extLst>
      <p:ext uri="{BB962C8B-B14F-4D97-AF65-F5344CB8AC3E}">
        <p14:creationId xmlns:p14="http://schemas.microsoft.com/office/powerpoint/2010/main" val="117583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05049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41772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9394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4251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92622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01835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57329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63947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235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1181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05606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15/02/2025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9143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15/02/2025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471909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8392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74269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15/02/2025</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1166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24815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15/02/2025</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60220490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8953E-89C7-C833-1BD0-6A46C3F5BC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522415-E210-69EF-460A-781D883E9AEA}"/>
              </a:ext>
            </a:extLst>
          </p:cNvPr>
          <p:cNvSpPr>
            <a:spLocks noGrp="1"/>
          </p:cNvSpPr>
          <p:nvPr>
            <p:ph type="ctrTitle"/>
          </p:nvPr>
        </p:nvSpPr>
        <p:spPr>
          <a:xfrm>
            <a:off x="0" y="0"/>
            <a:ext cx="11844867" cy="567267"/>
          </a:xfrm>
        </p:spPr>
        <p:txBody>
          <a:bodyPr>
            <a:normAutofit/>
          </a:bodyPr>
          <a:lstStyle/>
          <a:p>
            <a:r>
              <a:rPr lang="fr-FR" sz="2800" b="1" dirty="0">
                <a:solidFill>
                  <a:srgbClr val="FFFF00"/>
                </a:solidFill>
                <a:latin typeface="Arial" panose="020B0604020202020204" pitchFamily="34" charset="0"/>
                <a:cs typeface="Arial" panose="020B0604020202020204" pitchFamily="34" charset="0"/>
              </a:rPr>
              <a:t>4. Rédiger un prompt efficace</a:t>
            </a:r>
            <a:endParaRPr lang="fr-FR" sz="3200" b="1" dirty="0">
              <a:solidFill>
                <a:srgbClr val="FFFF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1EECE734-585C-7682-97EB-7790BFFEF85D}"/>
              </a:ext>
            </a:extLst>
          </p:cNvPr>
          <p:cNvSpPr txBox="1"/>
          <p:nvPr/>
        </p:nvSpPr>
        <p:spPr>
          <a:xfrm>
            <a:off x="3082354" y="1683829"/>
            <a:ext cx="7853629" cy="954107"/>
          </a:xfrm>
          <a:prstGeom prst="rect">
            <a:avLst/>
          </a:prstGeom>
          <a:noFill/>
        </p:spPr>
        <p:txBody>
          <a:bodyPr wrap="square">
            <a:spAutoFit/>
          </a:bodyPr>
          <a:lstStyle/>
          <a:p>
            <a:pPr algn="ctr">
              <a:spcBef>
                <a:spcPts val="2400"/>
              </a:spcBef>
            </a:pPr>
            <a:r>
              <a:rPr lang="fr-FR" sz="2800" b="1" dirty="0">
                <a:effectLst/>
                <a:latin typeface="Arial" panose="020B0604020202020204" pitchFamily="34" charset="0"/>
                <a:ea typeface="Calibri" panose="020F0502020204030204" pitchFamily="34" charset="0"/>
                <a:cs typeface="Times New Roman" panose="02020603050405020304" pitchFamily="18" charset="0"/>
              </a:rPr>
              <a:t>l‘IA est incontournable dans la vie quotidienne et en entreprise </a:t>
            </a:r>
            <a:endParaRPr lang="fr-FR" sz="2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descr="Les 50 meilleurs outils IA en 2025 (testés et approuvés)">
            <a:extLst>
              <a:ext uri="{FF2B5EF4-FFF2-40B4-BE49-F238E27FC236}">
                <a16:creationId xmlns:a16="http://schemas.microsoft.com/office/drawing/2014/main" id="{9D4621A2-ADC8-B695-3199-87C8CB664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29" y="1287229"/>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atGPT : Rédiger des prompts efficaces - incwo">
            <a:extLst>
              <a:ext uri="{FF2B5EF4-FFF2-40B4-BE49-F238E27FC236}">
                <a16:creationId xmlns:a16="http://schemas.microsoft.com/office/drawing/2014/main" id="{362B4AEB-8E74-B092-DF1F-9DDF5E425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563" y="3598919"/>
            <a:ext cx="3907478" cy="195373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34563A7-DD49-8FA4-05E5-018195922B73}"/>
              </a:ext>
            </a:extLst>
          </p:cNvPr>
          <p:cNvSpPr txBox="1"/>
          <p:nvPr/>
        </p:nvSpPr>
        <p:spPr>
          <a:xfrm>
            <a:off x="675406" y="3429000"/>
            <a:ext cx="7048258" cy="2123658"/>
          </a:xfrm>
          <a:prstGeom prst="rect">
            <a:avLst/>
          </a:prstGeom>
          <a:noFill/>
        </p:spPr>
        <p:txBody>
          <a:bodyPr wrap="square">
            <a:spAutoFit/>
          </a:bodyPr>
          <a:lstStyle/>
          <a:p>
            <a:pPr algn="ctr">
              <a:spcBef>
                <a:spcPts val="2400"/>
              </a:spcBef>
            </a:pPr>
            <a:r>
              <a:rPr lang="fr-FR" sz="2800" b="1" dirty="0">
                <a:effectLst/>
                <a:latin typeface="Arial" panose="020B0604020202020204" pitchFamily="34" charset="0"/>
                <a:ea typeface="Calibri" panose="020F0502020204030204" pitchFamily="34" charset="0"/>
                <a:cs typeface="Times New Roman" panose="02020603050405020304" pitchFamily="18" charset="0"/>
              </a:rPr>
              <a:t>La qualité des réponses est directement lié à la qualité du </a:t>
            </a:r>
            <a:r>
              <a:rPr lang="fr-FR" sz="2800" b="1" dirty="0" err="1">
                <a:effectLst/>
                <a:latin typeface="Arial" panose="020B0604020202020204" pitchFamily="34" charset="0"/>
                <a:ea typeface="Calibri" panose="020F0502020204030204" pitchFamily="34" charset="0"/>
                <a:cs typeface="Times New Roman" panose="02020603050405020304" pitchFamily="18" charset="0"/>
              </a:rPr>
              <a:t>prommpt</a:t>
            </a:r>
            <a:endParaRPr lang="fr-FR" sz="2800" b="1" dirty="0">
              <a:effectLst/>
              <a:latin typeface="Arial" panose="020B0604020202020204" pitchFamily="34" charset="0"/>
              <a:ea typeface="Calibri" panose="020F0502020204030204" pitchFamily="34" charset="0"/>
              <a:cs typeface="Times New Roman" panose="02020603050405020304" pitchFamily="18" charset="0"/>
            </a:endParaRPr>
          </a:p>
          <a:p>
            <a:pPr algn="ctr">
              <a:spcBef>
                <a:spcPts val="2400"/>
              </a:spcBef>
            </a:pPr>
            <a:r>
              <a:rPr lang="fr-FR" sz="2800" dirty="0">
                <a:effectLst/>
                <a:latin typeface="Arial" panose="020B0604020202020204" pitchFamily="34" charset="0"/>
                <a:ea typeface="Calibri" panose="020F0502020204030204" pitchFamily="34" charset="0"/>
                <a:cs typeface="Times New Roman" panose="02020603050405020304" pitchFamily="18" charset="0"/>
              </a:rPr>
              <a:t>=&gt; Un prompt détaillé et structuré oriente efficacement l’IA vers le résultat attendu.</a:t>
            </a:r>
          </a:p>
        </p:txBody>
      </p:sp>
    </p:spTree>
    <p:extLst>
      <p:ext uri="{BB962C8B-B14F-4D97-AF65-F5344CB8AC3E}">
        <p14:creationId xmlns:p14="http://schemas.microsoft.com/office/powerpoint/2010/main" val="2505989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9FE27-11BD-F054-2FFC-3FAFDF2352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90F120-0299-ED68-DCC2-0E0AAC39EC16}"/>
              </a:ext>
            </a:extLst>
          </p:cNvPr>
          <p:cNvSpPr>
            <a:spLocks noGrp="1"/>
          </p:cNvSpPr>
          <p:nvPr>
            <p:ph type="ctrTitle"/>
          </p:nvPr>
        </p:nvSpPr>
        <p:spPr>
          <a:xfrm>
            <a:off x="70339" y="403274"/>
            <a:ext cx="11844867" cy="715407"/>
          </a:xfrm>
        </p:spPr>
        <p:txBody>
          <a:bodyPr>
            <a:noAutofit/>
          </a:bodyPr>
          <a:lstStyle/>
          <a:p>
            <a:r>
              <a:rPr lang="fr-FR" sz="2800" b="1" dirty="0">
                <a:solidFill>
                  <a:srgbClr val="FFFF00"/>
                </a:solidFill>
                <a:latin typeface="Arial" panose="020B0604020202020204" pitchFamily="34" charset="0"/>
                <a:cs typeface="Arial" panose="020B0604020202020204" pitchFamily="34" charset="0"/>
              </a:rPr>
              <a:t>4. Rédiger un prompt efficace</a:t>
            </a:r>
            <a:br>
              <a:rPr lang="fr-FR" sz="2800" b="1" dirty="0">
                <a:solidFill>
                  <a:srgbClr val="FFFF00"/>
                </a:solidFill>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4.1. Identifier l’objectif</a:t>
            </a:r>
            <a:endParaRPr lang="fr-FR" sz="3200" b="1" dirty="0">
              <a:solidFill>
                <a:srgbClr val="FFFF0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240E8C4-F21E-F8EA-A47F-EFD8C3BFF9ED}"/>
              </a:ext>
            </a:extLst>
          </p:cNvPr>
          <p:cNvSpPr txBox="1"/>
          <p:nvPr/>
        </p:nvSpPr>
        <p:spPr>
          <a:xfrm>
            <a:off x="716581" y="3001850"/>
            <a:ext cx="11326262" cy="2477601"/>
          </a:xfrm>
          <a:prstGeom prst="rect">
            <a:avLst/>
          </a:prstGeom>
          <a:noFill/>
        </p:spPr>
        <p:txBody>
          <a:bodyPr wrap="square">
            <a:spAutoFit/>
          </a:bodyPr>
          <a:lstStyle/>
          <a:p>
            <a:pPr>
              <a:spcBef>
                <a:spcPts val="1200"/>
              </a:spcBef>
            </a:pP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spcAft>
                <a:spcPts val="600"/>
              </a:spcAft>
            </a:pPr>
            <a:r>
              <a:rPr lang="fr-FR" sz="2400" b="1" dirty="0">
                <a:effectLst/>
                <a:latin typeface="Arial" panose="020B0604020202020204" pitchFamily="34" charset="0"/>
                <a:ea typeface="Calibri" panose="020F0502020204030204" pitchFamily="34" charset="0"/>
                <a:cs typeface="Times New Roman" panose="02020603050405020304" pitchFamily="18" charset="0"/>
              </a:rPr>
              <a:t>Travail préparatoire</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Font typeface="Wingdings" panose="05000000000000000000" pitchFamily="2" charset="2"/>
              <a:buChar char=""/>
            </a:pPr>
            <a:r>
              <a:rPr lang="fr-FR" sz="2400" dirty="0">
                <a:effectLst/>
                <a:latin typeface="Arial" panose="020B0604020202020204" pitchFamily="34" charset="0"/>
                <a:ea typeface="Calibri" panose="020F0502020204030204" pitchFamily="34" charset="0"/>
                <a:cs typeface="Times New Roman" panose="02020603050405020304" pitchFamily="18" charset="0"/>
              </a:rPr>
              <a:t>Déterminer le </a:t>
            </a:r>
            <a:r>
              <a:rPr lang="fr-FR" sz="2400" b="1" dirty="0">
                <a:effectLst/>
                <a:latin typeface="Arial" panose="020B0604020202020204" pitchFamily="34" charset="0"/>
                <a:ea typeface="Calibri" panose="020F0502020204030204" pitchFamily="34" charset="0"/>
                <a:cs typeface="Times New Roman" panose="02020603050405020304" pitchFamily="18" charset="0"/>
              </a:rPr>
              <a:t>sujet principal</a:t>
            </a:r>
            <a:r>
              <a:rPr lang="fr-FR" sz="2400" dirty="0">
                <a:effectLst/>
                <a:latin typeface="Arial" panose="020B0604020202020204" pitchFamily="34" charset="0"/>
                <a:ea typeface="Calibri" panose="020F0502020204030204" pitchFamily="34" charset="0"/>
                <a:cs typeface="Times New Roman" panose="02020603050405020304" pitchFamily="18" charset="0"/>
              </a:rPr>
              <a:t>.</a:t>
            </a:r>
          </a:p>
          <a:p>
            <a:pPr marL="342900" lvl="0" indent="-342900">
              <a:spcBef>
                <a:spcPts val="600"/>
              </a:spcBef>
              <a:spcAft>
                <a:spcPts val="600"/>
              </a:spcAft>
              <a:buFont typeface="Wingdings" panose="05000000000000000000" pitchFamily="2" charset="2"/>
              <a:buChar char=""/>
            </a:pPr>
            <a:r>
              <a:rPr lang="fr-FR" sz="2400" dirty="0">
                <a:effectLst/>
                <a:latin typeface="Arial" panose="020B0604020202020204" pitchFamily="34" charset="0"/>
                <a:ea typeface="Calibri" panose="020F0502020204030204" pitchFamily="34" charset="0"/>
                <a:cs typeface="Times New Roman" panose="02020603050405020304" pitchFamily="18" charset="0"/>
              </a:rPr>
              <a:t>Identifier les </a:t>
            </a:r>
            <a:r>
              <a:rPr lang="fr-FR" sz="2400" b="1" dirty="0">
                <a:effectLst/>
                <a:latin typeface="Arial" panose="020B0604020202020204" pitchFamily="34" charset="0"/>
                <a:ea typeface="Calibri" panose="020F0502020204030204" pitchFamily="34" charset="0"/>
                <a:cs typeface="Times New Roman" panose="02020603050405020304" pitchFamily="18" charset="0"/>
              </a:rPr>
              <a:t>mots-clés</a:t>
            </a:r>
            <a:r>
              <a:rPr lang="fr-FR" sz="2400" dirty="0">
                <a:effectLst/>
                <a:latin typeface="Arial" panose="020B0604020202020204" pitchFamily="34" charset="0"/>
                <a:ea typeface="Calibri" panose="020F0502020204030204" pitchFamily="34" charset="0"/>
                <a:cs typeface="Times New Roman" panose="02020603050405020304" pitchFamily="18" charset="0"/>
              </a:rPr>
              <a:t> et les </a:t>
            </a:r>
            <a:r>
              <a:rPr lang="fr-FR" sz="2400" b="1" dirty="0">
                <a:effectLst/>
                <a:latin typeface="Arial" panose="020B0604020202020204" pitchFamily="34" charset="0"/>
                <a:ea typeface="Calibri" panose="020F0502020204030204" pitchFamily="34" charset="0"/>
                <a:cs typeface="Times New Roman" panose="02020603050405020304" pitchFamily="18" charset="0"/>
              </a:rPr>
              <a:t>contraintes</a:t>
            </a:r>
            <a:r>
              <a:rPr lang="fr-FR" sz="2400" dirty="0">
                <a:effectLst/>
                <a:latin typeface="Arial" panose="020B0604020202020204" pitchFamily="34" charset="0"/>
                <a:ea typeface="Calibri" panose="020F0502020204030204" pitchFamily="34" charset="0"/>
                <a:cs typeface="Times New Roman" panose="02020603050405020304" pitchFamily="18" charset="0"/>
              </a:rPr>
              <a:t> à respecter.</a:t>
            </a:r>
          </a:p>
          <a:p>
            <a:pPr marL="342900" lvl="0" indent="-342900">
              <a:spcBef>
                <a:spcPts val="600"/>
              </a:spcBef>
              <a:spcAft>
                <a:spcPts val="600"/>
              </a:spcAft>
              <a:buFont typeface="Wingdings" panose="05000000000000000000" pitchFamily="2" charset="2"/>
              <a:buChar char=""/>
            </a:pPr>
            <a:r>
              <a:rPr lang="fr-FR" sz="2400" dirty="0">
                <a:effectLst/>
                <a:latin typeface="Arial" panose="020B0604020202020204" pitchFamily="34" charset="0"/>
                <a:ea typeface="Calibri" panose="020F0502020204030204" pitchFamily="34" charset="0"/>
                <a:cs typeface="Times New Roman" panose="02020603050405020304" pitchFamily="18" charset="0"/>
              </a:rPr>
              <a:t>Préciser le type de réponse attendu (analyse, synthèse, résumé…</a:t>
            </a:r>
          </a:p>
        </p:txBody>
      </p:sp>
      <p:pic>
        <p:nvPicPr>
          <p:cNvPr id="5" name="Image 4" descr="Une image contenant texte, capture d’écran, Police, nombre&#10;&#10;Le contenu généré par l’IA peut être incorrect.">
            <a:extLst>
              <a:ext uri="{FF2B5EF4-FFF2-40B4-BE49-F238E27FC236}">
                <a16:creationId xmlns:a16="http://schemas.microsoft.com/office/drawing/2014/main" id="{C2325D3B-5EE2-8B27-5F31-9476DEC2EA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6734" y="403274"/>
            <a:ext cx="4638472" cy="2428039"/>
          </a:xfrm>
          <a:prstGeom prst="rect">
            <a:avLst/>
          </a:prstGeom>
        </p:spPr>
      </p:pic>
      <p:sp>
        <p:nvSpPr>
          <p:cNvPr id="8" name="ZoneTexte 7">
            <a:extLst>
              <a:ext uri="{FF2B5EF4-FFF2-40B4-BE49-F238E27FC236}">
                <a16:creationId xmlns:a16="http://schemas.microsoft.com/office/drawing/2014/main" id="{BA1D715E-905B-9934-E11E-8D329B42923B}"/>
              </a:ext>
            </a:extLst>
          </p:cNvPr>
          <p:cNvSpPr txBox="1"/>
          <p:nvPr/>
        </p:nvSpPr>
        <p:spPr>
          <a:xfrm>
            <a:off x="301079" y="1664537"/>
            <a:ext cx="6744916" cy="1200329"/>
          </a:xfrm>
          <a:prstGeom prst="rect">
            <a:avLst/>
          </a:prstGeom>
          <a:noFill/>
        </p:spPr>
        <p:txBody>
          <a:bodyPr wrap="square">
            <a:spAutoFit/>
          </a:bodyPr>
          <a:lstStyle/>
          <a:p>
            <a:pPr algn="ctr"/>
            <a:r>
              <a:rPr lang="fr-FR" sz="2400" b="1" dirty="0">
                <a:effectLst/>
                <a:latin typeface="Arial" panose="020B0604020202020204" pitchFamily="34" charset="0"/>
                <a:ea typeface="Calibri" panose="020F0502020204030204" pitchFamily="34" charset="0"/>
                <a:cs typeface="Times New Roman" panose="02020603050405020304" pitchFamily="18" charset="0"/>
              </a:rPr>
              <a:t>Avant de rédiger un prompt, vous devez identifier le résultat attendu </a:t>
            </a:r>
            <a:r>
              <a:rPr lang="fr-FR" sz="2400" b="1" dirty="0">
                <a:latin typeface="Arial" panose="020B0604020202020204" pitchFamily="34" charset="0"/>
                <a:ea typeface="Calibri" panose="020F0502020204030204" pitchFamily="34" charset="0"/>
                <a:cs typeface="Times New Roman" panose="02020603050405020304" pitchFamily="18" charset="0"/>
              </a:rPr>
              <a:t>afin d’intégrer tous ces éléments dans la demande.</a:t>
            </a:r>
            <a:endParaRPr lang="fr-FR" sz="2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9562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5091B-3E94-E27E-7C7C-A8B27E5C340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6BE5276-D5E9-8171-B7A8-7D3908966159}"/>
              </a:ext>
            </a:extLst>
          </p:cNvPr>
          <p:cNvSpPr>
            <a:spLocks noGrp="1"/>
          </p:cNvSpPr>
          <p:nvPr>
            <p:ph type="ctrTitle"/>
          </p:nvPr>
        </p:nvSpPr>
        <p:spPr>
          <a:xfrm>
            <a:off x="0" y="155218"/>
            <a:ext cx="11844867" cy="798092"/>
          </a:xfrm>
        </p:spPr>
        <p:txBody>
          <a:bodyPr>
            <a:noAutofit/>
          </a:bodyPr>
          <a:lstStyle/>
          <a:p>
            <a:r>
              <a:rPr lang="fr-FR" sz="2800" b="1" dirty="0">
                <a:solidFill>
                  <a:srgbClr val="FFFF00"/>
                </a:solidFill>
                <a:latin typeface="Arial" panose="020B0604020202020204" pitchFamily="34" charset="0"/>
                <a:cs typeface="Arial" panose="020B0604020202020204" pitchFamily="34" charset="0"/>
              </a:rPr>
              <a:t>4. Rédiger un prompt efficace</a:t>
            </a:r>
            <a:br>
              <a:rPr lang="fr-FR" sz="2800" b="1" dirty="0">
                <a:solidFill>
                  <a:srgbClr val="FFFF00"/>
                </a:solidFill>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4.1. Identifier l’objectif</a:t>
            </a:r>
            <a:endParaRPr lang="fr-FR" sz="3200" b="1" dirty="0">
              <a:solidFill>
                <a:srgbClr val="FFFF0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A628714-0A4D-6061-6E74-3212BB6C5576}"/>
              </a:ext>
            </a:extLst>
          </p:cNvPr>
          <p:cNvSpPr txBox="1"/>
          <p:nvPr/>
        </p:nvSpPr>
        <p:spPr>
          <a:xfrm>
            <a:off x="412652" y="1498626"/>
            <a:ext cx="10883705" cy="461665"/>
          </a:xfrm>
          <a:prstGeom prst="rect">
            <a:avLst/>
          </a:prstGeom>
          <a:noFill/>
        </p:spPr>
        <p:txBody>
          <a:bodyPr wrap="square">
            <a:spAutoFit/>
          </a:bodyPr>
          <a:lstStyle/>
          <a:p>
            <a:pPr algn="ctr">
              <a:spcBef>
                <a:spcPts val="600"/>
              </a:spcBef>
            </a:pPr>
            <a:r>
              <a:rPr lang="fr-FR" sz="2400" b="1" dirty="0">
                <a:effectLst/>
                <a:latin typeface="Arial" panose="020B0604020202020204" pitchFamily="34" charset="0"/>
                <a:ea typeface="Calibri" panose="020F0502020204030204" pitchFamily="34" charset="0"/>
                <a:cs typeface="Times New Roman" panose="02020603050405020304" pitchFamily="18" charset="0"/>
              </a:rPr>
              <a:t>Deux Approches pour Structurer un Prompt</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Diagramme 6">
            <a:extLst>
              <a:ext uri="{FF2B5EF4-FFF2-40B4-BE49-F238E27FC236}">
                <a16:creationId xmlns:a16="http://schemas.microsoft.com/office/drawing/2014/main" id="{318E589E-EA4D-2314-3582-A2BEC0405D14}"/>
              </a:ext>
            </a:extLst>
          </p:cNvPr>
          <p:cNvGraphicFramePr/>
          <p:nvPr>
            <p:extLst>
              <p:ext uri="{D42A27DB-BD31-4B8C-83A1-F6EECF244321}">
                <p14:modId xmlns:p14="http://schemas.microsoft.com/office/powerpoint/2010/main" val="4072830019"/>
              </p:ext>
            </p:extLst>
          </p:nvPr>
        </p:nvGraphicFramePr>
        <p:xfrm>
          <a:off x="563122" y="2130357"/>
          <a:ext cx="11045581" cy="3857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349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EA24170-C640-412D-AE8B-8EE98EB76E1D}"/>
                                            </p:graphicEl>
                                          </p:spTgt>
                                        </p:tgtEl>
                                        <p:attrNameLst>
                                          <p:attrName>style.visibility</p:attrName>
                                        </p:attrNameLst>
                                      </p:cBhvr>
                                      <p:to>
                                        <p:strVal val="visible"/>
                                      </p:to>
                                    </p:set>
                                    <p:animEffect transition="in" filter="fade">
                                      <p:cBhvr>
                                        <p:cTn id="7" dur="500"/>
                                        <p:tgtEl>
                                          <p:spTgt spid="7">
                                            <p:graphicEl>
                                              <a:dgm id="{BEA24170-C640-412D-AE8B-8EE98EB76E1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35577743-1897-4549-9DD0-D67A1A9AA70B}"/>
                                            </p:graphicEl>
                                          </p:spTgt>
                                        </p:tgtEl>
                                        <p:attrNameLst>
                                          <p:attrName>style.visibility</p:attrName>
                                        </p:attrNameLst>
                                      </p:cBhvr>
                                      <p:to>
                                        <p:strVal val="visible"/>
                                      </p:to>
                                    </p:set>
                                    <p:animEffect transition="in" filter="fade">
                                      <p:cBhvr>
                                        <p:cTn id="12" dur="500"/>
                                        <p:tgtEl>
                                          <p:spTgt spid="7">
                                            <p:graphicEl>
                                              <a:dgm id="{35577743-1897-4549-9DD0-D67A1A9AA7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B0C99-2FD3-0EE5-46E6-8C41A8EE324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A33AD4-70AA-12A2-ABB4-6F1DB632D02F}"/>
              </a:ext>
            </a:extLst>
          </p:cNvPr>
          <p:cNvSpPr>
            <a:spLocks noGrp="1"/>
          </p:cNvSpPr>
          <p:nvPr>
            <p:ph type="ctrTitle"/>
          </p:nvPr>
        </p:nvSpPr>
        <p:spPr>
          <a:xfrm>
            <a:off x="50884" y="0"/>
            <a:ext cx="11844867" cy="968326"/>
          </a:xfrm>
        </p:spPr>
        <p:txBody>
          <a:bodyPr>
            <a:normAutofit/>
          </a:bodyPr>
          <a:lstStyle/>
          <a:p>
            <a:r>
              <a:rPr lang="fr-FR" sz="2800" b="1" dirty="0">
                <a:solidFill>
                  <a:srgbClr val="FFFF00"/>
                </a:solidFill>
                <a:latin typeface="Arial" panose="020B0604020202020204" pitchFamily="34" charset="0"/>
                <a:cs typeface="Arial" panose="020B0604020202020204" pitchFamily="34" charset="0"/>
              </a:rPr>
              <a:t>4. Rédiger un prompt efficace</a:t>
            </a:r>
            <a:br>
              <a:rPr lang="fr-FR" sz="2800" b="1" dirty="0">
                <a:solidFill>
                  <a:srgbClr val="FFFF00"/>
                </a:solidFill>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4.2. Être précis dans la rédaction</a:t>
            </a:r>
            <a:endParaRPr lang="fr-FR" sz="3200" b="1" dirty="0">
              <a:solidFill>
                <a:srgbClr val="FFFF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DE9D825-31DE-5926-78F7-C7B6DF3B1CE6}"/>
              </a:ext>
            </a:extLst>
          </p:cNvPr>
          <p:cNvSpPr txBox="1"/>
          <p:nvPr/>
        </p:nvSpPr>
        <p:spPr>
          <a:xfrm>
            <a:off x="445142" y="1673911"/>
            <a:ext cx="10972800" cy="4385816"/>
          </a:xfrm>
          <a:prstGeom prst="rect">
            <a:avLst/>
          </a:prstGeom>
          <a:noFill/>
        </p:spPr>
        <p:txBody>
          <a:bodyPr wrap="square">
            <a:spAutoFit/>
          </a:bodyPr>
          <a:lstStyle/>
          <a:p>
            <a:pPr algn="ctr">
              <a:spcBef>
                <a:spcPts val="1800"/>
              </a:spcBef>
            </a:pPr>
            <a:r>
              <a:rPr lang="fr-FR" sz="24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Un prompt efficace doit être clair et détaillé, rédigé en langage naturel avec des instructions précises.</a:t>
            </a:r>
          </a:p>
          <a:p>
            <a:pPr>
              <a:spcBef>
                <a:spcPts val="1800"/>
              </a:spcBef>
            </a:pPr>
            <a:r>
              <a:rPr lang="fr-FR" sz="2300" i="1" dirty="0">
                <a:effectLst/>
                <a:latin typeface="Arial" panose="020B0604020202020204" pitchFamily="34" charset="0"/>
                <a:ea typeface="Calibri" panose="020F0502020204030204" pitchFamily="34" charset="0"/>
                <a:cs typeface="Times New Roman" panose="02020603050405020304" pitchFamily="18" charset="0"/>
              </a:rPr>
              <a:t>« Propose une étude de marché sur l’utilisation des vélos électriques à Paris depuis les années 2000, en incluant des données chiffrées sur les pratiques des hommes et des femmes. Le texte est destiné à des étudiants de niveau bac, doit être rédigé en langage formel et contenir environ 60 lignes. »</a:t>
            </a:r>
            <a:endParaRPr lang="fr-FR" sz="2300" dirty="0">
              <a:effectLst/>
              <a:latin typeface="Arial" panose="020B0604020202020204" pitchFamily="34" charset="0"/>
              <a:ea typeface="Calibri" panose="020F0502020204030204" pitchFamily="34" charset="0"/>
              <a:cs typeface="Times New Roman" panose="02020603050405020304" pitchFamily="18" charset="0"/>
            </a:endParaRPr>
          </a:p>
          <a:p>
            <a:pPr algn="ctr">
              <a:spcBef>
                <a:spcPts val="3000"/>
              </a:spcBef>
            </a:pPr>
            <a:r>
              <a:rPr lang="fr-FR" sz="24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Parlez à l’IA comme si c’est un expert à votre service. Donnez des consignes en utilisant l’impératif :</a:t>
            </a:r>
          </a:p>
          <a:p>
            <a:pPr lvl="1">
              <a:spcBef>
                <a:spcPts val="600"/>
              </a:spcBef>
            </a:pPr>
            <a:r>
              <a:rPr lang="fr-FR" sz="2300" dirty="0">
                <a:effectLst/>
                <a:latin typeface="Arial" panose="020B0604020202020204" pitchFamily="34" charset="0"/>
                <a:ea typeface="Calibri" panose="020F0502020204030204" pitchFamily="34" charset="0"/>
                <a:cs typeface="Times New Roman" panose="02020603050405020304" pitchFamily="18" charset="0"/>
              </a:rPr>
              <a:t>« Crée une image qui… » ; « Liste les avantages de… » ; « Quelles sont les conditions pour… »</a:t>
            </a:r>
          </a:p>
        </p:txBody>
      </p:sp>
    </p:spTree>
    <p:extLst>
      <p:ext uri="{BB962C8B-B14F-4D97-AF65-F5344CB8AC3E}">
        <p14:creationId xmlns:p14="http://schemas.microsoft.com/office/powerpoint/2010/main" val="3235227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EF9DC-B770-1C0E-A490-8C868E8279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6E3C02-A98A-B709-5C9E-7CD7E204DC29}"/>
              </a:ext>
            </a:extLst>
          </p:cNvPr>
          <p:cNvSpPr>
            <a:spLocks noGrp="1"/>
          </p:cNvSpPr>
          <p:nvPr>
            <p:ph type="ctrTitle"/>
          </p:nvPr>
        </p:nvSpPr>
        <p:spPr>
          <a:xfrm>
            <a:off x="0" y="72533"/>
            <a:ext cx="11844867" cy="830997"/>
          </a:xfrm>
        </p:spPr>
        <p:txBody>
          <a:bodyPr>
            <a:noAutofit/>
          </a:bodyPr>
          <a:lstStyle/>
          <a:p>
            <a:r>
              <a:rPr lang="fr-FR" sz="2800" b="1" dirty="0">
                <a:solidFill>
                  <a:srgbClr val="FFFF00"/>
                </a:solidFill>
                <a:latin typeface="Arial" panose="020B0604020202020204" pitchFamily="34" charset="0"/>
                <a:cs typeface="Arial" panose="020B0604020202020204" pitchFamily="34" charset="0"/>
              </a:rPr>
              <a:t>4. Rédiger un prompt efficace</a:t>
            </a:r>
            <a:br>
              <a:rPr lang="fr-FR" sz="2800" b="1" dirty="0">
                <a:solidFill>
                  <a:srgbClr val="FFFF00"/>
                </a:solidFill>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4.3. Utilisez un langage clair et accessible</a:t>
            </a:r>
            <a:endParaRPr lang="fr-FR" sz="3200" b="1" dirty="0">
              <a:solidFill>
                <a:srgbClr val="FFFF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3AC159EC-4B5B-68E1-3AE8-260B994B82E3}"/>
              </a:ext>
            </a:extLst>
          </p:cNvPr>
          <p:cNvSpPr txBox="1"/>
          <p:nvPr/>
        </p:nvSpPr>
        <p:spPr>
          <a:xfrm>
            <a:off x="510702" y="1224359"/>
            <a:ext cx="10306456" cy="954107"/>
          </a:xfrm>
          <a:prstGeom prst="rect">
            <a:avLst/>
          </a:prstGeom>
          <a:noFill/>
        </p:spPr>
        <p:txBody>
          <a:bodyPr wrap="square">
            <a:spAutoFit/>
          </a:bodyPr>
          <a:lstStyle/>
          <a:p>
            <a:pPr algn="ctr">
              <a:spcBef>
                <a:spcPts val="1800"/>
              </a:spcBef>
            </a:pPr>
            <a:r>
              <a:rPr lang="fr-FR" sz="28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Un prompt mal formulé produira une réponse incomplète ou hors sujet.</a:t>
            </a:r>
          </a:p>
        </p:txBody>
      </p:sp>
      <p:graphicFrame>
        <p:nvGraphicFramePr>
          <p:cNvPr id="5" name="Diagramme 4">
            <a:extLst>
              <a:ext uri="{FF2B5EF4-FFF2-40B4-BE49-F238E27FC236}">
                <a16:creationId xmlns:a16="http://schemas.microsoft.com/office/drawing/2014/main" id="{BB8883B9-940B-BBD5-3116-8D1823CBA357}"/>
              </a:ext>
            </a:extLst>
          </p:cNvPr>
          <p:cNvGraphicFramePr/>
          <p:nvPr>
            <p:extLst>
              <p:ext uri="{D42A27DB-BD31-4B8C-83A1-F6EECF244321}">
                <p14:modId xmlns:p14="http://schemas.microsoft.com/office/powerpoint/2010/main" val="176944511"/>
              </p:ext>
            </p:extLst>
          </p:nvPr>
        </p:nvGraphicFramePr>
        <p:xfrm>
          <a:off x="359916" y="2504870"/>
          <a:ext cx="11265711" cy="3332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5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38E3EBE1-EEB5-43E0-BFDB-08DCB1857614}"/>
                                            </p:graphicEl>
                                          </p:spTgt>
                                        </p:tgtEl>
                                        <p:attrNameLst>
                                          <p:attrName>style.visibility</p:attrName>
                                        </p:attrNameLst>
                                      </p:cBhvr>
                                      <p:to>
                                        <p:strVal val="visible"/>
                                      </p:to>
                                    </p:set>
                                    <p:animEffect transition="in" filter="wipe(up)">
                                      <p:cBhvr>
                                        <p:cTn id="7" dur="500"/>
                                        <p:tgtEl>
                                          <p:spTgt spid="5">
                                            <p:graphicEl>
                                              <a:dgm id="{38E3EBE1-EEB5-43E0-BFDB-08DCB1857614}"/>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EF2B9180-8006-4491-9A9E-1560063CECB8}"/>
                                            </p:graphicEl>
                                          </p:spTgt>
                                        </p:tgtEl>
                                        <p:attrNameLst>
                                          <p:attrName>style.visibility</p:attrName>
                                        </p:attrNameLst>
                                      </p:cBhvr>
                                      <p:to>
                                        <p:strVal val="visible"/>
                                      </p:to>
                                    </p:set>
                                    <p:animEffect transition="in" filter="wipe(up)">
                                      <p:cBhvr>
                                        <p:cTn id="10" dur="500"/>
                                        <p:tgtEl>
                                          <p:spTgt spid="5">
                                            <p:graphicEl>
                                              <a:dgm id="{EF2B9180-8006-4491-9A9E-1560063CECB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graphicEl>
                                              <a:dgm id="{34182C62-5B94-4DE2-B9E6-231E5DC1E5B8}"/>
                                            </p:graphicEl>
                                          </p:spTgt>
                                        </p:tgtEl>
                                        <p:attrNameLst>
                                          <p:attrName>style.visibility</p:attrName>
                                        </p:attrNameLst>
                                      </p:cBhvr>
                                      <p:to>
                                        <p:strVal val="visible"/>
                                      </p:to>
                                    </p:set>
                                    <p:animEffect transition="in" filter="wipe(up)">
                                      <p:cBhvr>
                                        <p:cTn id="15" dur="500"/>
                                        <p:tgtEl>
                                          <p:spTgt spid="5">
                                            <p:graphicEl>
                                              <a:dgm id="{34182C62-5B94-4DE2-B9E6-231E5DC1E5B8}"/>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graphicEl>
                                              <a:dgm id="{D28276AF-819F-4293-B34B-A345291C52B0}"/>
                                            </p:graphicEl>
                                          </p:spTgt>
                                        </p:tgtEl>
                                        <p:attrNameLst>
                                          <p:attrName>style.visibility</p:attrName>
                                        </p:attrNameLst>
                                      </p:cBhvr>
                                      <p:to>
                                        <p:strVal val="visible"/>
                                      </p:to>
                                    </p:set>
                                    <p:animEffect transition="in" filter="wipe(up)">
                                      <p:cBhvr>
                                        <p:cTn id="18" dur="500"/>
                                        <p:tgtEl>
                                          <p:spTgt spid="5">
                                            <p:graphicEl>
                                              <a:dgm id="{D28276AF-819F-4293-B34B-A345291C52B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graphicEl>
                                              <a:dgm id="{46C525D8-529F-4482-AFC0-5AC819C310F4}"/>
                                            </p:graphicEl>
                                          </p:spTgt>
                                        </p:tgtEl>
                                        <p:attrNameLst>
                                          <p:attrName>style.visibility</p:attrName>
                                        </p:attrNameLst>
                                      </p:cBhvr>
                                      <p:to>
                                        <p:strVal val="visible"/>
                                      </p:to>
                                    </p:set>
                                    <p:animEffect transition="in" filter="wipe(up)">
                                      <p:cBhvr>
                                        <p:cTn id="23" dur="500"/>
                                        <p:tgtEl>
                                          <p:spTgt spid="5">
                                            <p:graphicEl>
                                              <a:dgm id="{46C525D8-529F-4482-AFC0-5AC819C310F4}"/>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
                                            <p:graphicEl>
                                              <a:dgm id="{C0945091-0991-4345-89A7-AEC48CDAD932}"/>
                                            </p:graphicEl>
                                          </p:spTgt>
                                        </p:tgtEl>
                                        <p:attrNameLst>
                                          <p:attrName>style.visibility</p:attrName>
                                        </p:attrNameLst>
                                      </p:cBhvr>
                                      <p:to>
                                        <p:strVal val="visible"/>
                                      </p:to>
                                    </p:set>
                                    <p:animEffect transition="in" filter="wipe(up)">
                                      <p:cBhvr>
                                        <p:cTn id="26" dur="500"/>
                                        <p:tgtEl>
                                          <p:spTgt spid="5">
                                            <p:graphicEl>
                                              <a:dgm id="{C0945091-0991-4345-89A7-AEC48CDAD9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937A6-8D83-52C4-6163-AE927CBE586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3ED355-EC36-61F0-4F41-7472059BA2B1}"/>
              </a:ext>
            </a:extLst>
          </p:cNvPr>
          <p:cNvSpPr>
            <a:spLocks noGrp="1"/>
          </p:cNvSpPr>
          <p:nvPr>
            <p:ph type="ctrTitle"/>
          </p:nvPr>
        </p:nvSpPr>
        <p:spPr>
          <a:xfrm>
            <a:off x="104386" y="229584"/>
            <a:ext cx="11844867" cy="759181"/>
          </a:xfrm>
        </p:spPr>
        <p:txBody>
          <a:bodyPr>
            <a:noAutofit/>
          </a:bodyPr>
          <a:lstStyle/>
          <a:p>
            <a:r>
              <a:rPr lang="fr-FR" sz="2800" b="1" dirty="0">
                <a:solidFill>
                  <a:srgbClr val="FFFF00"/>
                </a:solidFill>
                <a:latin typeface="Arial" panose="020B0604020202020204" pitchFamily="34" charset="0"/>
                <a:cs typeface="Arial" panose="020B0604020202020204" pitchFamily="34" charset="0"/>
              </a:rPr>
              <a:t>4. Rédiger un prompt efficace</a:t>
            </a:r>
            <a:br>
              <a:rPr lang="fr-FR" sz="2800" b="1" dirty="0">
                <a:solidFill>
                  <a:srgbClr val="FFFF00"/>
                </a:solidFill>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4.4. Fournir un contexte et des détails pertinents</a:t>
            </a:r>
            <a:endParaRPr lang="fr-FR" sz="3200" b="1" dirty="0">
              <a:solidFill>
                <a:srgbClr val="FFFF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2E627A77-D46F-DEA2-16F8-AF23BC522C88}"/>
              </a:ext>
            </a:extLst>
          </p:cNvPr>
          <p:cNvSpPr txBox="1"/>
          <p:nvPr/>
        </p:nvSpPr>
        <p:spPr>
          <a:xfrm>
            <a:off x="625536" y="1416733"/>
            <a:ext cx="10734472" cy="5186035"/>
          </a:xfrm>
          <a:prstGeom prst="rect">
            <a:avLst/>
          </a:prstGeom>
          <a:noFill/>
        </p:spPr>
        <p:txBody>
          <a:bodyPr wrap="square">
            <a:spAutoFit/>
          </a:bodyPr>
          <a:lstStyle/>
          <a:p>
            <a:pPr algn="ctr"/>
            <a:r>
              <a:rPr lang="fr-FR" sz="28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L’IA génère des réponses de meilleure qualité </a:t>
            </a:r>
          </a:p>
          <a:p>
            <a:pPr algn="ctr">
              <a:spcAft>
                <a:spcPts val="1800"/>
              </a:spcAft>
            </a:pPr>
            <a:r>
              <a:rPr lang="fr-FR" sz="28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lorsqu’elle comprend le contexte.</a:t>
            </a:r>
          </a:p>
          <a:p>
            <a:pPr>
              <a:spcBef>
                <a:spcPts val="600"/>
              </a:spcBef>
            </a:pPr>
            <a:r>
              <a:rPr lang="fr-FR" sz="2400" dirty="0" err="1">
                <a:effectLst/>
                <a:latin typeface="Arial" panose="020B0604020202020204" pitchFamily="34" charset="0"/>
                <a:ea typeface="Calibri" panose="020F0502020204030204" pitchFamily="34" charset="0"/>
                <a:cs typeface="Times New Roman" panose="02020603050405020304" pitchFamily="18" charset="0"/>
              </a:rPr>
              <a:t>Pprécisez</a:t>
            </a:r>
            <a:r>
              <a:rPr lang="fr-FR" sz="2400" dirty="0">
                <a:effectLst/>
                <a:latin typeface="Arial" panose="020B0604020202020204" pitchFamily="34" charset="0"/>
                <a:ea typeface="Calibri" panose="020F0502020204030204" pitchFamily="34" charset="0"/>
                <a:cs typeface="Times New Roman" panose="02020603050405020304" pitchFamily="18" charset="0"/>
              </a:rPr>
              <a:t> éventuellement :</a:t>
            </a:r>
          </a:p>
          <a:p>
            <a:pPr marL="800100" lvl="1" indent="-342900">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Times New Roman" panose="02020603050405020304" pitchFamily="18" charset="0"/>
              </a:rPr>
              <a:t>le public cible </a:t>
            </a:r>
            <a:r>
              <a:rPr lang="fr-FR" sz="2400" dirty="0">
                <a:effectLst/>
                <a:latin typeface="Arial" panose="020B0604020202020204" pitchFamily="34" charset="0"/>
                <a:ea typeface="Calibri" panose="020F0502020204030204" pitchFamily="34" charset="0"/>
                <a:cs typeface="Times New Roman" panose="02020603050405020304" pitchFamily="18" charset="0"/>
              </a:rPr>
              <a:t>(</a:t>
            </a:r>
            <a:r>
              <a:rPr lang="fr-FR" sz="2400" i="1" dirty="0">
                <a:effectLst/>
                <a:latin typeface="Arial" panose="020B0604020202020204" pitchFamily="34" charset="0"/>
                <a:ea typeface="Calibri" panose="020F0502020204030204" pitchFamily="34" charset="0"/>
                <a:cs typeface="Times New Roman" panose="02020603050405020304" pitchFamily="18" charset="0"/>
              </a:rPr>
              <a:t>étudiants, professionnels, experts…</a:t>
            </a:r>
            <a:r>
              <a:rPr lang="fr-FR" sz="2400" dirty="0">
                <a:effectLst/>
                <a:latin typeface="Arial" panose="020B0604020202020204" pitchFamily="34" charset="0"/>
                <a:ea typeface="Calibri" panose="020F0502020204030204" pitchFamily="34" charset="0"/>
                <a:cs typeface="Times New Roman" panose="02020603050405020304" pitchFamily="18" charset="0"/>
              </a:rPr>
              <a:t>).</a:t>
            </a:r>
          </a:p>
          <a:p>
            <a:pPr marL="800100" lvl="1" indent="-342900">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Times New Roman" panose="02020603050405020304" pitchFamily="18" charset="0"/>
              </a:rPr>
              <a:t>le ton et le style attendus </a:t>
            </a:r>
            <a:r>
              <a:rPr lang="fr-FR" sz="2400" dirty="0">
                <a:effectLst/>
                <a:latin typeface="Arial" panose="020B0604020202020204" pitchFamily="34" charset="0"/>
                <a:ea typeface="Calibri" panose="020F0502020204030204" pitchFamily="34" charset="0"/>
                <a:cs typeface="Times New Roman" panose="02020603050405020304" pitchFamily="18" charset="0"/>
              </a:rPr>
              <a:t>(</a:t>
            </a:r>
            <a:r>
              <a:rPr lang="fr-FR" sz="2400" i="1" dirty="0">
                <a:effectLst/>
                <a:latin typeface="Arial" panose="020B0604020202020204" pitchFamily="34" charset="0"/>
                <a:ea typeface="Calibri" panose="020F0502020204030204" pitchFamily="34" charset="0"/>
                <a:cs typeface="Times New Roman" panose="02020603050405020304" pitchFamily="18" charset="0"/>
              </a:rPr>
              <a:t>formel, neutre, pédagogique…</a:t>
            </a:r>
            <a:r>
              <a:rPr lang="fr-FR" sz="2400" dirty="0">
                <a:effectLst/>
                <a:latin typeface="Arial" panose="020B0604020202020204" pitchFamily="34" charset="0"/>
                <a:ea typeface="Calibri" panose="020F0502020204030204" pitchFamily="34" charset="0"/>
                <a:cs typeface="Times New Roman" panose="02020603050405020304" pitchFamily="18" charset="0"/>
              </a:rPr>
              <a:t>).</a:t>
            </a:r>
          </a:p>
          <a:p>
            <a:pPr marL="800100" lvl="1" indent="-342900">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Times New Roman" panose="02020603050405020304" pitchFamily="18" charset="0"/>
              </a:rPr>
              <a:t>le format souhaité </a:t>
            </a:r>
            <a:r>
              <a:rPr lang="fr-FR" sz="2400" dirty="0">
                <a:effectLst/>
                <a:latin typeface="Arial" panose="020B0604020202020204" pitchFamily="34" charset="0"/>
                <a:ea typeface="Calibri" panose="020F0502020204030204" pitchFamily="34" charset="0"/>
                <a:cs typeface="Times New Roman" panose="02020603050405020304" pitchFamily="18" charset="0"/>
              </a:rPr>
              <a:t>(</a:t>
            </a:r>
            <a:r>
              <a:rPr lang="fr-FR" sz="2400" i="1" dirty="0">
                <a:effectLst/>
                <a:latin typeface="Arial" panose="020B0604020202020204" pitchFamily="34" charset="0"/>
                <a:ea typeface="Calibri" panose="020F0502020204030204" pitchFamily="34" charset="0"/>
                <a:cs typeface="Times New Roman" panose="02020603050405020304" pitchFamily="18" charset="0"/>
              </a:rPr>
              <a:t>liste, article, synthèse…</a:t>
            </a:r>
            <a:r>
              <a:rPr lang="fr-FR" sz="2400" dirty="0">
                <a:effectLst/>
                <a:latin typeface="Arial" panose="020B0604020202020204" pitchFamily="34" charset="0"/>
                <a:ea typeface="Calibri" panose="020F0502020204030204" pitchFamily="34" charset="0"/>
                <a:cs typeface="Times New Roman" panose="02020603050405020304" pitchFamily="18" charset="0"/>
              </a:rPr>
              <a:t>).</a:t>
            </a:r>
          </a:p>
          <a:p>
            <a:pPr algn="ctr">
              <a:spcBef>
                <a:spcPts val="1800"/>
              </a:spcBef>
            </a:pPr>
            <a:r>
              <a:rPr lang="fr-FR" sz="2400" i="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 Rédige un article sur l’impact du télétravail sur la productivité des employés dans le secteur du numérique. Le texte doit être structuré avec une introduction, un développement et une conclusion. Il doit inclure des données récentes et des arguments basés sur des études. Le ton doit être professionnel et accessible à un public non spécialiste. »</a:t>
            </a:r>
            <a:endParaRPr lang="fr-FR" sz="2400"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endParaRPr>
          </a:p>
          <a:p>
            <a:r>
              <a:rPr lang="fr-FR" sz="24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32222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500"/>
                                        <p:tgtEl>
                                          <p:spTgt spid="4">
                                            <p:txEl>
                                              <p:pRg st="2" end="2"/>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up)">
                                      <p:cBhvr>
                                        <p:cTn id="10" dur="500"/>
                                        <p:tgtEl>
                                          <p:spTgt spid="4">
                                            <p:txEl>
                                              <p:pRg st="3" end="3"/>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up)">
                                      <p:cBhvr>
                                        <p:cTn id="13" dur="500"/>
                                        <p:tgtEl>
                                          <p:spTgt spid="4">
                                            <p:txEl>
                                              <p:pRg st="4" end="4"/>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wipe(up)">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up)">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up)">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99C1D-FF9D-086E-FDDB-B1910607E2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3555FB3-4BDA-3987-B3B1-C25CE0915F53}"/>
              </a:ext>
            </a:extLst>
          </p:cNvPr>
          <p:cNvSpPr>
            <a:spLocks noGrp="1"/>
          </p:cNvSpPr>
          <p:nvPr>
            <p:ph type="ctrTitle"/>
          </p:nvPr>
        </p:nvSpPr>
        <p:spPr>
          <a:xfrm>
            <a:off x="70339" y="-230831"/>
            <a:ext cx="11844867" cy="1196502"/>
          </a:xfrm>
        </p:spPr>
        <p:txBody>
          <a:bodyPr>
            <a:normAutofit/>
          </a:bodyPr>
          <a:lstStyle/>
          <a:p>
            <a:r>
              <a:rPr lang="fr-FR" sz="2800" b="1" dirty="0">
                <a:solidFill>
                  <a:srgbClr val="FFFF00"/>
                </a:solidFill>
                <a:latin typeface="Arial" panose="020B0604020202020204" pitchFamily="34" charset="0"/>
                <a:cs typeface="Arial" panose="020B0604020202020204" pitchFamily="34" charset="0"/>
              </a:rPr>
              <a:t>4. Rédiger un prompt efficace</a:t>
            </a:r>
            <a:br>
              <a:rPr lang="fr-FR" sz="2800" b="1" dirty="0">
                <a:solidFill>
                  <a:srgbClr val="FFFF00"/>
                </a:solidFill>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4.4. Fournir un contexte et des détails pertinents</a:t>
            </a:r>
            <a:endParaRPr lang="fr-FR" sz="3200" b="1" dirty="0">
              <a:solidFill>
                <a:srgbClr val="FFFF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079FD17C-304A-0760-2C79-2B68DE136DD6}"/>
              </a:ext>
            </a:extLst>
          </p:cNvPr>
          <p:cNvSpPr txBox="1"/>
          <p:nvPr/>
        </p:nvSpPr>
        <p:spPr>
          <a:xfrm>
            <a:off x="3747494" y="2205323"/>
            <a:ext cx="7920034" cy="3293209"/>
          </a:xfrm>
          <a:prstGeom prst="rect">
            <a:avLst/>
          </a:prstGeom>
          <a:noFill/>
        </p:spPr>
        <p:txBody>
          <a:bodyPr wrap="square">
            <a:spAutoFit/>
          </a:bodyPr>
          <a:lstStyle/>
          <a:p>
            <a:pPr lvl="0" algn="ctr">
              <a:spcBef>
                <a:spcPts val="2400"/>
              </a:spcBef>
            </a:pPr>
            <a:r>
              <a:rPr lang="fr-FR" sz="2800" dirty="0">
                <a:effectLst/>
                <a:latin typeface="Arial" panose="020B0604020202020204" pitchFamily="34" charset="0"/>
                <a:ea typeface="Calibri" panose="020F0502020204030204" pitchFamily="34" charset="0"/>
                <a:cs typeface="Times New Roman" panose="02020603050405020304" pitchFamily="18" charset="0"/>
              </a:rPr>
              <a:t>Quel que soit le travail demandé à l’IA</a:t>
            </a:r>
          </a:p>
          <a:p>
            <a:pPr lvl="0" algn="ctr">
              <a:spcBef>
                <a:spcPts val="2400"/>
              </a:spcBef>
            </a:pPr>
            <a:r>
              <a:rPr lang="fr-FR" sz="2800" dirty="0">
                <a:latin typeface="Arial" panose="020B0604020202020204" pitchFamily="34" charset="0"/>
                <a:ea typeface="Calibri" panose="020F0502020204030204" pitchFamily="34" charset="0"/>
                <a:cs typeface="Times New Roman" panose="02020603050405020304" pitchFamily="18" charset="0"/>
              </a:rPr>
              <a:t>C</a:t>
            </a:r>
            <a:r>
              <a:rPr lang="fr-FR" sz="2800" dirty="0">
                <a:effectLst/>
                <a:latin typeface="Arial" panose="020B0604020202020204" pitchFamily="34" charset="0"/>
                <a:ea typeface="Calibri" panose="020F0502020204030204" pitchFamily="34" charset="0"/>
                <a:cs typeface="Times New Roman" panose="02020603050405020304" pitchFamily="18" charset="0"/>
              </a:rPr>
              <a:t>ontrôlez le résultat afin d’éviter les erreurs et les hallucinations </a:t>
            </a:r>
          </a:p>
          <a:p>
            <a:pPr lvl="0" algn="ctr">
              <a:spcBef>
                <a:spcPts val="2400"/>
              </a:spcBef>
            </a:pPr>
            <a:r>
              <a:rPr lang="fr-FR" sz="2800" b="1" dirty="0">
                <a:solidFill>
                  <a:srgbClr val="92D050"/>
                </a:solidFill>
                <a:latin typeface="Arial" panose="020B0604020202020204" pitchFamily="34" charset="0"/>
                <a:ea typeface="Calibri" panose="020F0502020204030204" pitchFamily="34" charset="0"/>
                <a:cs typeface="Times New Roman" panose="02020603050405020304" pitchFamily="18" charset="0"/>
              </a:rPr>
              <a:t>Entrez en interaction avec l’IA pour améliorer le résultat en ajoutant de nouveaux paramètres par exemple</a:t>
            </a:r>
            <a:endParaRPr lang="fr-FR" sz="28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 5" descr="Une image contenant art, Art numérique, capture d’écran, dessin humoristique&#10;&#10;Le contenu généré par l’IA peut être incorrect.">
            <a:extLst>
              <a:ext uri="{FF2B5EF4-FFF2-40B4-BE49-F238E27FC236}">
                <a16:creationId xmlns:a16="http://schemas.microsoft.com/office/drawing/2014/main" id="{7293AB7D-DFF0-3600-7EC9-65210D8BB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634" y="2205323"/>
            <a:ext cx="3545860" cy="3398308"/>
          </a:xfrm>
          <a:prstGeom prst="rect">
            <a:avLst/>
          </a:prstGeom>
        </p:spPr>
      </p:pic>
    </p:spTree>
    <p:extLst>
      <p:ext uri="{BB962C8B-B14F-4D97-AF65-F5344CB8AC3E}">
        <p14:creationId xmlns:p14="http://schemas.microsoft.com/office/powerpoint/2010/main" val="1349010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903</TotalTime>
  <Words>575</Words>
  <Application>Microsoft Office PowerPoint</Application>
  <PresentationFormat>Grand écran</PresentationFormat>
  <Paragraphs>40</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Century Gothic</vt:lpstr>
      <vt:lpstr>Wingdings</vt:lpstr>
      <vt:lpstr>Wingdings 3</vt:lpstr>
      <vt:lpstr>Ion</vt:lpstr>
      <vt:lpstr>4. Rédiger un prompt efficace</vt:lpstr>
      <vt:lpstr>4. Rédiger un prompt efficace 4.1. Identifier l’objectif</vt:lpstr>
      <vt:lpstr>4. Rédiger un prompt efficace 4.1. Identifier l’objectif</vt:lpstr>
      <vt:lpstr>4. Rédiger un prompt efficace 4.2. Être précis dans la rédaction</vt:lpstr>
      <vt:lpstr>4. Rédiger un prompt efficace 4.3. Utilisez un langage clair et accessible</vt:lpstr>
      <vt:lpstr>4. Rédiger un prompt efficace 4.4. Fournir un contexte et des détails pertinents</vt:lpstr>
      <vt:lpstr>4. Rédiger un prompt efficace 4.4. Fournir un contexte et des détails pertinents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51</cp:revision>
  <dcterms:created xsi:type="dcterms:W3CDTF">2014-01-14T07:42:30Z</dcterms:created>
  <dcterms:modified xsi:type="dcterms:W3CDTF">2025-02-15T13:31:28Z</dcterms:modified>
</cp:coreProperties>
</file>