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"/>
  </p:notesMasterIdLst>
  <p:sldIdLst>
    <p:sldId id="256" r:id="rId2"/>
    <p:sldId id="264" r:id="rId3"/>
    <p:sldId id="270" r:id="rId4"/>
    <p:sldId id="269" r:id="rId5"/>
    <p:sldId id="265" r:id="rId6"/>
    <p:sldId id="26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9D65D-7DF2-49E1-9EF0-751F04DFAA6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41E761B-376A-4466-AAFF-4829750ABC2D}">
      <dgm:prSet phldrT="[Texte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fr-FR" sz="24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 lettre de motivation</a:t>
          </a:r>
          <a:r>
            <a:rPr lang="fr-FR" sz="2400" b="1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ne doit pas dépasser une page</a:t>
          </a:r>
          <a:r>
            <a:rPr lang="fr-FR" sz="24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(comme un CV).</a:t>
          </a:r>
          <a:endParaRPr lang="fr-FR" sz="2400" dirty="0">
            <a:solidFill>
              <a:schemeClr val="bg1"/>
            </a:solidFill>
          </a:endParaRPr>
        </a:p>
      </dgm:t>
    </dgm:pt>
    <dgm:pt modelId="{A847791F-5CBE-4F33-A7CF-CE74E657888A}" type="parTrans" cxnId="{189509EC-8697-4DD0-858E-865958203D8D}">
      <dgm:prSet/>
      <dgm:spPr/>
      <dgm:t>
        <a:bodyPr/>
        <a:lstStyle/>
        <a:p>
          <a:endParaRPr lang="fr-FR" sz="2400">
            <a:solidFill>
              <a:schemeClr val="bg1"/>
            </a:solidFill>
          </a:endParaRPr>
        </a:p>
      </dgm:t>
    </dgm:pt>
    <dgm:pt modelId="{654D2176-5127-4D98-A7A6-C15EB8BA5D38}" type="sibTrans" cxnId="{189509EC-8697-4DD0-858E-865958203D8D}">
      <dgm:prSet/>
      <dgm:spPr/>
      <dgm:t>
        <a:bodyPr/>
        <a:lstStyle/>
        <a:p>
          <a:endParaRPr lang="fr-FR" sz="2400">
            <a:solidFill>
              <a:schemeClr val="bg1"/>
            </a:solidFill>
          </a:endParaRPr>
        </a:p>
      </dgm:t>
    </dgm:pt>
    <dgm:pt modelId="{BC25C770-56CB-450F-973F-49EF806DC701}">
      <dgm:prSet custT="1"/>
      <dgm:spPr/>
      <dgm:t>
        <a:bodyPr/>
        <a:lstStyle/>
        <a:p>
          <a:r>
            <a:rPr lang="fr-FR" sz="24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message doit être clair pour le destinataire. </a:t>
          </a:r>
          <a:endParaRPr lang="fr-FR" sz="2400" dirty="0">
            <a:solidFill>
              <a:schemeClr val="bg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6C9B4C1-9D01-47E0-8C6A-AEA73FE9FF94}" type="parTrans" cxnId="{81AC3201-5694-489E-B4D0-9A1D4B4C4FC8}">
      <dgm:prSet/>
      <dgm:spPr/>
      <dgm:t>
        <a:bodyPr/>
        <a:lstStyle/>
        <a:p>
          <a:endParaRPr lang="fr-FR" sz="2400">
            <a:solidFill>
              <a:schemeClr val="bg1"/>
            </a:solidFill>
          </a:endParaRPr>
        </a:p>
      </dgm:t>
    </dgm:pt>
    <dgm:pt modelId="{27DE80C6-6335-4920-BBF4-14DE70A3656A}" type="sibTrans" cxnId="{81AC3201-5694-489E-B4D0-9A1D4B4C4FC8}">
      <dgm:prSet/>
      <dgm:spPr/>
      <dgm:t>
        <a:bodyPr/>
        <a:lstStyle/>
        <a:p>
          <a:endParaRPr lang="fr-FR" sz="2400">
            <a:solidFill>
              <a:schemeClr val="bg1"/>
            </a:solidFill>
          </a:endParaRPr>
        </a:p>
      </dgm:t>
    </dgm:pt>
    <dgm:pt modelId="{689988C2-BBC2-4F32-BBAE-D6FEB3FFC376}">
      <dgm:prSet custT="1"/>
      <dgm:spPr/>
      <dgm:t>
        <a:bodyPr/>
        <a:lstStyle/>
        <a:p>
          <a:r>
            <a:rPr lang="fr-FR" sz="24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Respectez les règles de mise en page et de typographie.</a:t>
          </a:r>
          <a:endParaRPr lang="fr-FR" sz="2400" dirty="0">
            <a:solidFill>
              <a:schemeClr val="bg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0044408-A28A-4E2D-B78A-E543699C4407}" type="parTrans" cxnId="{4BC39E1D-1BCB-4953-BCA5-36DB7FFECF9D}">
      <dgm:prSet/>
      <dgm:spPr/>
      <dgm:t>
        <a:bodyPr/>
        <a:lstStyle/>
        <a:p>
          <a:endParaRPr lang="fr-FR" sz="2400">
            <a:solidFill>
              <a:schemeClr val="bg1"/>
            </a:solidFill>
          </a:endParaRPr>
        </a:p>
      </dgm:t>
    </dgm:pt>
    <dgm:pt modelId="{CE3A3E65-D93F-4A82-BE1A-CB4E10CC188D}" type="sibTrans" cxnId="{4BC39E1D-1BCB-4953-BCA5-36DB7FFECF9D}">
      <dgm:prSet/>
      <dgm:spPr/>
      <dgm:t>
        <a:bodyPr/>
        <a:lstStyle/>
        <a:p>
          <a:endParaRPr lang="fr-FR" sz="2400">
            <a:solidFill>
              <a:schemeClr val="bg1"/>
            </a:solidFill>
          </a:endParaRPr>
        </a:p>
      </dgm:t>
    </dgm:pt>
    <dgm:pt modelId="{E16F8DC3-4AF2-452B-BF3D-985FBFC8BAEE}">
      <dgm:prSet custT="1"/>
      <dgm:spPr/>
      <dgm:t>
        <a:bodyPr/>
        <a:lstStyle/>
        <a:p>
          <a:r>
            <a:rPr lang="fr-FR" sz="24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document doit être professionnel, agréable à regarder, sans faute d’orthographe.</a:t>
          </a:r>
          <a:endParaRPr lang="fr-FR" sz="2400" dirty="0">
            <a:solidFill>
              <a:schemeClr val="bg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9AE9172-855A-4BEB-BE9A-62574B08A1BB}" type="parTrans" cxnId="{48A74496-320E-4302-90D3-A4EF763E8F00}">
      <dgm:prSet/>
      <dgm:spPr/>
      <dgm:t>
        <a:bodyPr/>
        <a:lstStyle/>
        <a:p>
          <a:endParaRPr lang="fr-FR" sz="2400">
            <a:solidFill>
              <a:schemeClr val="bg1"/>
            </a:solidFill>
          </a:endParaRPr>
        </a:p>
      </dgm:t>
    </dgm:pt>
    <dgm:pt modelId="{7FC980CC-6351-4AAB-B7BE-E93AA5562D0A}" type="sibTrans" cxnId="{48A74496-320E-4302-90D3-A4EF763E8F00}">
      <dgm:prSet/>
      <dgm:spPr/>
      <dgm:t>
        <a:bodyPr/>
        <a:lstStyle/>
        <a:p>
          <a:endParaRPr lang="fr-FR" sz="2400">
            <a:solidFill>
              <a:schemeClr val="bg1"/>
            </a:solidFill>
          </a:endParaRPr>
        </a:p>
      </dgm:t>
    </dgm:pt>
    <dgm:pt modelId="{25656DD3-F78A-4957-8AB1-BC22354736EA}" type="pres">
      <dgm:prSet presAssocID="{4349D65D-7DF2-49E1-9EF0-751F04DFAA67}" presName="diagram" presStyleCnt="0">
        <dgm:presLayoutVars>
          <dgm:dir/>
          <dgm:resizeHandles val="exact"/>
        </dgm:presLayoutVars>
      </dgm:prSet>
      <dgm:spPr/>
    </dgm:pt>
    <dgm:pt modelId="{47679C00-5231-4BB4-AB02-89CD3A27C505}" type="pres">
      <dgm:prSet presAssocID="{841E761B-376A-4466-AAFF-4829750ABC2D}" presName="node" presStyleLbl="node1" presStyleIdx="0" presStyleCnt="4">
        <dgm:presLayoutVars>
          <dgm:bulletEnabled val="1"/>
        </dgm:presLayoutVars>
      </dgm:prSet>
      <dgm:spPr/>
    </dgm:pt>
    <dgm:pt modelId="{8CB97276-4EDC-4A20-8B53-7348E8ED259A}" type="pres">
      <dgm:prSet presAssocID="{654D2176-5127-4D98-A7A6-C15EB8BA5D38}" presName="sibTrans" presStyleCnt="0"/>
      <dgm:spPr/>
    </dgm:pt>
    <dgm:pt modelId="{280415FA-5F07-40B9-8234-4278832C418E}" type="pres">
      <dgm:prSet presAssocID="{BC25C770-56CB-450F-973F-49EF806DC701}" presName="node" presStyleLbl="node1" presStyleIdx="1" presStyleCnt="4">
        <dgm:presLayoutVars>
          <dgm:bulletEnabled val="1"/>
        </dgm:presLayoutVars>
      </dgm:prSet>
      <dgm:spPr/>
    </dgm:pt>
    <dgm:pt modelId="{5146B8E3-48C8-438E-9FC4-950296FA6E8B}" type="pres">
      <dgm:prSet presAssocID="{27DE80C6-6335-4920-BBF4-14DE70A3656A}" presName="sibTrans" presStyleCnt="0"/>
      <dgm:spPr/>
    </dgm:pt>
    <dgm:pt modelId="{E809209D-78B2-4B82-9DDD-4FC6D57628F0}" type="pres">
      <dgm:prSet presAssocID="{689988C2-BBC2-4F32-BBAE-D6FEB3FFC376}" presName="node" presStyleLbl="node1" presStyleIdx="2" presStyleCnt="4">
        <dgm:presLayoutVars>
          <dgm:bulletEnabled val="1"/>
        </dgm:presLayoutVars>
      </dgm:prSet>
      <dgm:spPr/>
    </dgm:pt>
    <dgm:pt modelId="{CC39B661-EEAF-4D77-B32C-CE63DD67CD7B}" type="pres">
      <dgm:prSet presAssocID="{CE3A3E65-D93F-4A82-BE1A-CB4E10CC188D}" presName="sibTrans" presStyleCnt="0"/>
      <dgm:spPr/>
    </dgm:pt>
    <dgm:pt modelId="{2F031243-EE82-4D27-8CA0-438A3F449831}" type="pres">
      <dgm:prSet presAssocID="{E16F8DC3-4AF2-452B-BF3D-985FBFC8BAEE}" presName="node" presStyleLbl="node1" presStyleIdx="3" presStyleCnt="4">
        <dgm:presLayoutVars>
          <dgm:bulletEnabled val="1"/>
        </dgm:presLayoutVars>
      </dgm:prSet>
      <dgm:spPr/>
    </dgm:pt>
  </dgm:ptLst>
  <dgm:cxnLst>
    <dgm:cxn modelId="{81AC3201-5694-489E-B4D0-9A1D4B4C4FC8}" srcId="{4349D65D-7DF2-49E1-9EF0-751F04DFAA67}" destId="{BC25C770-56CB-450F-973F-49EF806DC701}" srcOrd="1" destOrd="0" parTransId="{26C9B4C1-9D01-47E0-8C6A-AEA73FE9FF94}" sibTransId="{27DE80C6-6335-4920-BBF4-14DE70A3656A}"/>
    <dgm:cxn modelId="{4BC39E1D-1BCB-4953-BCA5-36DB7FFECF9D}" srcId="{4349D65D-7DF2-49E1-9EF0-751F04DFAA67}" destId="{689988C2-BBC2-4F32-BBAE-D6FEB3FFC376}" srcOrd="2" destOrd="0" parTransId="{40044408-A28A-4E2D-B78A-E543699C4407}" sibTransId="{CE3A3E65-D93F-4A82-BE1A-CB4E10CC188D}"/>
    <dgm:cxn modelId="{09CF7D28-2C7A-4A51-B3E0-3F471E7F75E6}" type="presOf" srcId="{689988C2-BBC2-4F32-BBAE-D6FEB3FFC376}" destId="{E809209D-78B2-4B82-9DDD-4FC6D57628F0}" srcOrd="0" destOrd="0" presId="urn:microsoft.com/office/officeart/2005/8/layout/default"/>
    <dgm:cxn modelId="{FE710D3E-1EFE-45C3-B44A-A8740C7A6963}" type="presOf" srcId="{841E761B-376A-4466-AAFF-4829750ABC2D}" destId="{47679C00-5231-4BB4-AB02-89CD3A27C505}" srcOrd="0" destOrd="0" presId="urn:microsoft.com/office/officeart/2005/8/layout/default"/>
    <dgm:cxn modelId="{48A74496-320E-4302-90D3-A4EF763E8F00}" srcId="{4349D65D-7DF2-49E1-9EF0-751F04DFAA67}" destId="{E16F8DC3-4AF2-452B-BF3D-985FBFC8BAEE}" srcOrd="3" destOrd="0" parTransId="{F9AE9172-855A-4BEB-BE9A-62574B08A1BB}" sibTransId="{7FC980CC-6351-4AAB-B7BE-E93AA5562D0A}"/>
    <dgm:cxn modelId="{FBFC1EAA-5C42-4339-9E19-85181E298CBE}" type="presOf" srcId="{E16F8DC3-4AF2-452B-BF3D-985FBFC8BAEE}" destId="{2F031243-EE82-4D27-8CA0-438A3F449831}" srcOrd="0" destOrd="0" presId="urn:microsoft.com/office/officeart/2005/8/layout/default"/>
    <dgm:cxn modelId="{71A285C7-0242-4230-8304-A480092E86C7}" type="presOf" srcId="{BC25C770-56CB-450F-973F-49EF806DC701}" destId="{280415FA-5F07-40B9-8234-4278832C418E}" srcOrd="0" destOrd="0" presId="urn:microsoft.com/office/officeart/2005/8/layout/default"/>
    <dgm:cxn modelId="{D036ABD0-4581-42CA-99DA-FB93617D35DC}" type="presOf" srcId="{4349D65D-7DF2-49E1-9EF0-751F04DFAA67}" destId="{25656DD3-F78A-4957-8AB1-BC22354736EA}" srcOrd="0" destOrd="0" presId="urn:microsoft.com/office/officeart/2005/8/layout/default"/>
    <dgm:cxn modelId="{189509EC-8697-4DD0-858E-865958203D8D}" srcId="{4349D65D-7DF2-49E1-9EF0-751F04DFAA67}" destId="{841E761B-376A-4466-AAFF-4829750ABC2D}" srcOrd="0" destOrd="0" parTransId="{A847791F-5CBE-4F33-A7CF-CE74E657888A}" sibTransId="{654D2176-5127-4D98-A7A6-C15EB8BA5D38}"/>
    <dgm:cxn modelId="{86EA402B-E833-4C6F-8616-3EF7B1152748}" type="presParOf" srcId="{25656DD3-F78A-4957-8AB1-BC22354736EA}" destId="{47679C00-5231-4BB4-AB02-89CD3A27C505}" srcOrd="0" destOrd="0" presId="urn:microsoft.com/office/officeart/2005/8/layout/default"/>
    <dgm:cxn modelId="{ECD40B27-1A3B-4363-9B52-0EBC00F6F305}" type="presParOf" srcId="{25656DD3-F78A-4957-8AB1-BC22354736EA}" destId="{8CB97276-4EDC-4A20-8B53-7348E8ED259A}" srcOrd="1" destOrd="0" presId="urn:microsoft.com/office/officeart/2005/8/layout/default"/>
    <dgm:cxn modelId="{C7C6D9CF-40C8-4FAE-AFF9-5FC066783CA0}" type="presParOf" srcId="{25656DD3-F78A-4957-8AB1-BC22354736EA}" destId="{280415FA-5F07-40B9-8234-4278832C418E}" srcOrd="2" destOrd="0" presId="urn:microsoft.com/office/officeart/2005/8/layout/default"/>
    <dgm:cxn modelId="{06742696-B349-410A-9569-4AE6485295EB}" type="presParOf" srcId="{25656DD3-F78A-4957-8AB1-BC22354736EA}" destId="{5146B8E3-48C8-438E-9FC4-950296FA6E8B}" srcOrd="3" destOrd="0" presId="urn:microsoft.com/office/officeart/2005/8/layout/default"/>
    <dgm:cxn modelId="{41C99BCC-3AB6-45BC-848E-5D3A9B86475F}" type="presParOf" srcId="{25656DD3-F78A-4957-8AB1-BC22354736EA}" destId="{E809209D-78B2-4B82-9DDD-4FC6D57628F0}" srcOrd="4" destOrd="0" presId="urn:microsoft.com/office/officeart/2005/8/layout/default"/>
    <dgm:cxn modelId="{7F345902-5B42-460C-87B9-A06334EBFD05}" type="presParOf" srcId="{25656DD3-F78A-4957-8AB1-BC22354736EA}" destId="{CC39B661-EEAF-4D77-B32C-CE63DD67CD7B}" srcOrd="5" destOrd="0" presId="urn:microsoft.com/office/officeart/2005/8/layout/default"/>
    <dgm:cxn modelId="{770CCA3A-4117-41C9-90CF-05F814F33A4A}" type="presParOf" srcId="{25656DD3-F78A-4957-8AB1-BC22354736EA}" destId="{2F031243-EE82-4D27-8CA0-438A3F44983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79C00-5231-4BB4-AB02-89CD3A27C505}">
      <dsp:nvSpPr>
        <dsp:cNvPr id="0" name=""/>
        <dsp:cNvSpPr/>
      </dsp:nvSpPr>
      <dsp:spPr>
        <a:xfrm>
          <a:off x="1431175" y="2817"/>
          <a:ext cx="3501866" cy="2101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2400" kern="12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 lettre de motivation</a:t>
          </a:r>
          <a:r>
            <a:rPr lang="fr-FR" sz="2400" b="1" kern="12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ne doit pas dépasser une page</a:t>
          </a:r>
          <a:r>
            <a:rPr lang="fr-FR" sz="2400" kern="12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(comme un CV).</a:t>
          </a:r>
          <a:endParaRPr lang="fr-FR" sz="2400" kern="1200" dirty="0">
            <a:solidFill>
              <a:schemeClr val="bg1"/>
            </a:solidFill>
          </a:endParaRPr>
        </a:p>
      </dsp:txBody>
      <dsp:txXfrm>
        <a:off x="1431175" y="2817"/>
        <a:ext cx="3501866" cy="2101119"/>
      </dsp:txXfrm>
    </dsp:sp>
    <dsp:sp modelId="{280415FA-5F07-40B9-8234-4278832C418E}">
      <dsp:nvSpPr>
        <dsp:cNvPr id="0" name=""/>
        <dsp:cNvSpPr/>
      </dsp:nvSpPr>
      <dsp:spPr>
        <a:xfrm>
          <a:off x="5283228" y="2817"/>
          <a:ext cx="3501866" cy="2101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message doit être clair pour le destinataire. </a:t>
          </a:r>
          <a:endParaRPr lang="fr-FR" sz="2400" kern="1200" dirty="0">
            <a:solidFill>
              <a:schemeClr val="bg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283228" y="2817"/>
        <a:ext cx="3501866" cy="2101119"/>
      </dsp:txXfrm>
    </dsp:sp>
    <dsp:sp modelId="{E809209D-78B2-4B82-9DDD-4FC6D57628F0}">
      <dsp:nvSpPr>
        <dsp:cNvPr id="0" name=""/>
        <dsp:cNvSpPr/>
      </dsp:nvSpPr>
      <dsp:spPr>
        <a:xfrm>
          <a:off x="1431175" y="2454124"/>
          <a:ext cx="3501866" cy="2101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Respectez les règles de mise en page et de typographie.</a:t>
          </a:r>
          <a:endParaRPr lang="fr-FR" sz="2400" kern="1200" dirty="0">
            <a:solidFill>
              <a:schemeClr val="bg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431175" y="2454124"/>
        <a:ext cx="3501866" cy="2101119"/>
      </dsp:txXfrm>
    </dsp:sp>
    <dsp:sp modelId="{2F031243-EE82-4D27-8CA0-438A3F449831}">
      <dsp:nvSpPr>
        <dsp:cNvPr id="0" name=""/>
        <dsp:cNvSpPr/>
      </dsp:nvSpPr>
      <dsp:spPr>
        <a:xfrm>
          <a:off x="5283228" y="2454124"/>
          <a:ext cx="3501866" cy="2101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document doit être professionnel, agréable à regarder, sans faute d’orthographe.</a:t>
          </a:r>
          <a:endParaRPr lang="fr-FR" sz="2400" kern="1200" dirty="0">
            <a:solidFill>
              <a:schemeClr val="bg1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283228" y="2454124"/>
        <a:ext cx="3501866" cy="2101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9BEC3-2E52-6B4D-A36F-E7E525188281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5CE5F-9A01-DB4D-A533-E04C9E2BAC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32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02/02/2025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05425"/>
            <a:ext cx="9903111" cy="634999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Chap. 2 – Les techniques de recherche de stage</a:t>
            </a:r>
            <a:br>
              <a:rPr lang="fr-FR" sz="3200" b="1" dirty="0"/>
            </a:br>
            <a:r>
              <a:rPr lang="fr-FR" sz="3200" b="1" dirty="0">
                <a:solidFill>
                  <a:srgbClr val="FFFF00"/>
                </a:solidFill>
              </a:rPr>
              <a:t>3 – Rédiger une lettre ou un mail de motivation</a:t>
            </a:r>
            <a:endParaRPr lang="fr-FR" sz="5400" dirty="0">
              <a:solidFill>
                <a:srgbClr val="FFFF00"/>
              </a:solidFill>
            </a:endParaRPr>
          </a:p>
        </p:txBody>
      </p:sp>
      <p:pic>
        <p:nvPicPr>
          <p:cNvPr id="4" name="Image 3" descr="cv-journalis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3" y="998686"/>
            <a:ext cx="4622482" cy="5589588"/>
          </a:xfrm>
          <a:prstGeom prst="rect">
            <a:avLst/>
          </a:prstGeom>
          <a:noFill/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15446" r="36728" b="7826"/>
          <a:stretch>
            <a:fillRect/>
          </a:stretch>
        </p:blipFill>
        <p:spPr bwMode="auto">
          <a:xfrm>
            <a:off x="5321902" y="1447800"/>
            <a:ext cx="5236877" cy="4877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825658" cy="634999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3 – Rédiger une lettre ou un mél de motivation</a:t>
            </a:r>
            <a:endParaRPr lang="fr-FR" sz="5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449" y="1715150"/>
            <a:ext cx="101745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lettre de motivation accompagne et complète le CV. 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met en avant les </a:t>
            </a:r>
            <a:r>
              <a:rPr lang="fr-FR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motivations,les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compétences et expériences. Elle ne reprend pas les éléments du CV.</a:t>
            </a:r>
          </a:p>
          <a:p>
            <a:pPr lvl="0" algn="just" fontAlgn="base" hangingPunct="0">
              <a:spcBef>
                <a:spcPts val="18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détaille plus particulièrement</a:t>
            </a:r>
          </a:p>
          <a:p>
            <a:pPr marL="342900" lvl="0" indent="-342900" algn="just" fontAlgn="base" hangingPunct="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projet professionnel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les raisons qui vous amènent à postuler auprès de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entreprise plus particulièrement,</a:t>
            </a:r>
          </a:p>
          <a:p>
            <a:pPr marL="342900" lvl="0" indent="-342900" algn="just" fontAlgn="base" hangingPunct="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cohérence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le projet professionnel, l’emploi et l'entreprise postulée.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0FCFF5-75B2-B148-F3D9-4EC7B2EE4A41}"/>
              </a:ext>
            </a:extLst>
          </p:cNvPr>
          <p:cNvSpPr txBox="1"/>
          <p:nvPr/>
        </p:nvSpPr>
        <p:spPr>
          <a:xfrm>
            <a:off x="85514" y="595965"/>
            <a:ext cx="6161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 Contenu </a:t>
            </a:r>
          </a:p>
        </p:txBody>
      </p:sp>
    </p:spTree>
    <p:extLst>
      <p:ext uri="{BB962C8B-B14F-4D97-AF65-F5344CB8AC3E}">
        <p14:creationId xmlns:p14="http://schemas.microsoft.com/office/powerpoint/2010/main" val="4716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695DA-2C41-DD64-087A-8D117810A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E7082-556B-AAEA-0BF9-7ED1E0293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25658" cy="634999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3 – Rédiger une lettre ou un mél de motivation</a:t>
            </a:r>
            <a:endParaRPr lang="fr-FR" sz="54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3652C8-B891-289C-B41C-BE525572FC2D}"/>
              </a:ext>
            </a:extLst>
          </p:cNvPr>
          <p:cNvSpPr/>
          <p:nvPr/>
        </p:nvSpPr>
        <p:spPr>
          <a:xfrm>
            <a:off x="470031" y="1839392"/>
            <a:ext cx="1094824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doit rester simple et logique. Elle est </a:t>
            </a:r>
            <a:r>
              <a:rPr lang="fr-FR" sz="2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structuréeen</a:t>
            </a: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trois parties </a:t>
            </a:r>
          </a:p>
          <a:p>
            <a:pPr marL="285750" lvl="0" indent="-285750" algn="just" fontAlgn="base" hangingPunct="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L’accroche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montre au recruteur que vous connaissez l’entreprise et ses produits. Elle doit lui donner envie de lire la lettre.</a:t>
            </a:r>
          </a:p>
          <a:p>
            <a:pPr marL="285750" lvl="0" indent="-285750" fontAlgn="base" hangingPunct="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demande </a:t>
            </a:r>
            <a:r>
              <a:rPr lang="fr-FR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exose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demande de stage et prouve par des expériences professionnelles et extra-professionnelles, que vous possédez les compétences et connaissances nécessaires pour le poste convoité : elle montre la cohérence entre la démarche et le projet personnel </a:t>
            </a:r>
          </a:p>
          <a:p>
            <a:pPr marL="285750" lvl="0" indent="-285750" fontAlgn="base" hangingPunct="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conclusion</a:t>
            </a:r>
            <a:r>
              <a:rPr lang="fr-FR" sz="2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 au recruteur une rencontre pour un entretien puis ce conclut par une formule de politesse (« Je vous prie d’agréer… mes sincères salutations »). 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21495B-A5C3-FF1D-04A2-3043DE732889}"/>
              </a:ext>
            </a:extLst>
          </p:cNvPr>
          <p:cNvSpPr txBox="1"/>
          <p:nvPr/>
        </p:nvSpPr>
        <p:spPr>
          <a:xfrm>
            <a:off x="76135" y="619390"/>
            <a:ext cx="6161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 Contenu </a:t>
            </a:r>
          </a:p>
        </p:txBody>
      </p:sp>
    </p:spTree>
    <p:extLst>
      <p:ext uri="{BB962C8B-B14F-4D97-AF65-F5344CB8AC3E}">
        <p14:creationId xmlns:p14="http://schemas.microsoft.com/office/powerpoint/2010/main" val="6930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696" y="1886928"/>
            <a:ext cx="10982880" cy="3580715"/>
          </a:xfrm>
        </p:spPr>
        <p:txBody>
          <a:bodyPr>
            <a:noAutofit/>
          </a:bodyPr>
          <a:lstStyle/>
          <a:p>
            <a:pPr marL="0" marR="269875" indent="0" algn="ctr">
              <a:spcBef>
                <a:spcPts val="600"/>
              </a:spcBef>
              <a:buNone/>
            </a:pPr>
            <a:r>
              <a:rPr lang="fr-FR" sz="2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Réussir une lettre de motivation </a:t>
            </a:r>
            <a:endParaRPr lang="fr-FR" sz="2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69875" lvl="0" fontAlgn="base" hangingPunct="0">
              <a:spcBef>
                <a:spcPts val="1800"/>
              </a:spcBef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lettre doit être </a:t>
            </a:r>
            <a:r>
              <a:rPr lang="fr-FR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personnalisée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chaque entreprise. Ce n’est pas </a:t>
            </a:r>
            <a:r>
              <a:rPr lang="fr-FR" sz="2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lettre type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R="269875" lvl="0" fontAlgn="base" hangingPunct="0">
              <a:spcBef>
                <a:spcPts val="1800"/>
              </a:spcBef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explique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vos motivations pour le poste et l’entreprise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les comparant « subtilement » avec vos compétences et vos qualités. Argumentez, « </a:t>
            </a:r>
            <a:r>
              <a:rPr lang="fr-FR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vendez-vous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», tout en restant humble et modeste.</a:t>
            </a:r>
          </a:p>
          <a:p>
            <a:pPr marR="269875" lvl="0" algn="just" fontAlgn="base" hangingPunct="0">
              <a:spcBef>
                <a:spcPts val="1800"/>
              </a:spcBef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vous trompez pas sur le nom du destinataire (c’est vexant pour lui).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8825658" cy="63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rgbClr val="FFFF00"/>
                </a:solidFill>
              </a:rPr>
              <a:t>3. Rédiger une lettre ou un mél de motivation</a:t>
            </a:r>
            <a:endParaRPr lang="fr-FR" sz="5400" dirty="0">
              <a:solidFill>
                <a:srgbClr val="FFFF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F9D3581-5A05-362E-9A0E-DC9BD5CB1040}"/>
              </a:ext>
            </a:extLst>
          </p:cNvPr>
          <p:cNvSpPr txBox="1"/>
          <p:nvPr/>
        </p:nvSpPr>
        <p:spPr>
          <a:xfrm>
            <a:off x="76135" y="619390"/>
            <a:ext cx="6161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 Contenu </a:t>
            </a:r>
          </a:p>
        </p:txBody>
      </p:sp>
    </p:spTree>
    <p:extLst>
      <p:ext uri="{BB962C8B-B14F-4D97-AF65-F5344CB8AC3E}">
        <p14:creationId xmlns:p14="http://schemas.microsoft.com/office/powerpoint/2010/main" val="12181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825658" cy="634999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3.  Rédiger une lettre ou un mél de motivation</a:t>
            </a:r>
            <a:endParaRPr lang="fr-FR" sz="5400" dirty="0">
              <a:solidFill>
                <a:srgbClr val="FFFF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D1FEEB9-4146-17B1-A811-CC9A5FAE7B40}"/>
              </a:ext>
            </a:extLst>
          </p:cNvPr>
          <p:cNvSpPr txBox="1"/>
          <p:nvPr/>
        </p:nvSpPr>
        <p:spPr>
          <a:xfrm>
            <a:off x="89097" y="718011"/>
            <a:ext cx="6161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3.2. Rédaction et mise en forme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1FCF17D6-71A9-996E-E597-DFC6DFC0D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295117"/>
              </p:ext>
            </p:extLst>
          </p:nvPr>
        </p:nvGraphicFramePr>
        <p:xfrm>
          <a:off x="962854" y="1641231"/>
          <a:ext cx="10216271" cy="455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8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825658" cy="634999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3. Rédiger une lettre ou un mél de motivation</a:t>
            </a:r>
            <a:endParaRPr lang="fr-FR" sz="5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747" y="1527906"/>
            <a:ext cx="1117282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fr-FR" sz="22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tradition veut qu’elle soit manuscrite.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Ecrivez lisiblement, en laissant des marges, le texte doit être aéré, sans rature et les lignes horizontales.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plus en plus souvent, la lettre est envoyée par courriel avec le CV. Dans ce cas, son contenu sera saisi sur un logiciel. Deux options sont possibles </a:t>
            </a:r>
          </a:p>
          <a:p>
            <a:pPr marL="342900" lvl="0" indent="-342900" algn="just" fontAlgn="base" hangingPunct="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constitue le corps du mél,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c’est un </a:t>
            </a: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mél de motivation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adressez la candidature au recruteur. (S’il n’est pas connu, téléphonez à l’entreprise pour obtenir l’information). N’oubliez pas d’indiquer vos coordonnées pour les réponses et précisez que le CV est en pièce jointe. 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lettre de motivation est envoyée en pièce jointe au format pdf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le CV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 courriel ne doit pas reprendre le contenu de la lettre.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Précisez votre identité et numéro de téléphone, pour permettre au recruteur de vous contacter rapidement.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8EB968-5E0A-CB72-9418-154E11CC0394}"/>
              </a:ext>
            </a:extLst>
          </p:cNvPr>
          <p:cNvSpPr txBox="1"/>
          <p:nvPr/>
        </p:nvSpPr>
        <p:spPr>
          <a:xfrm>
            <a:off x="56272" y="634999"/>
            <a:ext cx="6161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3.3. Diffusion </a:t>
            </a:r>
          </a:p>
        </p:txBody>
      </p:sp>
    </p:spTree>
    <p:extLst>
      <p:ext uri="{BB962C8B-B14F-4D97-AF65-F5344CB8AC3E}">
        <p14:creationId xmlns:p14="http://schemas.microsoft.com/office/powerpoint/2010/main" val="35200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368</TotalTime>
  <Words>532</Words>
  <Application>Microsoft Office PowerPoint</Application>
  <PresentationFormat>Grand écran</PresentationFormat>
  <Paragraphs>32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Symbol</vt:lpstr>
      <vt:lpstr>Wingdings</vt:lpstr>
      <vt:lpstr>Wingdings 3</vt:lpstr>
      <vt:lpstr>Ion</vt:lpstr>
      <vt:lpstr>Chap. 2 – Les techniques de recherche de stage 3 – Rédiger une lettre ou un mail de motivation</vt:lpstr>
      <vt:lpstr>3 – Rédiger une lettre ou un mél de motivation</vt:lpstr>
      <vt:lpstr>3 – Rédiger une lettre ou un mél de motivation</vt:lpstr>
      <vt:lpstr>Présentation PowerPoint</vt:lpstr>
      <vt:lpstr>3.  Rédiger une lettre ou un mél de motivation</vt:lpstr>
      <vt:lpstr>3. Rédiger une lettre ou un mél de motivation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40</cp:revision>
  <dcterms:created xsi:type="dcterms:W3CDTF">2014-01-14T07:42:30Z</dcterms:created>
  <dcterms:modified xsi:type="dcterms:W3CDTF">2025-02-02T19:37:17Z</dcterms:modified>
</cp:coreProperties>
</file>