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117" y="1940945"/>
            <a:ext cx="9295914" cy="2703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350" algn="ctr">
              <a:lnSpc>
                <a:spcPct val="100000"/>
              </a:lnSpc>
              <a:spcAft>
                <a:spcPts val="65"/>
              </a:spcAft>
            </a:pPr>
            <a:r>
              <a:rPr lang="fr-FR" sz="2800" kern="100" dirty="0">
                <a:latin typeface="Arial" panose="020B0604020202020204" pitchFamily="34" charset="0"/>
                <a:ea typeface="Times New Roman" panose="02020603050405020304" pitchFamily="18" charset="0"/>
              </a:rPr>
              <a:t>Les ratios affinent l’étude du bilan, du fond de roulement et du besoin en fonds de roulement. </a:t>
            </a:r>
          </a:p>
          <a:p>
            <a:pPr indent="-6350" algn="ctr">
              <a:lnSpc>
                <a:spcPct val="100000"/>
              </a:lnSpc>
              <a:spcAft>
                <a:spcPts val="65"/>
              </a:spcAft>
            </a:pPr>
            <a:endParaRPr lang="fr-FR" sz="2800" kern="1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-6350" algn="ctr">
              <a:lnSpc>
                <a:spcPct val="100000"/>
              </a:lnSpc>
              <a:spcAft>
                <a:spcPts val="65"/>
              </a:spcAft>
            </a:pPr>
            <a:r>
              <a:rPr lang="fr-FR" sz="2800" kern="100" dirty="0">
                <a:latin typeface="Arial" panose="020B0604020202020204" pitchFamily="34" charset="0"/>
                <a:ea typeface="Times New Roman" panose="02020603050405020304" pitchFamily="18" charset="0"/>
              </a:rPr>
              <a:t>Ils permettent d’étudier l’évolution d’une situation sur plusieurs exercices ou de la comparer avec d’autres entreprises du même secteur.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918C74D-BBD1-46C8-ABAD-4A9FEEE372D8}"/>
              </a:ext>
            </a:extLst>
          </p:cNvPr>
          <p:cNvSpPr/>
          <p:nvPr/>
        </p:nvSpPr>
        <p:spPr>
          <a:xfrm>
            <a:off x="0" y="63296"/>
            <a:ext cx="12045950" cy="10926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17 –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nalyse de la performance financière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le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bilan</a:t>
            </a:r>
            <a:endParaRPr lang="fr-FR" sz="32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4. Utiliser les ratios</a:t>
            </a:r>
          </a:p>
        </p:txBody>
      </p:sp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4. Utiliser les ratios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23220"/>
            <a:ext cx="11677290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35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fr-FR" sz="2400" b="1" kern="100" dirty="0">
                <a:latin typeface="Arial" panose="020B0604020202020204" pitchFamily="34" charset="0"/>
              </a:rPr>
              <a:t>41. Ratios de structure financière </a:t>
            </a:r>
          </a:p>
          <a:p>
            <a:pPr indent="-6350" algn="ctr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fr-FR" sz="2200" kern="100" dirty="0">
                <a:latin typeface="Arial" panose="020B0604020202020204" pitchFamily="34" charset="0"/>
                <a:ea typeface="Times New Roman" panose="02020603050405020304" pitchFamily="18" charset="0"/>
              </a:rPr>
              <a:t>Ils permettent de mieux comprendre le financement de l’entreprise. 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120366"/>
              </p:ext>
            </p:extLst>
          </p:nvPr>
        </p:nvGraphicFramePr>
        <p:xfrm>
          <a:off x="77639" y="1815189"/>
          <a:ext cx="11852692" cy="4486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3620">
                  <a:extLst>
                    <a:ext uri="{9D8B030D-6E8A-4147-A177-3AD203B41FA5}">
                      <a16:colId xmlns:a16="http://schemas.microsoft.com/office/drawing/2014/main" val="270994956"/>
                    </a:ext>
                  </a:extLst>
                </a:gridCol>
                <a:gridCol w="3434050">
                  <a:extLst>
                    <a:ext uri="{9D8B030D-6E8A-4147-A177-3AD203B41FA5}">
                      <a16:colId xmlns:a16="http://schemas.microsoft.com/office/drawing/2014/main" val="1195551313"/>
                    </a:ext>
                  </a:extLst>
                </a:gridCol>
                <a:gridCol w="6325022">
                  <a:extLst>
                    <a:ext uri="{9D8B030D-6E8A-4147-A177-3AD203B41FA5}">
                      <a16:colId xmlns:a16="http://schemas.microsoft.com/office/drawing/2014/main" val="3194887510"/>
                    </a:ext>
                  </a:extLst>
                </a:gridCol>
              </a:tblGrid>
              <a:tr h="536473">
                <a:tc>
                  <a:txBody>
                    <a:bodyPr/>
                    <a:lstStyle/>
                    <a:p>
                      <a:pPr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 du ratio </a:t>
                      </a:r>
                      <a:endParaRPr lang="fr-FR" sz="2000" kern="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tc>
                  <a:txBody>
                    <a:bodyPr/>
                    <a:lstStyle/>
                    <a:p>
                      <a:pPr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Calculs </a:t>
                      </a:r>
                      <a:endParaRPr lang="fr-FR" sz="2000" kern="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tc>
                  <a:txBody>
                    <a:bodyPr/>
                    <a:lstStyle/>
                    <a:p>
                      <a:pPr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Remarques </a:t>
                      </a:r>
                      <a:endParaRPr lang="fr-FR" sz="2000" kern="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extLst>
                  <a:ext uri="{0D108BD9-81ED-4DB2-BD59-A6C34878D82A}">
                    <a16:rowId xmlns:a16="http://schemas.microsoft.com/office/drawing/2014/main" val="4028738858"/>
                  </a:ext>
                </a:extLst>
              </a:tr>
              <a:tr h="792221">
                <a:tc>
                  <a:txBody>
                    <a:bodyPr/>
                    <a:lstStyle/>
                    <a:p>
                      <a:pPr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9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Couverture  des </a:t>
                      </a:r>
                    </a:p>
                    <a:p>
                      <a:pPr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9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immobilisations</a:t>
                      </a:r>
                      <a:endParaRPr lang="fr-FR" sz="1900" kern="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tc>
                  <a:txBody>
                    <a:bodyPr/>
                    <a:lstStyle/>
                    <a:p>
                      <a:pPr marL="7620" marR="171450"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900" b="1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Ressources stables x 100</a:t>
                      </a:r>
                      <a:endParaRPr lang="fr-FR" sz="1900" b="1" kern="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620" marR="171450"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9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Emplois stables </a:t>
                      </a:r>
                      <a:endParaRPr lang="fr-FR" sz="1900" b="1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tc>
                  <a:txBody>
                    <a:bodyPr/>
                    <a:lstStyle/>
                    <a:p>
                      <a:pPr marL="7620"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Vérifie si les emplois stables sont couverts par des ressources stables. La valeur doit être &gt; à 100 %. </a:t>
                      </a:r>
                      <a:endParaRPr lang="fr-FR" sz="20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extLst>
                  <a:ext uri="{0D108BD9-81ED-4DB2-BD59-A6C34878D82A}">
                    <a16:rowId xmlns:a16="http://schemas.microsoft.com/office/drawing/2014/main" val="3858631881"/>
                  </a:ext>
                </a:extLst>
              </a:tr>
              <a:tr h="1938464">
                <a:tc>
                  <a:txBody>
                    <a:bodyPr/>
                    <a:lstStyle/>
                    <a:p>
                      <a:pPr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9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Couverture</a:t>
                      </a:r>
                    </a:p>
                    <a:p>
                      <a:pPr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9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 capitaux </a:t>
                      </a:r>
                    </a:p>
                    <a:p>
                      <a:pPr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9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investis</a:t>
                      </a:r>
                      <a:endParaRPr lang="fr-FR" sz="1900" kern="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tc>
                  <a:txBody>
                    <a:bodyPr/>
                    <a:lstStyle/>
                    <a:p>
                      <a:pPr marL="7620" indent="-63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900" b="1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Ressources stables x 100</a:t>
                      </a:r>
                      <a:r>
                        <a:rPr lang="fr-FR" sz="19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  <a:p>
                      <a:pPr marL="7620" indent="-63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9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Emplois stables + BFRE </a:t>
                      </a:r>
                    </a:p>
                    <a:p>
                      <a:pPr marL="7620"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9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1900" b="1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tc>
                  <a:txBody>
                    <a:bodyPr/>
                    <a:lstStyle/>
                    <a:p>
                      <a:pPr marL="7620" indent="-6350" algn="l">
                        <a:lnSpc>
                          <a:spcPct val="98000"/>
                        </a:lnSpc>
                        <a:spcAft>
                          <a:spcPts val="560"/>
                        </a:spcAft>
                      </a:pPr>
                      <a:r>
                        <a:rPr lang="fr-FR" sz="2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ressources stables doivent couvrir les emplois stables + le BFRE. </a:t>
                      </a:r>
                    </a:p>
                    <a:p>
                      <a:pPr marL="7620" marR="635"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i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 ratio doit être &gt; à 100 % pour que la couverture soit assurée (jusqu’à 90 % le taux est considéré comme correct). </a:t>
                      </a:r>
                      <a:endParaRPr lang="fr-FR" sz="2000" i="1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extLst>
                  <a:ext uri="{0D108BD9-81ED-4DB2-BD59-A6C34878D82A}">
                    <a16:rowId xmlns:a16="http://schemas.microsoft.com/office/drawing/2014/main" val="2910105347"/>
                  </a:ext>
                </a:extLst>
              </a:tr>
              <a:tr h="1219674">
                <a:tc>
                  <a:txBody>
                    <a:bodyPr/>
                    <a:lstStyle/>
                    <a:p>
                      <a:pPr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9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</a:t>
                      </a:r>
                    </a:p>
                    <a:p>
                      <a:pPr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9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d’endettement</a:t>
                      </a:r>
                      <a:endParaRPr lang="fr-FR" sz="1900" kern="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tc>
                  <a:txBody>
                    <a:bodyPr/>
                    <a:lstStyle/>
                    <a:p>
                      <a:pPr marL="7620"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900" b="1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Dettes financières x 100</a:t>
                      </a:r>
                      <a:endParaRPr lang="fr-FR" sz="1900" b="1" kern="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620"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9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 propres + Amortissement </a:t>
                      </a:r>
                      <a:endParaRPr lang="fr-FR" sz="1900" b="1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tc>
                  <a:txBody>
                    <a:bodyPr/>
                    <a:lstStyle/>
                    <a:p>
                      <a:pPr marL="7620" indent="-63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 ratio ne doit pas dépasser 100 %.   </a:t>
                      </a:r>
                    </a:p>
                    <a:p>
                      <a:pPr marL="7620"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i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(Les dettes à long terme doivent être &lt; au financement propre de l’entreprise) </a:t>
                      </a:r>
                      <a:endParaRPr lang="fr-FR" sz="2000" i="1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extLst>
                  <a:ext uri="{0D108BD9-81ED-4DB2-BD59-A6C34878D82A}">
                    <a16:rowId xmlns:a16="http://schemas.microsoft.com/office/drawing/2014/main" val="3718552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875712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4. </a:t>
            </a:r>
            <a:r>
              <a:rPr lang="fr-FR" sz="2800" b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Utiliser les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ratios</a:t>
            </a:r>
          </a:p>
        </p:txBody>
      </p:sp>
      <p:sp>
        <p:nvSpPr>
          <p:cNvPr id="2" name="Rectangle 1"/>
          <p:cNvSpPr/>
          <p:nvPr/>
        </p:nvSpPr>
        <p:spPr>
          <a:xfrm>
            <a:off x="129395" y="523220"/>
            <a:ext cx="11688793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35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 b="1" kern="100" dirty="0">
                <a:latin typeface="Arial" panose="020B0604020202020204" pitchFamily="34" charset="0"/>
              </a:rPr>
              <a:t>42. Les ratios de rotation </a:t>
            </a:r>
          </a:p>
          <a:p>
            <a:pPr indent="-6350" algn="ctr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fr-FR" sz="2000" kern="100" dirty="0">
                <a:latin typeface="Arial" panose="020B0604020202020204" pitchFamily="34" charset="0"/>
                <a:ea typeface="Times New Roman" panose="02020603050405020304" pitchFamily="18" charset="0"/>
              </a:rPr>
              <a:t>Ils expliquent l’évolution des principales composantes du BFRE (créances clients, stocks, dettes </a:t>
            </a:r>
            <a:r>
              <a:rPr lang="fr-FR" sz="2000" kern="100">
                <a:latin typeface="Arial" panose="020B0604020202020204" pitchFamily="34" charset="0"/>
                <a:ea typeface="Times New Roman" panose="02020603050405020304" pitchFamily="18" charset="0"/>
              </a:rPr>
              <a:t>fournisseurs) et </a:t>
            </a:r>
            <a:r>
              <a:rPr lang="fr-FR" sz="2000" b="1" kern="100">
                <a:latin typeface="Arial" panose="020B0604020202020204" pitchFamily="34" charset="0"/>
                <a:ea typeface="Times New Roman" panose="02020603050405020304" pitchFamily="18" charset="0"/>
              </a:rPr>
              <a:t>sont </a:t>
            </a:r>
            <a:r>
              <a:rPr lang="fr-FR" sz="2000" b="1" kern="100" dirty="0">
                <a:latin typeface="Arial" panose="020B0604020202020204" pitchFamily="34" charset="0"/>
                <a:ea typeface="Times New Roman" panose="02020603050405020304" pitchFamily="18" charset="0"/>
              </a:rPr>
              <a:t>exprimés en jours.</a:t>
            </a:r>
            <a:r>
              <a:rPr lang="fr-FR" sz="2000" kern="1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785557"/>
              </p:ext>
            </p:extLst>
          </p:nvPr>
        </p:nvGraphicFramePr>
        <p:xfrm>
          <a:off x="295833" y="1831270"/>
          <a:ext cx="11651750" cy="4723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1102">
                  <a:extLst>
                    <a:ext uri="{9D8B030D-6E8A-4147-A177-3AD203B41FA5}">
                      <a16:colId xmlns:a16="http://schemas.microsoft.com/office/drawing/2014/main" val="3310646420"/>
                    </a:ext>
                  </a:extLst>
                </a:gridCol>
                <a:gridCol w="3078051">
                  <a:extLst>
                    <a:ext uri="{9D8B030D-6E8A-4147-A177-3AD203B41FA5}">
                      <a16:colId xmlns:a16="http://schemas.microsoft.com/office/drawing/2014/main" val="3050742806"/>
                    </a:ext>
                  </a:extLst>
                </a:gridCol>
                <a:gridCol w="6452597">
                  <a:extLst>
                    <a:ext uri="{9D8B030D-6E8A-4147-A177-3AD203B41FA5}">
                      <a16:colId xmlns:a16="http://schemas.microsoft.com/office/drawing/2014/main" val="3151858221"/>
                    </a:ext>
                  </a:extLst>
                </a:gridCol>
              </a:tblGrid>
              <a:tr h="393618">
                <a:tc>
                  <a:txBody>
                    <a:bodyPr/>
                    <a:lstStyle/>
                    <a:p>
                      <a:pPr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Nom du ratio </a:t>
                      </a:r>
                      <a:endParaRPr lang="fr-FR" sz="2000" kern="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tc>
                  <a:txBody>
                    <a:bodyPr/>
                    <a:lstStyle/>
                    <a:p>
                      <a:pPr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 </a:t>
                      </a:r>
                      <a:endParaRPr lang="fr-FR" sz="2000" kern="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tc>
                  <a:txBody>
                    <a:bodyPr/>
                    <a:lstStyle/>
                    <a:p>
                      <a:pPr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Remarques </a:t>
                      </a:r>
                      <a:endParaRPr lang="fr-FR" sz="2000" kern="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extLst>
                  <a:ext uri="{0D108BD9-81ED-4DB2-BD59-A6C34878D82A}">
                    <a16:rowId xmlns:a16="http://schemas.microsoft.com/office/drawing/2014/main" val="637887941"/>
                  </a:ext>
                </a:extLst>
              </a:tr>
              <a:tr h="787237">
                <a:tc>
                  <a:txBody>
                    <a:bodyPr/>
                    <a:lstStyle/>
                    <a:p>
                      <a:pPr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Durée moyenne </a:t>
                      </a:r>
                    </a:p>
                    <a:p>
                      <a:pPr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stockage </a:t>
                      </a:r>
                      <a:endParaRPr lang="fr-FR" sz="2000" kern="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tc>
                  <a:txBody>
                    <a:bodyPr/>
                    <a:lstStyle/>
                    <a:p>
                      <a:pPr marL="7620" indent="-63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b="1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(SI +SF) / 2 x 360 jours</a:t>
                      </a:r>
                      <a:r>
                        <a:rPr lang="fr-FR" sz="20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7620"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Achats HT ± var. stocks  </a:t>
                      </a:r>
                      <a:endParaRPr lang="fr-FR" sz="2000" b="1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tc>
                  <a:txBody>
                    <a:bodyPr/>
                    <a:lstStyle/>
                    <a:p>
                      <a:pPr marL="7620"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durée doit être la plus courte possible pour ne pas immobiliser des capitaux et améliorer la trésorerie </a:t>
                      </a:r>
                      <a:endParaRPr lang="fr-FR" sz="18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extLst>
                  <a:ext uri="{0D108BD9-81ED-4DB2-BD59-A6C34878D82A}">
                    <a16:rowId xmlns:a16="http://schemas.microsoft.com/office/drawing/2014/main" val="3110434243"/>
                  </a:ext>
                </a:extLst>
              </a:tr>
              <a:tr h="1771282">
                <a:tc>
                  <a:txBody>
                    <a:bodyPr/>
                    <a:lstStyle/>
                    <a:p>
                      <a:pPr marR="178435"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Durée moyenne  </a:t>
                      </a:r>
                    </a:p>
                    <a:p>
                      <a:pPr marR="178435"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crédit client </a:t>
                      </a:r>
                      <a:endParaRPr lang="fr-FR" sz="2000" kern="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tc>
                  <a:txBody>
                    <a:bodyPr/>
                    <a:lstStyle/>
                    <a:p>
                      <a:pPr marL="7620" marR="11430"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Clients TTC x 360</a:t>
                      </a:r>
                      <a:r>
                        <a:rPr lang="fr-FR" sz="20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</a:p>
                    <a:p>
                      <a:pPr marL="7620" marR="11430"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Ventes TTC </a:t>
                      </a:r>
                      <a:endParaRPr lang="fr-FR" sz="2000" b="1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tc>
                  <a:txBody>
                    <a:bodyPr/>
                    <a:lstStyle/>
                    <a:p>
                      <a:pPr marL="7620"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crédit client correspond à une avance de fonds aux clients en attendant qu’ils payent. Il doit être financé par l’entreprise. La durée du crédit client doit être inférieure au crédit fournisseurs. (Conseil : essayer de faire payer les clients avant d’avoir à payer les fournisseurs) </a:t>
                      </a:r>
                      <a:endParaRPr lang="fr-FR" sz="18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extLst>
                  <a:ext uri="{0D108BD9-81ED-4DB2-BD59-A6C34878D82A}">
                    <a16:rowId xmlns:a16="http://schemas.microsoft.com/office/drawing/2014/main" val="2703309126"/>
                  </a:ext>
                </a:extLst>
              </a:tr>
              <a:tr h="1771282">
                <a:tc>
                  <a:txBody>
                    <a:bodyPr/>
                    <a:lstStyle/>
                    <a:p>
                      <a:pPr marR="65405"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Durée moyenne  </a:t>
                      </a:r>
                    </a:p>
                    <a:p>
                      <a:pPr marR="65405"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crédit fournisseur </a:t>
                      </a:r>
                      <a:endParaRPr lang="fr-FR" sz="2000" kern="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tc>
                  <a:txBody>
                    <a:bodyPr/>
                    <a:lstStyle/>
                    <a:p>
                      <a:pPr marL="7620" indent="-6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u="sng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Fournisseurs TTC x 360</a:t>
                      </a:r>
                      <a:r>
                        <a:rPr lang="fr-FR" sz="20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</a:p>
                    <a:p>
                      <a:pPr marL="7620" indent="-6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Achats TTC </a:t>
                      </a:r>
                      <a:endParaRPr lang="fr-FR" sz="2000" b="1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tc>
                  <a:txBody>
                    <a:bodyPr/>
                    <a:lstStyle/>
                    <a:p>
                      <a:pPr marL="7620"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crédit fournisseur améliore la trésorerie puisque des biens sont acquis sans avoir à les payer immédiatement. Son accroissement améliore la trésorerie en créant des ressources gratuites. (Conseil : essayer de payer les fournisseurs après avoir été payé par les clients) </a:t>
                      </a:r>
                      <a:endParaRPr lang="fr-FR" sz="18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extLst>
                  <a:ext uri="{0D108BD9-81ED-4DB2-BD59-A6C34878D82A}">
                    <a16:rowId xmlns:a16="http://schemas.microsoft.com/office/drawing/2014/main" val="1013156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7290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85</TotalTime>
  <Words>387</Words>
  <Application>Microsoft Office PowerPoint</Application>
  <PresentationFormat>Grand écran</PresentationFormat>
  <Paragraphs>51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Bookman Old Style</vt:lpstr>
      <vt:lpstr>Rockwell</vt:lpstr>
      <vt:lpstr>Damask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22</cp:revision>
  <dcterms:created xsi:type="dcterms:W3CDTF">2014-06-17T06:47:14Z</dcterms:created>
  <dcterms:modified xsi:type="dcterms:W3CDTF">2024-04-19T21:41:45Z</dcterms:modified>
</cp:coreProperties>
</file>