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20E6B6-6B65-4758-BDFD-20339012FA8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72C9423-A581-4D6E-B1D9-FD0EFCEBD7DB}">
      <dgm:prSet phldrT="[Texte]" custT="1"/>
      <dgm:spPr/>
      <dgm:t>
        <a:bodyPr/>
        <a:lstStyle/>
        <a:p>
          <a:r>
            <a:rPr lang="fr-FR" sz="1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Bilan fonctionnel</a:t>
          </a:r>
          <a:r>
            <a:rPr lang="fr-FR" sz="1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= bilan simplifié dans lequel les ressources et les emplois sont classés par fonction : fonctions financement, investissement et exploitation. </a:t>
          </a:r>
        </a:p>
      </dgm:t>
    </dgm:pt>
    <dgm:pt modelId="{DA2B3D67-7727-4E26-9293-C77CFB5F94B4}" type="parTrans" cxnId="{A42479F2-0BFE-480D-97AF-C7C80BE07C39}">
      <dgm:prSet/>
      <dgm:spPr/>
      <dgm:t>
        <a:bodyPr/>
        <a:lstStyle/>
        <a:p>
          <a:endParaRPr lang="fr-FR" sz="19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BA15AA-31C3-43AA-88B2-51AE6804C473}" type="sibTrans" cxnId="{A42479F2-0BFE-480D-97AF-C7C80BE07C39}">
      <dgm:prSet/>
      <dgm:spPr/>
      <dgm:t>
        <a:bodyPr/>
        <a:lstStyle/>
        <a:p>
          <a:endParaRPr lang="fr-FR" sz="19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EE9504-8E85-4E0B-A935-FCDFEF5B7662}">
      <dgm:prSet custT="1"/>
      <dgm:spPr/>
      <dgm:t>
        <a:bodyPr/>
        <a:lstStyle/>
        <a:p>
          <a:r>
            <a:rPr lang="fr-FR" sz="1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Actif circulant </a:t>
          </a:r>
          <a:r>
            <a:rPr lang="fr-FR" sz="19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=</a:t>
          </a:r>
          <a:r>
            <a:rPr lang="fr-FR" sz="1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1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actifs détenus par l'entreprise et destinés à ne pas y rester durablement, c'est-à-dire moins d'un exercice comptable. </a:t>
          </a:r>
        </a:p>
      </dgm:t>
    </dgm:pt>
    <dgm:pt modelId="{4D0F68D4-4193-43E9-8B0D-785002238548}" type="parTrans" cxnId="{D9D2D991-2B0B-4217-8445-9BA79A865F25}">
      <dgm:prSet/>
      <dgm:spPr/>
      <dgm:t>
        <a:bodyPr/>
        <a:lstStyle/>
        <a:p>
          <a:endParaRPr lang="fr-FR" sz="19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30F2E4-45E1-43B0-A2AD-2D3893D0DC8C}" type="sibTrans" cxnId="{D9D2D991-2B0B-4217-8445-9BA79A865F25}">
      <dgm:prSet/>
      <dgm:spPr/>
      <dgm:t>
        <a:bodyPr/>
        <a:lstStyle/>
        <a:p>
          <a:endParaRPr lang="fr-FR" sz="19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E7F472-5124-4A27-9A97-639B05ABB773}">
      <dgm:prSet custT="1"/>
      <dgm:spPr/>
      <dgm:t>
        <a:bodyPr/>
        <a:lstStyle/>
        <a:p>
          <a:r>
            <a:rPr lang="fr-FR" sz="1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Passif circulant = </a:t>
          </a:r>
          <a:r>
            <a:rPr lang="fr-FR" sz="1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Passifs exigibles à moins d'un an. On y retrouve les dettes fournisseurs, les dettes de court terme, les dettes de long terme arrivant à échéance, les dettes fiscales et sociales. </a:t>
          </a:r>
        </a:p>
      </dgm:t>
    </dgm:pt>
    <dgm:pt modelId="{D111F8E8-2AAE-45CD-B920-2D5F16EEAC6B}" type="parTrans" cxnId="{EC91B717-24D2-4714-9231-D13D2789E489}">
      <dgm:prSet/>
      <dgm:spPr/>
      <dgm:t>
        <a:bodyPr/>
        <a:lstStyle/>
        <a:p>
          <a:endParaRPr lang="fr-FR" sz="19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B952D8-4AF6-488C-AACA-89383F954000}" type="sibTrans" cxnId="{EC91B717-24D2-4714-9231-D13D2789E489}">
      <dgm:prSet/>
      <dgm:spPr/>
      <dgm:t>
        <a:bodyPr/>
        <a:lstStyle/>
        <a:p>
          <a:endParaRPr lang="fr-FR" sz="19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F35B2E-B229-4D44-8220-56CB46A47CCC}">
      <dgm:prSet custT="1"/>
      <dgm:spPr/>
      <dgm:t>
        <a:bodyPr/>
        <a:lstStyle/>
        <a:p>
          <a:r>
            <a:rPr lang="fr-FR" sz="1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Fond de roulement</a:t>
          </a:r>
          <a:r>
            <a:rPr lang="fr-FR" sz="1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= excédent de capitaux durables, par rapport aux emplois durables, utilisé pour financer une partie des besoins d’exploitation ou BFR. </a:t>
          </a:r>
        </a:p>
      </dgm:t>
    </dgm:pt>
    <dgm:pt modelId="{5EE02188-C3E4-48B0-BC69-B266B64170A9}" type="parTrans" cxnId="{AA5DC44B-ED6C-44C8-B740-E4E5EAA96D16}">
      <dgm:prSet/>
      <dgm:spPr/>
      <dgm:t>
        <a:bodyPr/>
        <a:lstStyle/>
        <a:p>
          <a:endParaRPr lang="fr-FR" sz="19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19EF41-191A-4C38-B7AB-B86623B91052}" type="sibTrans" cxnId="{AA5DC44B-ED6C-44C8-B740-E4E5EAA96D16}">
      <dgm:prSet/>
      <dgm:spPr/>
      <dgm:t>
        <a:bodyPr/>
        <a:lstStyle/>
        <a:p>
          <a:endParaRPr lang="fr-FR" sz="19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B72B74-9B6B-4CAA-88D4-3B6604E892A2}">
      <dgm:prSet custT="1"/>
      <dgm:spPr/>
      <dgm:t>
        <a:bodyPr/>
        <a:lstStyle/>
        <a:p>
          <a:r>
            <a:rPr lang="fr-FR" sz="1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Besoin en fonds de roulement </a:t>
          </a:r>
          <a:r>
            <a:rPr lang="fr-FR" sz="19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=</a:t>
          </a:r>
          <a:r>
            <a:rPr lang="fr-FR" sz="1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décalage de trésorerie provenant de l'activité d’exploitation de l'entreprise : Stockage, crédit client et crédit fournisseur. </a:t>
          </a:r>
        </a:p>
      </dgm:t>
    </dgm:pt>
    <dgm:pt modelId="{0F794316-9FF1-4B1E-9FAE-166F6BD5B591}" type="parTrans" cxnId="{D87EF397-3A4E-4ED7-ABDF-7696991A280C}">
      <dgm:prSet/>
      <dgm:spPr/>
      <dgm:t>
        <a:bodyPr/>
        <a:lstStyle/>
        <a:p>
          <a:endParaRPr lang="fr-FR" sz="19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3BEA8C-654C-4DCC-B17C-BC22C70D18EB}" type="sibTrans" cxnId="{D87EF397-3A4E-4ED7-ABDF-7696991A280C}">
      <dgm:prSet/>
      <dgm:spPr/>
      <dgm:t>
        <a:bodyPr/>
        <a:lstStyle/>
        <a:p>
          <a:endParaRPr lang="fr-FR" sz="19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4187A4-1943-43B1-AC07-3519EE2684B2}">
      <dgm:prSet custT="1"/>
      <dgm:spPr/>
      <dgm:t>
        <a:bodyPr/>
        <a:lstStyle/>
        <a:p>
          <a:r>
            <a:rPr lang="fr-FR" sz="1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Trésorerie</a:t>
          </a:r>
          <a:r>
            <a:rPr lang="fr-FR" sz="1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= argent disponible en caisse ou en banque. </a:t>
          </a:r>
          <a:r>
            <a:rPr lang="fr-FR" sz="19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Il </a:t>
          </a:r>
          <a:r>
            <a:rPr lang="fr-FR" sz="1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résulte d’un excédent de fonds de roulement par rapport au besoin en fonds de roulement </a:t>
          </a:r>
        </a:p>
      </dgm:t>
    </dgm:pt>
    <dgm:pt modelId="{2BBA4DCB-A235-48A5-BEAE-1F99F1E9484A}" type="parTrans" cxnId="{A1A9D6D6-58C0-4F21-B23C-55BA4C44EFF1}">
      <dgm:prSet/>
      <dgm:spPr/>
      <dgm:t>
        <a:bodyPr/>
        <a:lstStyle/>
        <a:p>
          <a:endParaRPr lang="fr-FR" sz="19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A6DE8E-3787-4A3B-8C5A-38459DC56473}" type="sibTrans" cxnId="{A1A9D6D6-58C0-4F21-B23C-55BA4C44EFF1}">
      <dgm:prSet/>
      <dgm:spPr/>
      <dgm:t>
        <a:bodyPr/>
        <a:lstStyle/>
        <a:p>
          <a:endParaRPr lang="fr-FR" sz="19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4E6871-4F50-40E1-8E7D-D4890EA342DA}" type="pres">
      <dgm:prSet presAssocID="{6120E6B6-6B65-4758-BDFD-20339012FA80}" presName="Name0" presStyleCnt="0">
        <dgm:presLayoutVars>
          <dgm:chMax val="7"/>
          <dgm:chPref val="7"/>
          <dgm:dir/>
        </dgm:presLayoutVars>
      </dgm:prSet>
      <dgm:spPr/>
    </dgm:pt>
    <dgm:pt modelId="{416B023E-643F-4A32-9FB9-0DD803C81EC9}" type="pres">
      <dgm:prSet presAssocID="{6120E6B6-6B65-4758-BDFD-20339012FA80}" presName="Name1" presStyleCnt="0"/>
      <dgm:spPr/>
    </dgm:pt>
    <dgm:pt modelId="{8DB612CD-44EF-406B-9369-7C73CDF4E7AA}" type="pres">
      <dgm:prSet presAssocID="{6120E6B6-6B65-4758-BDFD-20339012FA80}" presName="cycle" presStyleCnt="0"/>
      <dgm:spPr/>
    </dgm:pt>
    <dgm:pt modelId="{3ED2B470-063F-42DF-B883-02C94302DA8A}" type="pres">
      <dgm:prSet presAssocID="{6120E6B6-6B65-4758-BDFD-20339012FA80}" presName="srcNode" presStyleLbl="node1" presStyleIdx="0" presStyleCnt="6"/>
      <dgm:spPr/>
    </dgm:pt>
    <dgm:pt modelId="{CE3BFCCF-C31F-4E67-ABD2-1746C51623EC}" type="pres">
      <dgm:prSet presAssocID="{6120E6B6-6B65-4758-BDFD-20339012FA80}" presName="conn" presStyleLbl="parChTrans1D2" presStyleIdx="0" presStyleCnt="1"/>
      <dgm:spPr/>
    </dgm:pt>
    <dgm:pt modelId="{61AFA005-1F3A-4ED5-B860-CC3878267F3A}" type="pres">
      <dgm:prSet presAssocID="{6120E6B6-6B65-4758-BDFD-20339012FA80}" presName="extraNode" presStyleLbl="node1" presStyleIdx="0" presStyleCnt="6"/>
      <dgm:spPr/>
    </dgm:pt>
    <dgm:pt modelId="{2B9C6C25-B228-4B24-9FEE-9C98CDB86D61}" type="pres">
      <dgm:prSet presAssocID="{6120E6B6-6B65-4758-BDFD-20339012FA80}" presName="dstNode" presStyleLbl="node1" presStyleIdx="0" presStyleCnt="6"/>
      <dgm:spPr/>
    </dgm:pt>
    <dgm:pt modelId="{30143B15-9E26-41C5-97B9-22A7AAA1C6CA}" type="pres">
      <dgm:prSet presAssocID="{572C9423-A581-4D6E-B1D9-FD0EFCEBD7DB}" presName="text_1" presStyleLbl="node1" presStyleIdx="0" presStyleCnt="6">
        <dgm:presLayoutVars>
          <dgm:bulletEnabled val="1"/>
        </dgm:presLayoutVars>
      </dgm:prSet>
      <dgm:spPr/>
    </dgm:pt>
    <dgm:pt modelId="{D10222C8-251F-46BE-BE86-7AA81196860E}" type="pres">
      <dgm:prSet presAssocID="{572C9423-A581-4D6E-B1D9-FD0EFCEBD7DB}" presName="accent_1" presStyleCnt="0"/>
      <dgm:spPr/>
    </dgm:pt>
    <dgm:pt modelId="{AF84F569-85FA-4DCC-8278-EF2C6392FE2F}" type="pres">
      <dgm:prSet presAssocID="{572C9423-A581-4D6E-B1D9-FD0EFCEBD7DB}" presName="accentRepeatNode" presStyleLbl="solidFgAcc1" presStyleIdx="0" presStyleCnt="6" custScaleX="73986" custScaleY="74452"/>
      <dgm:spPr/>
    </dgm:pt>
    <dgm:pt modelId="{7DB14112-03FE-4598-B083-0D5310BDF2D8}" type="pres">
      <dgm:prSet presAssocID="{AFEE9504-8E85-4E0B-A935-FCDFEF5B7662}" presName="text_2" presStyleLbl="node1" presStyleIdx="1" presStyleCnt="6">
        <dgm:presLayoutVars>
          <dgm:bulletEnabled val="1"/>
        </dgm:presLayoutVars>
      </dgm:prSet>
      <dgm:spPr/>
    </dgm:pt>
    <dgm:pt modelId="{ABAAA409-EBAE-4C8D-91B4-5F13E0D4B727}" type="pres">
      <dgm:prSet presAssocID="{AFEE9504-8E85-4E0B-A935-FCDFEF5B7662}" presName="accent_2" presStyleCnt="0"/>
      <dgm:spPr/>
    </dgm:pt>
    <dgm:pt modelId="{B98CA81B-AEE4-4F6C-AAFE-20975D7FFB05}" type="pres">
      <dgm:prSet presAssocID="{AFEE9504-8E85-4E0B-A935-FCDFEF5B7662}" presName="accentRepeatNode" presStyleLbl="solidFgAcc1" presStyleIdx="1" presStyleCnt="6" custScaleX="73986" custScaleY="74452"/>
      <dgm:spPr/>
    </dgm:pt>
    <dgm:pt modelId="{7B92BC21-4A74-4D21-82EC-54562B115DAB}" type="pres">
      <dgm:prSet presAssocID="{71E7F472-5124-4A27-9A97-639B05ABB773}" presName="text_3" presStyleLbl="node1" presStyleIdx="2" presStyleCnt="6" custScaleY="126373">
        <dgm:presLayoutVars>
          <dgm:bulletEnabled val="1"/>
        </dgm:presLayoutVars>
      </dgm:prSet>
      <dgm:spPr/>
    </dgm:pt>
    <dgm:pt modelId="{F498C6BB-65E2-4FC4-A8F6-B63625040013}" type="pres">
      <dgm:prSet presAssocID="{71E7F472-5124-4A27-9A97-639B05ABB773}" presName="accent_3" presStyleCnt="0"/>
      <dgm:spPr/>
    </dgm:pt>
    <dgm:pt modelId="{0408AF4F-77EE-43E2-AD68-F5CF9E16E69B}" type="pres">
      <dgm:prSet presAssocID="{71E7F472-5124-4A27-9A97-639B05ABB773}" presName="accentRepeatNode" presStyleLbl="solidFgAcc1" presStyleIdx="2" presStyleCnt="6" custScaleX="73986" custScaleY="74452"/>
      <dgm:spPr/>
    </dgm:pt>
    <dgm:pt modelId="{4E9CF7AD-DEA5-4DCD-BD7D-39473776E3DB}" type="pres">
      <dgm:prSet presAssocID="{8EF35B2E-B229-4D44-8220-56CB46A47CCC}" presName="text_4" presStyleLbl="node1" presStyleIdx="3" presStyleCnt="6">
        <dgm:presLayoutVars>
          <dgm:bulletEnabled val="1"/>
        </dgm:presLayoutVars>
      </dgm:prSet>
      <dgm:spPr/>
    </dgm:pt>
    <dgm:pt modelId="{4A8A2E83-C21F-468A-AAC4-508385463162}" type="pres">
      <dgm:prSet presAssocID="{8EF35B2E-B229-4D44-8220-56CB46A47CCC}" presName="accent_4" presStyleCnt="0"/>
      <dgm:spPr/>
    </dgm:pt>
    <dgm:pt modelId="{46E45FB4-B44A-493E-9D69-51767BAC66D8}" type="pres">
      <dgm:prSet presAssocID="{8EF35B2E-B229-4D44-8220-56CB46A47CCC}" presName="accentRepeatNode" presStyleLbl="solidFgAcc1" presStyleIdx="3" presStyleCnt="6" custScaleX="73986" custScaleY="74452"/>
      <dgm:spPr/>
    </dgm:pt>
    <dgm:pt modelId="{2C42E1CC-79D5-4671-BA2C-8E94C39069CB}" type="pres">
      <dgm:prSet presAssocID="{8CB72B74-9B6B-4CAA-88D4-3B6604E892A2}" presName="text_5" presStyleLbl="node1" presStyleIdx="4" presStyleCnt="6" custScaleY="120442">
        <dgm:presLayoutVars>
          <dgm:bulletEnabled val="1"/>
        </dgm:presLayoutVars>
      </dgm:prSet>
      <dgm:spPr/>
    </dgm:pt>
    <dgm:pt modelId="{E6C3E537-808C-4405-ACC6-771554C69C87}" type="pres">
      <dgm:prSet presAssocID="{8CB72B74-9B6B-4CAA-88D4-3B6604E892A2}" presName="accent_5" presStyleCnt="0"/>
      <dgm:spPr/>
    </dgm:pt>
    <dgm:pt modelId="{3533A47B-965A-4115-A209-06FDD5B92953}" type="pres">
      <dgm:prSet presAssocID="{8CB72B74-9B6B-4CAA-88D4-3B6604E892A2}" presName="accentRepeatNode" presStyleLbl="solidFgAcc1" presStyleIdx="4" presStyleCnt="6" custScaleX="73986" custScaleY="74452"/>
      <dgm:spPr/>
    </dgm:pt>
    <dgm:pt modelId="{464DE165-CA0D-423B-934A-1B848CC7F6A0}" type="pres">
      <dgm:prSet presAssocID="{394187A4-1943-43B1-AC07-3519EE2684B2}" presName="text_6" presStyleLbl="node1" presStyleIdx="5" presStyleCnt="6">
        <dgm:presLayoutVars>
          <dgm:bulletEnabled val="1"/>
        </dgm:presLayoutVars>
      </dgm:prSet>
      <dgm:spPr/>
    </dgm:pt>
    <dgm:pt modelId="{AB965036-01DA-4492-B03D-4D86514BE131}" type="pres">
      <dgm:prSet presAssocID="{394187A4-1943-43B1-AC07-3519EE2684B2}" presName="accent_6" presStyleCnt="0"/>
      <dgm:spPr/>
    </dgm:pt>
    <dgm:pt modelId="{AA35A3C8-7940-4C23-82FC-BF91597872C0}" type="pres">
      <dgm:prSet presAssocID="{394187A4-1943-43B1-AC07-3519EE2684B2}" presName="accentRepeatNode" presStyleLbl="solidFgAcc1" presStyleIdx="5" presStyleCnt="6" custScaleX="73986" custScaleY="74452"/>
      <dgm:spPr/>
    </dgm:pt>
  </dgm:ptLst>
  <dgm:cxnLst>
    <dgm:cxn modelId="{13242E11-1E7A-41E6-9EA8-541F5225EAB3}" type="presOf" srcId="{8CB72B74-9B6B-4CAA-88D4-3B6604E892A2}" destId="{2C42E1CC-79D5-4671-BA2C-8E94C39069CB}" srcOrd="0" destOrd="0" presId="urn:microsoft.com/office/officeart/2008/layout/VerticalCurvedList"/>
    <dgm:cxn modelId="{EC91B717-24D2-4714-9231-D13D2789E489}" srcId="{6120E6B6-6B65-4758-BDFD-20339012FA80}" destId="{71E7F472-5124-4A27-9A97-639B05ABB773}" srcOrd="2" destOrd="0" parTransId="{D111F8E8-2AAE-45CD-B920-2D5F16EEAC6B}" sibTransId="{DFB952D8-4AF6-488C-AACA-89383F954000}"/>
    <dgm:cxn modelId="{AA5DC44B-ED6C-44C8-B740-E4E5EAA96D16}" srcId="{6120E6B6-6B65-4758-BDFD-20339012FA80}" destId="{8EF35B2E-B229-4D44-8220-56CB46A47CCC}" srcOrd="3" destOrd="0" parTransId="{5EE02188-C3E4-48B0-BC69-B266B64170A9}" sibTransId="{0719EF41-191A-4C38-B7AB-B86623B91052}"/>
    <dgm:cxn modelId="{D018B176-C1A6-4808-97E2-3BEC3AF8193D}" type="presOf" srcId="{AFEE9504-8E85-4E0B-A935-FCDFEF5B7662}" destId="{7DB14112-03FE-4598-B083-0D5310BDF2D8}" srcOrd="0" destOrd="0" presId="urn:microsoft.com/office/officeart/2008/layout/VerticalCurvedList"/>
    <dgm:cxn modelId="{B2D46080-152B-4525-801E-14D04D1A7DE0}" type="presOf" srcId="{394187A4-1943-43B1-AC07-3519EE2684B2}" destId="{464DE165-CA0D-423B-934A-1B848CC7F6A0}" srcOrd="0" destOrd="0" presId="urn:microsoft.com/office/officeart/2008/layout/VerticalCurvedList"/>
    <dgm:cxn modelId="{D9D2D991-2B0B-4217-8445-9BA79A865F25}" srcId="{6120E6B6-6B65-4758-BDFD-20339012FA80}" destId="{AFEE9504-8E85-4E0B-A935-FCDFEF5B7662}" srcOrd="1" destOrd="0" parTransId="{4D0F68D4-4193-43E9-8B0D-785002238548}" sibTransId="{C030F2E4-45E1-43B0-A2AD-2D3893D0DC8C}"/>
    <dgm:cxn modelId="{D87EF397-3A4E-4ED7-ABDF-7696991A280C}" srcId="{6120E6B6-6B65-4758-BDFD-20339012FA80}" destId="{8CB72B74-9B6B-4CAA-88D4-3B6604E892A2}" srcOrd="4" destOrd="0" parTransId="{0F794316-9FF1-4B1E-9FAE-166F6BD5B591}" sibTransId="{383BEA8C-654C-4DCC-B17C-BC22C70D18EB}"/>
    <dgm:cxn modelId="{7DEBD5AB-4972-4134-8736-386E11C81222}" type="presOf" srcId="{6120E6B6-6B65-4758-BDFD-20339012FA80}" destId="{8D4E6871-4F50-40E1-8E7D-D4890EA342DA}" srcOrd="0" destOrd="0" presId="urn:microsoft.com/office/officeart/2008/layout/VerticalCurvedList"/>
    <dgm:cxn modelId="{346585D5-25CA-4F0B-A64A-EE98448F2667}" type="presOf" srcId="{8EF35B2E-B229-4D44-8220-56CB46A47CCC}" destId="{4E9CF7AD-DEA5-4DCD-BD7D-39473776E3DB}" srcOrd="0" destOrd="0" presId="urn:microsoft.com/office/officeart/2008/layout/VerticalCurvedList"/>
    <dgm:cxn modelId="{A1A9D6D6-58C0-4F21-B23C-55BA4C44EFF1}" srcId="{6120E6B6-6B65-4758-BDFD-20339012FA80}" destId="{394187A4-1943-43B1-AC07-3519EE2684B2}" srcOrd="5" destOrd="0" parTransId="{2BBA4DCB-A235-48A5-BEAE-1F99F1E9484A}" sibTransId="{26A6DE8E-3787-4A3B-8C5A-38459DC56473}"/>
    <dgm:cxn modelId="{2E8593EB-6DA0-419E-B681-29B82C83F505}" type="presOf" srcId="{572C9423-A581-4D6E-B1D9-FD0EFCEBD7DB}" destId="{30143B15-9E26-41C5-97B9-22A7AAA1C6CA}" srcOrd="0" destOrd="0" presId="urn:microsoft.com/office/officeart/2008/layout/VerticalCurvedList"/>
    <dgm:cxn modelId="{A42479F2-0BFE-480D-97AF-C7C80BE07C39}" srcId="{6120E6B6-6B65-4758-BDFD-20339012FA80}" destId="{572C9423-A581-4D6E-B1D9-FD0EFCEBD7DB}" srcOrd="0" destOrd="0" parTransId="{DA2B3D67-7727-4E26-9293-C77CFB5F94B4}" sibTransId="{59BA15AA-31C3-43AA-88B2-51AE6804C473}"/>
    <dgm:cxn modelId="{E0C229F3-0264-4E35-B47B-344D978CF49A}" type="presOf" srcId="{59BA15AA-31C3-43AA-88B2-51AE6804C473}" destId="{CE3BFCCF-C31F-4E67-ABD2-1746C51623EC}" srcOrd="0" destOrd="0" presId="urn:microsoft.com/office/officeart/2008/layout/VerticalCurvedList"/>
    <dgm:cxn modelId="{C5297FF9-6D0E-4F16-8DCA-7002D7EDE50C}" type="presOf" srcId="{71E7F472-5124-4A27-9A97-639B05ABB773}" destId="{7B92BC21-4A74-4D21-82EC-54562B115DAB}" srcOrd="0" destOrd="0" presId="urn:microsoft.com/office/officeart/2008/layout/VerticalCurvedList"/>
    <dgm:cxn modelId="{6BA0BDCB-A974-4747-A7B0-892A4606B538}" type="presParOf" srcId="{8D4E6871-4F50-40E1-8E7D-D4890EA342DA}" destId="{416B023E-643F-4A32-9FB9-0DD803C81EC9}" srcOrd="0" destOrd="0" presId="urn:microsoft.com/office/officeart/2008/layout/VerticalCurvedList"/>
    <dgm:cxn modelId="{511DDFBA-FCB9-4311-90B4-C52B09F0CB6A}" type="presParOf" srcId="{416B023E-643F-4A32-9FB9-0DD803C81EC9}" destId="{8DB612CD-44EF-406B-9369-7C73CDF4E7AA}" srcOrd="0" destOrd="0" presId="urn:microsoft.com/office/officeart/2008/layout/VerticalCurvedList"/>
    <dgm:cxn modelId="{2A575617-D9C5-4B4D-B4E6-56C28DBC8387}" type="presParOf" srcId="{8DB612CD-44EF-406B-9369-7C73CDF4E7AA}" destId="{3ED2B470-063F-42DF-B883-02C94302DA8A}" srcOrd="0" destOrd="0" presId="urn:microsoft.com/office/officeart/2008/layout/VerticalCurvedList"/>
    <dgm:cxn modelId="{5FF682F5-D891-46F8-B1A1-B64F56C776C6}" type="presParOf" srcId="{8DB612CD-44EF-406B-9369-7C73CDF4E7AA}" destId="{CE3BFCCF-C31F-4E67-ABD2-1746C51623EC}" srcOrd="1" destOrd="0" presId="urn:microsoft.com/office/officeart/2008/layout/VerticalCurvedList"/>
    <dgm:cxn modelId="{9D9A00AB-7A5A-4182-8222-BAF11662E26A}" type="presParOf" srcId="{8DB612CD-44EF-406B-9369-7C73CDF4E7AA}" destId="{61AFA005-1F3A-4ED5-B860-CC3878267F3A}" srcOrd="2" destOrd="0" presId="urn:microsoft.com/office/officeart/2008/layout/VerticalCurvedList"/>
    <dgm:cxn modelId="{C40F9B80-9A08-4CDC-917D-36EDF8D0E7DB}" type="presParOf" srcId="{8DB612CD-44EF-406B-9369-7C73CDF4E7AA}" destId="{2B9C6C25-B228-4B24-9FEE-9C98CDB86D61}" srcOrd="3" destOrd="0" presId="urn:microsoft.com/office/officeart/2008/layout/VerticalCurvedList"/>
    <dgm:cxn modelId="{5EDE59D0-E352-4FF8-935E-7BCCA8D75104}" type="presParOf" srcId="{416B023E-643F-4A32-9FB9-0DD803C81EC9}" destId="{30143B15-9E26-41C5-97B9-22A7AAA1C6CA}" srcOrd="1" destOrd="0" presId="urn:microsoft.com/office/officeart/2008/layout/VerticalCurvedList"/>
    <dgm:cxn modelId="{BEF3F2A2-FA4D-4C73-A67F-FC532B833B90}" type="presParOf" srcId="{416B023E-643F-4A32-9FB9-0DD803C81EC9}" destId="{D10222C8-251F-46BE-BE86-7AA81196860E}" srcOrd="2" destOrd="0" presId="urn:microsoft.com/office/officeart/2008/layout/VerticalCurvedList"/>
    <dgm:cxn modelId="{315D11E0-0EEF-46B5-80D4-6F6B8701E198}" type="presParOf" srcId="{D10222C8-251F-46BE-BE86-7AA81196860E}" destId="{AF84F569-85FA-4DCC-8278-EF2C6392FE2F}" srcOrd="0" destOrd="0" presId="urn:microsoft.com/office/officeart/2008/layout/VerticalCurvedList"/>
    <dgm:cxn modelId="{9D3B2CE0-FC4C-4CE4-BA9E-2A9071775548}" type="presParOf" srcId="{416B023E-643F-4A32-9FB9-0DD803C81EC9}" destId="{7DB14112-03FE-4598-B083-0D5310BDF2D8}" srcOrd="3" destOrd="0" presId="urn:microsoft.com/office/officeart/2008/layout/VerticalCurvedList"/>
    <dgm:cxn modelId="{87D229E6-1B9B-438E-8AF7-172E6B21C387}" type="presParOf" srcId="{416B023E-643F-4A32-9FB9-0DD803C81EC9}" destId="{ABAAA409-EBAE-4C8D-91B4-5F13E0D4B727}" srcOrd="4" destOrd="0" presId="urn:microsoft.com/office/officeart/2008/layout/VerticalCurvedList"/>
    <dgm:cxn modelId="{0B6260E5-A00A-43F2-8553-861779C1D16A}" type="presParOf" srcId="{ABAAA409-EBAE-4C8D-91B4-5F13E0D4B727}" destId="{B98CA81B-AEE4-4F6C-AAFE-20975D7FFB05}" srcOrd="0" destOrd="0" presId="urn:microsoft.com/office/officeart/2008/layout/VerticalCurvedList"/>
    <dgm:cxn modelId="{04B47985-EA48-4420-BE9F-9AD391D3D761}" type="presParOf" srcId="{416B023E-643F-4A32-9FB9-0DD803C81EC9}" destId="{7B92BC21-4A74-4D21-82EC-54562B115DAB}" srcOrd="5" destOrd="0" presId="urn:microsoft.com/office/officeart/2008/layout/VerticalCurvedList"/>
    <dgm:cxn modelId="{AB29457D-8FFB-4AD6-A484-4420755BFDFF}" type="presParOf" srcId="{416B023E-643F-4A32-9FB9-0DD803C81EC9}" destId="{F498C6BB-65E2-4FC4-A8F6-B63625040013}" srcOrd="6" destOrd="0" presId="urn:microsoft.com/office/officeart/2008/layout/VerticalCurvedList"/>
    <dgm:cxn modelId="{EFEB06D8-1479-4E46-84CD-76EC62E599F4}" type="presParOf" srcId="{F498C6BB-65E2-4FC4-A8F6-B63625040013}" destId="{0408AF4F-77EE-43E2-AD68-F5CF9E16E69B}" srcOrd="0" destOrd="0" presId="urn:microsoft.com/office/officeart/2008/layout/VerticalCurvedList"/>
    <dgm:cxn modelId="{74CC39A5-76D1-44C3-ADDD-8480C18C7057}" type="presParOf" srcId="{416B023E-643F-4A32-9FB9-0DD803C81EC9}" destId="{4E9CF7AD-DEA5-4DCD-BD7D-39473776E3DB}" srcOrd="7" destOrd="0" presId="urn:microsoft.com/office/officeart/2008/layout/VerticalCurvedList"/>
    <dgm:cxn modelId="{1C600513-16B3-44DF-A341-9B9A0969794A}" type="presParOf" srcId="{416B023E-643F-4A32-9FB9-0DD803C81EC9}" destId="{4A8A2E83-C21F-468A-AAC4-508385463162}" srcOrd="8" destOrd="0" presId="urn:microsoft.com/office/officeart/2008/layout/VerticalCurvedList"/>
    <dgm:cxn modelId="{C4C39997-98A0-401D-BFA9-A9EDE28BECE7}" type="presParOf" srcId="{4A8A2E83-C21F-468A-AAC4-508385463162}" destId="{46E45FB4-B44A-493E-9D69-51767BAC66D8}" srcOrd="0" destOrd="0" presId="urn:microsoft.com/office/officeart/2008/layout/VerticalCurvedList"/>
    <dgm:cxn modelId="{160E06B4-9B05-40E3-9D26-1FCF18423776}" type="presParOf" srcId="{416B023E-643F-4A32-9FB9-0DD803C81EC9}" destId="{2C42E1CC-79D5-4671-BA2C-8E94C39069CB}" srcOrd="9" destOrd="0" presId="urn:microsoft.com/office/officeart/2008/layout/VerticalCurvedList"/>
    <dgm:cxn modelId="{E7897E79-2BDB-4322-8715-A5EF72AB9689}" type="presParOf" srcId="{416B023E-643F-4A32-9FB9-0DD803C81EC9}" destId="{E6C3E537-808C-4405-ACC6-771554C69C87}" srcOrd="10" destOrd="0" presId="urn:microsoft.com/office/officeart/2008/layout/VerticalCurvedList"/>
    <dgm:cxn modelId="{AB8ED1F7-64D4-477C-B734-D437606A5FB5}" type="presParOf" srcId="{E6C3E537-808C-4405-ACC6-771554C69C87}" destId="{3533A47B-965A-4115-A209-06FDD5B92953}" srcOrd="0" destOrd="0" presId="urn:microsoft.com/office/officeart/2008/layout/VerticalCurvedList"/>
    <dgm:cxn modelId="{B81AC35E-0B2C-4A9A-85DF-D6BA79F5639B}" type="presParOf" srcId="{416B023E-643F-4A32-9FB9-0DD803C81EC9}" destId="{464DE165-CA0D-423B-934A-1B848CC7F6A0}" srcOrd="11" destOrd="0" presId="urn:microsoft.com/office/officeart/2008/layout/VerticalCurvedList"/>
    <dgm:cxn modelId="{4D69785D-5838-4DC6-9C41-97C7CE848240}" type="presParOf" srcId="{416B023E-643F-4A32-9FB9-0DD803C81EC9}" destId="{AB965036-01DA-4492-B03D-4D86514BE131}" srcOrd="12" destOrd="0" presId="urn:microsoft.com/office/officeart/2008/layout/VerticalCurvedList"/>
    <dgm:cxn modelId="{D7C5CB0C-6015-4549-AC86-7A7B925D6D81}" type="presParOf" srcId="{AB965036-01DA-4492-B03D-4D86514BE131}" destId="{AA35A3C8-7940-4C23-82FC-BF91597872C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3BFCCF-C31F-4E67-ABD2-1746C51623EC}">
      <dsp:nvSpPr>
        <dsp:cNvPr id="0" name=""/>
        <dsp:cNvSpPr/>
      </dsp:nvSpPr>
      <dsp:spPr>
        <a:xfrm>
          <a:off x="-6929220" y="-1059372"/>
          <a:ext cx="8246490" cy="8246490"/>
        </a:xfrm>
        <a:prstGeom prst="blockArc">
          <a:avLst>
            <a:gd name="adj1" fmla="val 18900000"/>
            <a:gd name="adj2" fmla="val 2700000"/>
            <a:gd name="adj3" fmla="val 262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143B15-9E26-41C5-97B9-22A7AAA1C6CA}">
      <dsp:nvSpPr>
        <dsp:cNvPr id="0" name=""/>
        <dsp:cNvSpPr/>
      </dsp:nvSpPr>
      <dsp:spPr>
        <a:xfrm>
          <a:off x="490065" y="322687"/>
          <a:ext cx="11525013" cy="6451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071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Bilan fonctionnel</a:t>
          </a:r>
          <a:r>
            <a:rPr lang="fr-FR" sz="19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= bilan simplifié dans lequel les ressources et les emplois sont classés par fonction : fonctions financement, investissement et exploitation. </a:t>
          </a:r>
        </a:p>
      </dsp:txBody>
      <dsp:txXfrm>
        <a:off x="490065" y="322687"/>
        <a:ext cx="11525013" cy="645129"/>
      </dsp:txXfrm>
    </dsp:sp>
    <dsp:sp modelId="{AF84F569-85FA-4DCC-8278-EF2C6392FE2F}">
      <dsp:nvSpPr>
        <dsp:cNvPr id="0" name=""/>
        <dsp:cNvSpPr/>
      </dsp:nvSpPr>
      <dsp:spPr>
        <a:xfrm>
          <a:off x="191749" y="345056"/>
          <a:ext cx="596631" cy="6003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B14112-03FE-4598-B083-0D5310BDF2D8}">
      <dsp:nvSpPr>
        <dsp:cNvPr id="0" name=""/>
        <dsp:cNvSpPr/>
      </dsp:nvSpPr>
      <dsp:spPr>
        <a:xfrm>
          <a:off x="1020728" y="1290258"/>
          <a:ext cx="10994350" cy="6451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071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Actif circulant </a:t>
          </a:r>
          <a:r>
            <a:rPr lang="fr-FR" sz="1900" b="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=</a:t>
          </a:r>
          <a:r>
            <a:rPr lang="fr-FR" sz="19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19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actifs détenus par l'entreprise et destinés à ne pas y rester durablement, c'est-à-dire moins d'un exercice comptable. </a:t>
          </a:r>
        </a:p>
      </dsp:txBody>
      <dsp:txXfrm>
        <a:off x="1020728" y="1290258"/>
        <a:ext cx="10994350" cy="645129"/>
      </dsp:txXfrm>
    </dsp:sp>
    <dsp:sp modelId="{B98CA81B-AEE4-4F6C-AAFE-20975D7FFB05}">
      <dsp:nvSpPr>
        <dsp:cNvPr id="0" name=""/>
        <dsp:cNvSpPr/>
      </dsp:nvSpPr>
      <dsp:spPr>
        <a:xfrm>
          <a:off x="722412" y="1312628"/>
          <a:ext cx="596631" cy="6003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92BC21-4A74-4D21-82EC-54562B115DAB}">
      <dsp:nvSpPr>
        <dsp:cNvPr id="0" name=""/>
        <dsp:cNvSpPr/>
      </dsp:nvSpPr>
      <dsp:spPr>
        <a:xfrm>
          <a:off x="1263386" y="2172759"/>
          <a:ext cx="10751692" cy="8152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071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Passif circulant = </a:t>
          </a:r>
          <a:r>
            <a:rPr lang="fr-FR" sz="19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Passifs exigibles à moins d'un an. On y retrouve les dettes fournisseurs, les dettes de court terme, les dettes de long terme arrivant à échéance, les dettes fiscales et sociales. </a:t>
          </a:r>
        </a:p>
      </dsp:txBody>
      <dsp:txXfrm>
        <a:off x="1263386" y="2172759"/>
        <a:ext cx="10751692" cy="815268"/>
      </dsp:txXfrm>
    </dsp:sp>
    <dsp:sp modelId="{0408AF4F-77EE-43E2-AD68-F5CF9E16E69B}">
      <dsp:nvSpPr>
        <dsp:cNvPr id="0" name=""/>
        <dsp:cNvSpPr/>
      </dsp:nvSpPr>
      <dsp:spPr>
        <a:xfrm>
          <a:off x="965070" y="2280199"/>
          <a:ext cx="596631" cy="6003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9CF7AD-DEA5-4DCD-BD7D-39473776E3DB}">
      <dsp:nvSpPr>
        <dsp:cNvPr id="0" name=""/>
        <dsp:cNvSpPr/>
      </dsp:nvSpPr>
      <dsp:spPr>
        <a:xfrm>
          <a:off x="1263386" y="3224787"/>
          <a:ext cx="10751692" cy="6451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071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Fond de roulement</a:t>
          </a:r>
          <a:r>
            <a:rPr lang="fr-FR" sz="19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= excédent de capitaux durables, par rapport aux emplois durables, utilisé pour financer une partie des besoins d’exploitation ou BFR. </a:t>
          </a:r>
        </a:p>
      </dsp:txBody>
      <dsp:txXfrm>
        <a:off x="1263386" y="3224787"/>
        <a:ext cx="10751692" cy="645129"/>
      </dsp:txXfrm>
    </dsp:sp>
    <dsp:sp modelId="{46E45FB4-B44A-493E-9D69-51767BAC66D8}">
      <dsp:nvSpPr>
        <dsp:cNvPr id="0" name=""/>
        <dsp:cNvSpPr/>
      </dsp:nvSpPr>
      <dsp:spPr>
        <a:xfrm>
          <a:off x="965070" y="3247157"/>
          <a:ext cx="596631" cy="6003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42E1CC-79D5-4671-BA2C-8E94C39069CB}">
      <dsp:nvSpPr>
        <dsp:cNvPr id="0" name=""/>
        <dsp:cNvSpPr/>
      </dsp:nvSpPr>
      <dsp:spPr>
        <a:xfrm>
          <a:off x="1020728" y="4126420"/>
          <a:ext cx="10994350" cy="7770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071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Besoin en fonds de roulement </a:t>
          </a:r>
          <a:r>
            <a:rPr lang="fr-FR" sz="1900" b="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=</a:t>
          </a:r>
          <a:r>
            <a:rPr lang="fr-FR" sz="19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décalage de trésorerie provenant de l'activité d’exploitation de l'entreprise : Stockage, crédit client et crédit fournisseur. </a:t>
          </a:r>
        </a:p>
      </dsp:txBody>
      <dsp:txXfrm>
        <a:off x="1020728" y="4126420"/>
        <a:ext cx="10994350" cy="777006"/>
      </dsp:txXfrm>
    </dsp:sp>
    <dsp:sp modelId="{3533A47B-965A-4115-A209-06FDD5B92953}">
      <dsp:nvSpPr>
        <dsp:cNvPr id="0" name=""/>
        <dsp:cNvSpPr/>
      </dsp:nvSpPr>
      <dsp:spPr>
        <a:xfrm>
          <a:off x="722412" y="4214728"/>
          <a:ext cx="596631" cy="6003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4DE165-CA0D-423B-934A-1B848CC7F6A0}">
      <dsp:nvSpPr>
        <dsp:cNvPr id="0" name=""/>
        <dsp:cNvSpPr/>
      </dsp:nvSpPr>
      <dsp:spPr>
        <a:xfrm>
          <a:off x="490065" y="5159929"/>
          <a:ext cx="11525013" cy="6451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071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Trésorerie</a:t>
          </a:r>
          <a:r>
            <a:rPr lang="fr-FR" sz="19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= argent disponible en caisse ou en banque. </a:t>
          </a:r>
          <a:r>
            <a:rPr lang="fr-FR" sz="1900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Il </a:t>
          </a:r>
          <a:r>
            <a:rPr lang="fr-FR" sz="19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résulte d’un excédent de fonds de roulement par rapport au besoin en fonds de roulement </a:t>
          </a:r>
        </a:p>
      </dsp:txBody>
      <dsp:txXfrm>
        <a:off x="490065" y="5159929"/>
        <a:ext cx="11525013" cy="645129"/>
      </dsp:txXfrm>
    </dsp:sp>
    <dsp:sp modelId="{AA35A3C8-7940-4C23-82FC-BF91597872C0}">
      <dsp:nvSpPr>
        <dsp:cNvPr id="0" name=""/>
        <dsp:cNvSpPr/>
      </dsp:nvSpPr>
      <dsp:spPr>
        <a:xfrm>
          <a:off x="191749" y="5182299"/>
          <a:ext cx="596631" cy="6003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18237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17 –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nalyse de la performance financière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 le</a:t>
            </a: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bilan</a:t>
            </a:r>
            <a:endParaRPr lang="fr-FR" sz="32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3. Calculer le fond de roulement et le besoin en fonds de roulement</a:t>
            </a:r>
          </a:p>
        </p:txBody>
      </p:sp>
      <p:sp>
        <p:nvSpPr>
          <p:cNvPr id="2" name="Rectangle 1"/>
          <p:cNvSpPr/>
          <p:nvPr/>
        </p:nvSpPr>
        <p:spPr>
          <a:xfrm>
            <a:off x="293299" y="1362369"/>
            <a:ext cx="11662912" cy="5321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350" algn="ctr">
              <a:lnSpc>
                <a:spcPct val="100000"/>
              </a:lnSpc>
              <a:spcAft>
                <a:spcPts val="635"/>
              </a:spcAft>
            </a:pPr>
            <a:r>
              <a:rPr lang="fr-FR" sz="2400" b="1" kern="100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 bilan fonctionnel permet de calculer le fond de roulement et le besoin en fonds de roulement  </a:t>
            </a:r>
          </a:p>
          <a:p>
            <a:pPr lvl="0" fontAlgn="base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ts val="1000"/>
            </a:pPr>
            <a:r>
              <a:rPr lang="fr-FR" sz="2400" b="1" kern="100" dirty="0">
                <a:solidFill>
                  <a:srgbClr val="FFFF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Le Fond de roulement net global (FRNG) : </a:t>
            </a:r>
          </a:p>
          <a:p>
            <a:pPr marL="180975" lvl="0" fontAlgn="base">
              <a:lnSpc>
                <a:spcPct val="100000"/>
              </a:lnSpc>
              <a:spcAft>
                <a:spcPts val="715"/>
              </a:spcAft>
              <a:buClr>
                <a:srgbClr val="000000"/>
              </a:buClr>
              <a:buSzPts val="1000"/>
            </a:pPr>
            <a:r>
              <a:rPr lang="fr-FR" sz="2200" kern="1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 compare les emplois durables (</a:t>
            </a:r>
            <a:r>
              <a:rPr lang="fr-FR" sz="2200" i="1" kern="1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immobilisations</a:t>
            </a:r>
            <a:r>
              <a:rPr lang="fr-FR" sz="2200" kern="1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et les ressources durables (</a:t>
            </a:r>
            <a:r>
              <a:rPr lang="fr-FR" sz="2200" i="1" kern="1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capitaux + dettes à long terme</a:t>
            </a:r>
            <a:r>
              <a:rPr lang="fr-FR" sz="2200" kern="1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 Normalement, les premiers doivent être financés par les seconds, l’excédent est appelé </a:t>
            </a:r>
            <a:r>
              <a:rPr lang="fr-FR" sz="2200" b="1" kern="100" dirty="0">
                <a:solidFill>
                  <a:srgbClr val="FFFF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FRNG</a:t>
            </a:r>
            <a:r>
              <a:rPr lang="fr-FR" sz="2200" kern="1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Cet excédent permet de financer les besoins d’exploitation. </a:t>
            </a:r>
          </a:p>
          <a:p>
            <a:pPr marL="6350" indent="-6350" algn="ctr">
              <a:lnSpc>
                <a:spcPct val="102000"/>
              </a:lnSpc>
              <a:spcAft>
                <a:spcPts val="60"/>
              </a:spcAft>
            </a:pPr>
            <a:r>
              <a:rPr lang="fr-FR" sz="2400" b="1" kern="100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FRNG = Capitaux + Dettes à long terme - Immobilisations </a:t>
            </a:r>
            <a:endParaRPr lang="fr-FR" sz="2400" kern="100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fontAlgn="base">
              <a:lnSpc>
                <a:spcPct val="100000"/>
              </a:lnSpc>
              <a:spcBef>
                <a:spcPts val="2400"/>
              </a:spcBef>
              <a:buClr>
                <a:srgbClr val="000000"/>
              </a:buClr>
              <a:buSzPts val="1000"/>
            </a:pPr>
            <a:r>
              <a:rPr lang="fr-FR" sz="2400" b="1" kern="100" dirty="0">
                <a:solidFill>
                  <a:srgbClr val="FFFF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Le besoin en fonds de roulement (BFR) </a:t>
            </a:r>
            <a:r>
              <a:rPr lang="fr-FR" sz="2400" kern="1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</a:p>
          <a:p>
            <a:pPr marL="180975" lvl="0" fontAlgn="base">
              <a:lnSpc>
                <a:spcPct val="100000"/>
              </a:lnSpc>
              <a:spcAft>
                <a:spcPts val="720"/>
              </a:spcAft>
              <a:buClr>
                <a:srgbClr val="000000"/>
              </a:buClr>
              <a:buSzPts val="1000"/>
              <a:buFontTx/>
              <a:buChar char="-"/>
            </a:pPr>
            <a:r>
              <a:rPr lang="fr-FR" sz="2200" kern="1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 évalue les besoins de financement engendrés par le cycle d’exploitation du fait des décalages de paiements. </a:t>
            </a:r>
          </a:p>
          <a:p>
            <a:pPr marL="6350" indent="-6350" algn="ctr">
              <a:lnSpc>
                <a:spcPct val="102000"/>
              </a:lnSpc>
              <a:spcAft>
                <a:spcPts val="400"/>
              </a:spcAft>
            </a:pPr>
            <a:r>
              <a:rPr lang="fr-FR" sz="2400" b="1" kern="100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BFR = Actif circulant – Passif circulant </a:t>
            </a:r>
            <a:endParaRPr lang="fr-FR" sz="2400" kern="100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80340" indent="-6350">
              <a:spcBef>
                <a:spcPts val="1200"/>
              </a:spcBef>
              <a:spcAft>
                <a:spcPts val="600"/>
              </a:spcAft>
            </a:pPr>
            <a:r>
              <a:rPr lang="fr-FR" sz="2400" kern="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9934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802" y="3567058"/>
            <a:ext cx="11533519" cy="2482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lvl="0" indent="-180975" algn="just" fontAlgn="base">
              <a:lnSpc>
                <a:spcPct val="100000"/>
              </a:lnSpc>
              <a:spcAft>
                <a:spcPts val="65"/>
              </a:spcAft>
              <a:buClr>
                <a:srgbClr val="000000"/>
              </a:buClr>
              <a:buSzPts val="1000"/>
            </a:pPr>
            <a:r>
              <a:rPr lang="fr-FR" sz="2200" b="1" kern="100" dirty="0">
                <a:solidFill>
                  <a:srgbClr val="FFFF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Trésorerie</a:t>
            </a:r>
            <a:r>
              <a:rPr lang="fr-FR" sz="2200" b="1" kern="1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: n</a:t>
            </a:r>
            <a:r>
              <a:rPr lang="fr-FR" sz="2200" kern="1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ormalement le fond de roulement net global doit couvrir le besoin en fonds de roulement, tout écart se retrouve dans la trésorerie. </a:t>
            </a:r>
          </a:p>
          <a:p>
            <a:pPr lvl="0" algn="ctr" fontAlgn="base">
              <a:lnSpc>
                <a:spcPct val="100000"/>
              </a:lnSpc>
              <a:spcBef>
                <a:spcPts val="1200"/>
              </a:spcBef>
              <a:spcAft>
                <a:spcPts val="65"/>
              </a:spcAft>
              <a:buClr>
                <a:srgbClr val="000000"/>
              </a:buClr>
              <a:buSzPts val="1000"/>
            </a:pPr>
            <a:r>
              <a:rPr lang="fr-FR" sz="2200" kern="1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 fond de roulement &gt; besoin de fonds de roulement </a:t>
            </a:r>
          </a:p>
          <a:p>
            <a:pPr lvl="0" algn="ctr" fontAlgn="base">
              <a:lnSpc>
                <a:spcPct val="100000"/>
              </a:lnSpc>
              <a:spcAft>
                <a:spcPts val="65"/>
              </a:spcAft>
              <a:buClr>
                <a:srgbClr val="000000"/>
              </a:buClr>
              <a:buSzPts val="1000"/>
            </a:pPr>
            <a:r>
              <a:rPr lang="fr-FR" sz="2200" b="1" kern="100" dirty="0">
                <a:solidFill>
                  <a:srgbClr val="FFFF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=&gt; excédent de trésorerie.  </a:t>
            </a:r>
          </a:p>
          <a:p>
            <a:pPr lvl="0" algn="ctr" fontAlgn="base">
              <a:lnSpc>
                <a:spcPct val="100000"/>
              </a:lnSpc>
              <a:spcBef>
                <a:spcPts val="1200"/>
              </a:spcBef>
              <a:spcAft>
                <a:spcPts val="65"/>
              </a:spcAft>
              <a:buClr>
                <a:srgbClr val="000000"/>
              </a:buClr>
              <a:buSzPts val="1000"/>
            </a:pPr>
            <a:r>
              <a:rPr lang="fr-FR" sz="2200" kern="1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 fond de roulement &lt; besoin de fonds de roulement </a:t>
            </a:r>
          </a:p>
          <a:p>
            <a:pPr lvl="0" algn="ctr" fontAlgn="base">
              <a:lnSpc>
                <a:spcPct val="100000"/>
              </a:lnSpc>
              <a:spcAft>
                <a:spcPts val="65"/>
              </a:spcAft>
              <a:buClr>
                <a:srgbClr val="000000"/>
              </a:buClr>
              <a:buSzPts val="1000"/>
            </a:pPr>
            <a:r>
              <a:rPr lang="fr-FR" sz="2200" b="1" kern="100" dirty="0">
                <a:solidFill>
                  <a:srgbClr val="FFFF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=&gt; insuffisance de trésorerie (découvert bancaire) </a:t>
            </a:r>
            <a:endParaRPr lang="fr-FR" sz="2200" b="1" u="none" strike="noStrike" kern="100" dirty="0">
              <a:solidFill>
                <a:srgbClr val="FFFF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802" y="1189841"/>
            <a:ext cx="11611156" cy="2279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350" algn="ctr">
              <a:lnSpc>
                <a:spcPct val="100000"/>
              </a:lnSpc>
              <a:spcAft>
                <a:spcPts val="1800"/>
              </a:spcAft>
            </a:pPr>
            <a:r>
              <a:rPr lang="fr-FR" sz="2200" kern="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 est possible de différentier : le besoin d’exploitation et le besoin hors exploitation  </a:t>
            </a:r>
          </a:p>
          <a:p>
            <a:pPr marL="6350" indent="-6350">
              <a:lnSpc>
                <a:spcPct val="102000"/>
              </a:lnSpc>
              <a:spcAft>
                <a:spcPts val="60"/>
              </a:spcAft>
            </a:pPr>
            <a:r>
              <a:rPr lang="fr-FR" sz="2200" b="1" kern="100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BFR exploitation = Actif circulant d’exploitation – dettes à court terme d’exploitation </a:t>
            </a:r>
            <a:endParaRPr lang="fr-FR" sz="2200" kern="100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6350" indent="-6350">
              <a:spcAft>
                <a:spcPts val="565"/>
              </a:spcAft>
            </a:pPr>
            <a:r>
              <a:rPr lang="fr-FR" sz="2200" b="1" kern="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	 	 	</a:t>
            </a:r>
            <a:r>
              <a:rPr lang="fr-FR" sz="2200" kern="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(Clients + Stocks)                   –             (Fournisseurs) </a:t>
            </a:r>
          </a:p>
          <a:p>
            <a:pPr marL="180975" indent="-180975">
              <a:lnSpc>
                <a:spcPct val="102000"/>
              </a:lnSpc>
              <a:spcBef>
                <a:spcPts val="1200"/>
              </a:spcBef>
              <a:spcAft>
                <a:spcPts val="1390"/>
              </a:spcAft>
            </a:pPr>
            <a:r>
              <a:rPr lang="fr-FR" sz="2200" b="1" kern="100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BFR hors exploitation = Actif circulant hors exploitation – dettes à court terme hors exploitation  </a:t>
            </a:r>
            <a:endParaRPr lang="fr-FR" sz="2200" kern="100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0254C84-B6EF-443F-B3AC-26B8DABD585A}"/>
              </a:ext>
            </a:extLst>
          </p:cNvPr>
          <p:cNvSpPr/>
          <p:nvPr/>
        </p:nvSpPr>
        <p:spPr>
          <a:xfrm>
            <a:off x="0" y="0"/>
            <a:ext cx="118237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17 –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nalyse de la performance financière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 le</a:t>
            </a: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bilan</a:t>
            </a:r>
            <a:endParaRPr lang="fr-FR" sz="32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3. Calculer le fond de roulement et le besoin en fonds de roulement</a:t>
            </a:r>
          </a:p>
        </p:txBody>
      </p:sp>
    </p:spTree>
    <p:extLst>
      <p:ext uri="{BB962C8B-B14F-4D97-AF65-F5344CB8AC3E}">
        <p14:creationId xmlns:p14="http://schemas.microsoft.com/office/powerpoint/2010/main" val="822865036"/>
      </p:ext>
    </p:extLst>
  </p:cSld>
  <p:clrMapOvr>
    <a:masterClrMapping/>
  </p:clrMapOvr>
  <p:transition spd="slow"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891853D-3586-4980-953D-0053D6D00053}"/>
              </a:ext>
            </a:extLst>
          </p:cNvPr>
          <p:cNvSpPr/>
          <p:nvPr/>
        </p:nvSpPr>
        <p:spPr>
          <a:xfrm>
            <a:off x="0" y="0"/>
            <a:ext cx="118237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17 –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nalyse de la performance financière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 le</a:t>
            </a: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bilan</a:t>
            </a:r>
            <a:endParaRPr lang="fr-FR" sz="32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3. Calculer le fonds de roulement et le besoin en fonds de roulement</a:t>
            </a:r>
          </a:p>
        </p:txBody>
      </p:sp>
      <p:pic>
        <p:nvPicPr>
          <p:cNvPr id="5" name="Image 4" descr="Une image contenant texte, capture d’écran, Police, nombre&#10;&#10;Description générée automatiquement">
            <a:extLst>
              <a:ext uri="{FF2B5EF4-FFF2-40B4-BE49-F238E27FC236}">
                <a16:creationId xmlns:a16="http://schemas.microsoft.com/office/drawing/2014/main" id="{052778D1-C3C2-6037-3E80-9363718498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427" y="1652509"/>
            <a:ext cx="8539321" cy="3795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45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119718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3. Calculer le fonds de roulement et le besoin en fonds de roulement</a:t>
            </a: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272570970"/>
              </p:ext>
            </p:extLst>
          </p:nvPr>
        </p:nvGraphicFramePr>
        <p:xfrm>
          <a:off x="0" y="523220"/>
          <a:ext cx="12102860" cy="61277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877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88</TotalTime>
  <Words>490</Words>
  <Application>Microsoft Office PowerPoint</Application>
  <PresentationFormat>Grand écran</PresentationFormat>
  <Paragraphs>30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Bookman Old Style</vt:lpstr>
      <vt:lpstr>Rockwell</vt:lpstr>
      <vt:lpstr>Damask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28</cp:revision>
  <dcterms:created xsi:type="dcterms:W3CDTF">2014-06-17T06:47:14Z</dcterms:created>
  <dcterms:modified xsi:type="dcterms:W3CDTF">2024-04-19T19:13:35Z</dcterms:modified>
</cp:coreProperties>
</file>