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3707B-C47C-4B34-BDB4-2B560EFA898B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4CEEA1-A925-49CA-A67D-F650FEBBC7E3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Les charges  intégrées dans les coûts sont les charges enregistrées en comptabilité.</a:t>
          </a:r>
        </a:p>
      </dgm:t>
    </dgm:pt>
    <dgm:pt modelId="{B8D5A71B-89E5-464D-A1A5-3D9D59B0F0EE}" type="parTrans" cxnId="{65430870-0D55-43A7-9DBC-A11BC5DB09FB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E1596-7DA7-478F-AD89-66DC407EB49E}" type="sibTrans" cxnId="{65430870-0D55-43A7-9DBC-A11BC5DB09FB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22EFDF-F97F-44D2-B312-98B0CB0EC96C}">
      <dgm:prSet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Charges supplétives </a:t>
          </a:r>
        </a:p>
        <a:p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charges qui ne sont pas enregistrées en comptabilité alors qu'il semblerait logique de les incorporer dans un coût 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Rémunération d'un gérant majoritaire de SARL (rémunération = parts de bénéfices ≠ salaire) ; rémunération conventionnelle des capitaux propres</a:t>
          </a:r>
        </a:p>
      </dgm:t>
    </dgm:pt>
    <dgm:pt modelId="{BFF0E3C9-EAF3-4D02-B602-CF72E1BDDD28}" type="parTrans" cxnId="{024A5B0C-5FFA-4882-BA08-4F2EE33C7611}">
      <dgm:prSet custT="1"/>
      <dgm:spPr/>
      <dgm:t>
        <a:bodyPr/>
        <a:lstStyle/>
        <a:p>
          <a:endParaRPr lang="fr-FR" sz="7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1B774B-AC8C-4BBA-BD65-F475870B0B81}" type="sibTrans" cxnId="{024A5B0C-5FFA-4882-BA08-4F2EE33C7611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EC884-A52E-47A8-B431-93B6B92C0B74}">
      <dgm:prSet phldrT="[Texte]" custT="1"/>
      <dgm:spPr/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Charges non incorporables 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charges qu'il n'est pas logique d'incorporer à un coût 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fr-FR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Primes d'assurance-vie sans rapport direct avec l'activité, amortissements exceptionnels qui ne relèvent pas de l'exploitation courante, impôt sur les bénéfices qui n’est pas une charge, etc. </a:t>
          </a:r>
        </a:p>
      </dgm:t>
    </dgm:pt>
    <dgm:pt modelId="{176F9B6A-D2A5-4F5B-8D62-56766A965959}" type="parTrans" cxnId="{4387FB81-B443-421E-A37E-3226C2DEC226}">
      <dgm:prSet custT="1"/>
      <dgm:spPr/>
      <dgm:t>
        <a:bodyPr/>
        <a:lstStyle/>
        <a:p>
          <a:endParaRPr lang="fr-FR" sz="7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AA6585-1966-478A-8070-4A7E6EDA179D}" type="sibTrans" cxnId="{4387FB81-B443-421E-A37E-3226C2DEC226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90C979-82D2-486F-A416-1A80FFAF4701}" type="pres">
      <dgm:prSet presAssocID="{FAC3707B-C47C-4B34-BDB4-2B560EFA89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827193-A382-4B11-92DB-0AF17BC99161}" type="pres">
      <dgm:prSet presAssocID="{D74CEEA1-A925-49CA-A67D-F650FEBBC7E3}" presName="root1" presStyleCnt="0"/>
      <dgm:spPr/>
    </dgm:pt>
    <dgm:pt modelId="{BFA9EB03-33D1-40EE-A0D7-60BAA5BFB32C}" type="pres">
      <dgm:prSet presAssocID="{D74CEEA1-A925-49CA-A67D-F650FEBBC7E3}" presName="LevelOneTextNode" presStyleLbl="node0" presStyleIdx="0" presStyleCnt="1" custScaleX="121405" custScaleY="202174">
        <dgm:presLayoutVars>
          <dgm:chPref val="3"/>
        </dgm:presLayoutVars>
      </dgm:prSet>
      <dgm:spPr/>
    </dgm:pt>
    <dgm:pt modelId="{276E667F-C125-4AD1-A3B7-269FE7A6F5B5}" type="pres">
      <dgm:prSet presAssocID="{D74CEEA1-A925-49CA-A67D-F650FEBBC7E3}" presName="level2hierChild" presStyleCnt="0"/>
      <dgm:spPr/>
    </dgm:pt>
    <dgm:pt modelId="{FADEE9D4-37D4-46F9-9FCF-91021AAEBF62}" type="pres">
      <dgm:prSet presAssocID="{176F9B6A-D2A5-4F5B-8D62-56766A965959}" presName="conn2-1" presStyleLbl="parChTrans1D2" presStyleIdx="0" presStyleCnt="2"/>
      <dgm:spPr/>
    </dgm:pt>
    <dgm:pt modelId="{3DE4542C-367B-4D26-852D-9DE95DF30E18}" type="pres">
      <dgm:prSet presAssocID="{176F9B6A-D2A5-4F5B-8D62-56766A965959}" presName="connTx" presStyleLbl="parChTrans1D2" presStyleIdx="0" presStyleCnt="2"/>
      <dgm:spPr/>
    </dgm:pt>
    <dgm:pt modelId="{AFD50169-C226-4428-AA9C-7CB957CB7E49}" type="pres">
      <dgm:prSet presAssocID="{7F6EC884-A52E-47A8-B431-93B6B92C0B74}" presName="root2" presStyleCnt="0"/>
      <dgm:spPr/>
    </dgm:pt>
    <dgm:pt modelId="{7C3F3AC3-C090-435A-8891-552B1FBF2120}" type="pres">
      <dgm:prSet presAssocID="{7F6EC884-A52E-47A8-B431-93B6B92C0B74}" presName="LevelTwoTextNode" presStyleLbl="node2" presStyleIdx="0" presStyleCnt="2" custScaleX="332524" custScaleY="181123">
        <dgm:presLayoutVars>
          <dgm:chPref val="3"/>
        </dgm:presLayoutVars>
      </dgm:prSet>
      <dgm:spPr/>
    </dgm:pt>
    <dgm:pt modelId="{AEF7D519-DD98-4FAF-BDEB-6EA6E0451572}" type="pres">
      <dgm:prSet presAssocID="{7F6EC884-A52E-47A8-B431-93B6B92C0B74}" presName="level3hierChild" presStyleCnt="0"/>
      <dgm:spPr/>
    </dgm:pt>
    <dgm:pt modelId="{C592329D-EA32-490C-8409-02F5EB788852}" type="pres">
      <dgm:prSet presAssocID="{BFF0E3C9-EAF3-4D02-B602-CF72E1BDDD28}" presName="conn2-1" presStyleLbl="parChTrans1D2" presStyleIdx="1" presStyleCnt="2"/>
      <dgm:spPr/>
    </dgm:pt>
    <dgm:pt modelId="{960A7807-BBAB-44B4-8960-13C96DAE4910}" type="pres">
      <dgm:prSet presAssocID="{BFF0E3C9-EAF3-4D02-B602-CF72E1BDDD28}" presName="connTx" presStyleLbl="parChTrans1D2" presStyleIdx="1" presStyleCnt="2"/>
      <dgm:spPr/>
    </dgm:pt>
    <dgm:pt modelId="{0C804D71-5492-4EE7-88AA-C65DDD8CC4A7}" type="pres">
      <dgm:prSet presAssocID="{8F22EFDF-F97F-44D2-B312-98B0CB0EC96C}" presName="root2" presStyleCnt="0"/>
      <dgm:spPr/>
    </dgm:pt>
    <dgm:pt modelId="{0C069CE5-DF36-443C-9924-C5EFB6C5FAD1}" type="pres">
      <dgm:prSet presAssocID="{8F22EFDF-F97F-44D2-B312-98B0CB0EC96C}" presName="LevelTwoTextNode" presStyleLbl="node2" presStyleIdx="1" presStyleCnt="2" custScaleX="332524" custScaleY="212202">
        <dgm:presLayoutVars>
          <dgm:chPref val="3"/>
        </dgm:presLayoutVars>
      </dgm:prSet>
      <dgm:spPr/>
    </dgm:pt>
    <dgm:pt modelId="{DF6C082E-12DB-41B0-8E8F-8FA6F82794C3}" type="pres">
      <dgm:prSet presAssocID="{8F22EFDF-F97F-44D2-B312-98B0CB0EC96C}" presName="level3hierChild" presStyleCnt="0"/>
      <dgm:spPr/>
    </dgm:pt>
  </dgm:ptLst>
  <dgm:cxnLst>
    <dgm:cxn modelId="{024A5B0C-5FFA-4882-BA08-4F2EE33C7611}" srcId="{D74CEEA1-A925-49CA-A67D-F650FEBBC7E3}" destId="{8F22EFDF-F97F-44D2-B312-98B0CB0EC96C}" srcOrd="1" destOrd="0" parTransId="{BFF0E3C9-EAF3-4D02-B602-CF72E1BDDD28}" sibTransId="{951B774B-AC8C-4BBA-BD65-F475870B0B81}"/>
    <dgm:cxn modelId="{59D7F70F-EE7D-4991-8D1E-34291BC2140A}" type="presOf" srcId="{176F9B6A-D2A5-4F5B-8D62-56766A965959}" destId="{3DE4542C-367B-4D26-852D-9DE95DF30E18}" srcOrd="1" destOrd="0" presId="urn:microsoft.com/office/officeart/2005/8/layout/hierarchy2"/>
    <dgm:cxn modelId="{5FAB1927-229F-49B2-8BE1-0A9F0DAEB553}" type="presOf" srcId="{BFF0E3C9-EAF3-4D02-B602-CF72E1BDDD28}" destId="{960A7807-BBAB-44B4-8960-13C96DAE4910}" srcOrd="1" destOrd="0" presId="urn:microsoft.com/office/officeart/2005/8/layout/hierarchy2"/>
    <dgm:cxn modelId="{EEE6F128-0965-4C93-9372-FC3C6D8AB14C}" type="presOf" srcId="{176F9B6A-D2A5-4F5B-8D62-56766A965959}" destId="{FADEE9D4-37D4-46F9-9FCF-91021AAEBF62}" srcOrd="0" destOrd="0" presId="urn:microsoft.com/office/officeart/2005/8/layout/hierarchy2"/>
    <dgm:cxn modelId="{65430870-0D55-43A7-9DBC-A11BC5DB09FB}" srcId="{FAC3707B-C47C-4B34-BDB4-2B560EFA898B}" destId="{D74CEEA1-A925-49CA-A67D-F650FEBBC7E3}" srcOrd="0" destOrd="0" parTransId="{B8D5A71B-89E5-464D-A1A5-3D9D59B0F0EE}" sibTransId="{BCCE1596-7DA7-478F-AD89-66DC407EB49E}"/>
    <dgm:cxn modelId="{4387FB81-B443-421E-A37E-3226C2DEC226}" srcId="{D74CEEA1-A925-49CA-A67D-F650FEBBC7E3}" destId="{7F6EC884-A52E-47A8-B431-93B6B92C0B74}" srcOrd="0" destOrd="0" parTransId="{176F9B6A-D2A5-4F5B-8D62-56766A965959}" sibTransId="{F8AA6585-1966-478A-8070-4A7E6EDA179D}"/>
    <dgm:cxn modelId="{DE5F2AA9-17D1-48F5-B51A-B07CACA76434}" type="presOf" srcId="{D74CEEA1-A925-49CA-A67D-F650FEBBC7E3}" destId="{BFA9EB03-33D1-40EE-A0D7-60BAA5BFB32C}" srcOrd="0" destOrd="0" presId="urn:microsoft.com/office/officeart/2005/8/layout/hierarchy2"/>
    <dgm:cxn modelId="{0DECA4AB-747D-481F-9B81-E24EACCFDD67}" type="presOf" srcId="{7F6EC884-A52E-47A8-B431-93B6B92C0B74}" destId="{7C3F3AC3-C090-435A-8891-552B1FBF2120}" srcOrd="0" destOrd="0" presId="urn:microsoft.com/office/officeart/2005/8/layout/hierarchy2"/>
    <dgm:cxn modelId="{11E33FB4-A5BB-44CF-A6CD-EE4EE8132B74}" type="presOf" srcId="{BFF0E3C9-EAF3-4D02-B602-CF72E1BDDD28}" destId="{C592329D-EA32-490C-8409-02F5EB788852}" srcOrd="0" destOrd="0" presId="urn:microsoft.com/office/officeart/2005/8/layout/hierarchy2"/>
    <dgm:cxn modelId="{F7BC7BC5-BC40-4A1E-BDCC-E541A20A8358}" type="presOf" srcId="{FAC3707B-C47C-4B34-BDB4-2B560EFA898B}" destId="{D490C979-82D2-486F-A416-1A80FFAF4701}" srcOrd="0" destOrd="0" presId="urn:microsoft.com/office/officeart/2005/8/layout/hierarchy2"/>
    <dgm:cxn modelId="{DFC800F1-DF70-461F-AD6E-CB08F67A2B8F}" type="presOf" srcId="{8F22EFDF-F97F-44D2-B312-98B0CB0EC96C}" destId="{0C069CE5-DF36-443C-9924-C5EFB6C5FAD1}" srcOrd="0" destOrd="0" presId="urn:microsoft.com/office/officeart/2005/8/layout/hierarchy2"/>
    <dgm:cxn modelId="{316C883E-F085-4132-A28D-0C0D31D9130B}" type="presParOf" srcId="{D490C979-82D2-486F-A416-1A80FFAF4701}" destId="{90827193-A382-4B11-92DB-0AF17BC99161}" srcOrd="0" destOrd="0" presId="urn:microsoft.com/office/officeart/2005/8/layout/hierarchy2"/>
    <dgm:cxn modelId="{FACFB16D-F596-4B86-8D9D-6505E6BE7319}" type="presParOf" srcId="{90827193-A382-4B11-92DB-0AF17BC99161}" destId="{BFA9EB03-33D1-40EE-A0D7-60BAA5BFB32C}" srcOrd="0" destOrd="0" presId="urn:microsoft.com/office/officeart/2005/8/layout/hierarchy2"/>
    <dgm:cxn modelId="{AF6CAF05-F6CB-489D-8ABB-5B0A3C54AFE3}" type="presParOf" srcId="{90827193-A382-4B11-92DB-0AF17BC99161}" destId="{276E667F-C125-4AD1-A3B7-269FE7A6F5B5}" srcOrd="1" destOrd="0" presId="urn:microsoft.com/office/officeart/2005/8/layout/hierarchy2"/>
    <dgm:cxn modelId="{9300D260-F826-4E06-ACE2-BA9530E2D31F}" type="presParOf" srcId="{276E667F-C125-4AD1-A3B7-269FE7A6F5B5}" destId="{FADEE9D4-37D4-46F9-9FCF-91021AAEBF62}" srcOrd="0" destOrd="0" presId="urn:microsoft.com/office/officeart/2005/8/layout/hierarchy2"/>
    <dgm:cxn modelId="{38F0E8CB-D92E-4389-A979-CF8E20894C9E}" type="presParOf" srcId="{FADEE9D4-37D4-46F9-9FCF-91021AAEBF62}" destId="{3DE4542C-367B-4D26-852D-9DE95DF30E18}" srcOrd="0" destOrd="0" presId="urn:microsoft.com/office/officeart/2005/8/layout/hierarchy2"/>
    <dgm:cxn modelId="{F8CB2D22-3417-4467-A338-618D0058D435}" type="presParOf" srcId="{276E667F-C125-4AD1-A3B7-269FE7A6F5B5}" destId="{AFD50169-C226-4428-AA9C-7CB957CB7E49}" srcOrd="1" destOrd="0" presId="urn:microsoft.com/office/officeart/2005/8/layout/hierarchy2"/>
    <dgm:cxn modelId="{E65EED77-E97B-41B3-94ED-46B0A0B4B477}" type="presParOf" srcId="{AFD50169-C226-4428-AA9C-7CB957CB7E49}" destId="{7C3F3AC3-C090-435A-8891-552B1FBF2120}" srcOrd="0" destOrd="0" presId="urn:microsoft.com/office/officeart/2005/8/layout/hierarchy2"/>
    <dgm:cxn modelId="{546B0FBF-9567-452E-BD07-77A5023FE15F}" type="presParOf" srcId="{AFD50169-C226-4428-AA9C-7CB957CB7E49}" destId="{AEF7D519-DD98-4FAF-BDEB-6EA6E0451572}" srcOrd="1" destOrd="0" presId="urn:microsoft.com/office/officeart/2005/8/layout/hierarchy2"/>
    <dgm:cxn modelId="{0405195C-38FA-42B2-9813-E6B9BF79C27B}" type="presParOf" srcId="{276E667F-C125-4AD1-A3B7-269FE7A6F5B5}" destId="{C592329D-EA32-490C-8409-02F5EB788852}" srcOrd="2" destOrd="0" presId="urn:microsoft.com/office/officeart/2005/8/layout/hierarchy2"/>
    <dgm:cxn modelId="{EF8788C6-A30A-4F34-BF64-516B1F48C6B9}" type="presParOf" srcId="{C592329D-EA32-490C-8409-02F5EB788852}" destId="{960A7807-BBAB-44B4-8960-13C96DAE4910}" srcOrd="0" destOrd="0" presId="urn:microsoft.com/office/officeart/2005/8/layout/hierarchy2"/>
    <dgm:cxn modelId="{66FF74EE-C13D-4732-AF05-D3F0D7633302}" type="presParOf" srcId="{276E667F-C125-4AD1-A3B7-269FE7A6F5B5}" destId="{0C804D71-5492-4EE7-88AA-C65DDD8CC4A7}" srcOrd="3" destOrd="0" presId="urn:microsoft.com/office/officeart/2005/8/layout/hierarchy2"/>
    <dgm:cxn modelId="{B982343C-E8DE-4D0B-B9FC-7A8C8D9B5380}" type="presParOf" srcId="{0C804D71-5492-4EE7-88AA-C65DDD8CC4A7}" destId="{0C069CE5-DF36-443C-9924-C5EFB6C5FAD1}" srcOrd="0" destOrd="0" presId="urn:microsoft.com/office/officeart/2005/8/layout/hierarchy2"/>
    <dgm:cxn modelId="{EA76C863-ADB8-49F9-BB06-AC6E4CFBB002}" type="presParOf" srcId="{0C804D71-5492-4EE7-88AA-C65DDD8CC4A7}" destId="{DF6C082E-12DB-41B0-8E8F-8FA6F82794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9EB03-33D1-40EE-A0D7-60BAA5BFB32C}">
      <dsp:nvSpPr>
        <dsp:cNvPr id="0" name=""/>
        <dsp:cNvSpPr/>
      </dsp:nvSpPr>
      <dsp:spPr>
        <a:xfrm>
          <a:off x="8166" y="1247155"/>
          <a:ext cx="2874208" cy="2393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Les charges  intégrées dans les coûts sont les charges enregistrées en comptabilité.</a:t>
          </a:r>
        </a:p>
      </dsp:txBody>
      <dsp:txXfrm>
        <a:off x="78260" y="1317249"/>
        <a:ext cx="2734020" cy="2253001"/>
      </dsp:txXfrm>
    </dsp:sp>
    <dsp:sp modelId="{FADEE9D4-37D4-46F9-9FCF-91021AAEBF62}">
      <dsp:nvSpPr>
        <dsp:cNvPr id="0" name=""/>
        <dsp:cNvSpPr/>
      </dsp:nvSpPr>
      <dsp:spPr>
        <a:xfrm rot="18309236">
          <a:off x="2533512" y="1749589"/>
          <a:ext cx="1644707" cy="43595"/>
        </a:xfrm>
        <a:custGeom>
          <a:avLst/>
          <a:gdLst/>
          <a:ahLst/>
          <a:cxnLst/>
          <a:rect l="0" t="0" r="0" b="0"/>
          <a:pathLst>
            <a:path>
              <a:moveTo>
                <a:pt x="0" y="21797"/>
              </a:moveTo>
              <a:lnTo>
                <a:pt x="1644707" y="217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4748" y="1730269"/>
        <a:ext cx="82235" cy="82235"/>
      </dsp:txXfrm>
    </dsp:sp>
    <dsp:sp modelId="{7C3F3AC3-C090-435A-8891-552B1FBF2120}">
      <dsp:nvSpPr>
        <dsp:cNvPr id="0" name=""/>
        <dsp:cNvSpPr/>
      </dsp:nvSpPr>
      <dsp:spPr>
        <a:xfrm>
          <a:off x="3829357" y="27022"/>
          <a:ext cx="7872356" cy="2144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Charges non incorporables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charges qu'il n'est pas logique d'incorporer à un coût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i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Primes d'assurance-vie sans rapport direct avec l'activité, amortissements exceptionnels qui ne relèvent pas de l'exploitation courante, impôt sur les bénéfices qui n’est pas une charge, etc. </a:t>
          </a:r>
        </a:p>
      </dsp:txBody>
      <dsp:txXfrm>
        <a:off x="3892153" y="89818"/>
        <a:ext cx="7746764" cy="2018410"/>
      </dsp:txXfrm>
    </dsp:sp>
    <dsp:sp modelId="{C592329D-EA32-490C-8409-02F5EB788852}">
      <dsp:nvSpPr>
        <dsp:cNvPr id="0" name=""/>
        <dsp:cNvSpPr/>
      </dsp:nvSpPr>
      <dsp:spPr>
        <a:xfrm rot="3047516">
          <a:off x="2606835" y="3002342"/>
          <a:ext cx="1498061" cy="43595"/>
        </a:xfrm>
        <a:custGeom>
          <a:avLst/>
          <a:gdLst/>
          <a:ahLst/>
          <a:cxnLst/>
          <a:rect l="0" t="0" r="0" b="0"/>
          <a:pathLst>
            <a:path>
              <a:moveTo>
                <a:pt x="0" y="21797"/>
              </a:moveTo>
              <a:lnTo>
                <a:pt x="1498061" y="217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8414" y="2986688"/>
        <a:ext cx="74903" cy="74903"/>
      </dsp:txXfrm>
    </dsp:sp>
    <dsp:sp modelId="{0C069CE5-DF36-443C-9924-C5EFB6C5FAD1}">
      <dsp:nvSpPr>
        <dsp:cNvPr id="0" name=""/>
        <dsp:cNvSpPr/>
      </dsp:nvSpPr>
      <dsp:spPr>
        <a:xfrm>
          <a:off x="3829357" y="2348584"/>
          <a:ext cx="7872356" cy="2511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Charges supplétives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charges qui ne sont pas enregistrées en comptabilité alors qu'il semblerait logique de les incorporer dans un coût 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Rémunération d'un gérant majoritaire de SARL (rémunération = parts de bénéfices ≠ salaire) ; rémunération conventionnelle des capitaux propres</a:t>
          </a:r>
        </a:p>
      </dsp:txBody>
      <dsp:txXfrm>
        <a:off x="3902928" y="2422155"/>
        <a:ext cx="7725214" cy="2364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</a:t>
            </a:r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 coûts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Les charges constitutives des coûts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208900286"/>
              </p:ext>
            </p:extLst>
          </p:nvPr>
        </p:nvGraphicFramePr>
        <p:xfrm>
          <a:off x="229078" y="1228628"/>
          <a:ext cx="11709880" cy="488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48617"/>
              </p:ext>
            </p:extLst>
          </p:nvPr>
        </p:nvGraphicFramePr>
        <p:xfrm>
          <a:off x="2442051" y="1967779"/>
          <a:ext cx="7828174" cy="4351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supplétives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400 000 €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analytiques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Incorporables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3 700 000 €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2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comptables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3 500 000 €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</a:t>
                      </a:r>
                      <a:endParaRPr lang="fr-F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incorporables</a:t>
                      </a:r>
                      <a:endParaRPr lang="fr-F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3 300 000 €</a:t>
                      </a:r>
                      <a:endParaRPr lang="fr-F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1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non 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incorporables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200 000 €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7868" y="1310902"/>
            <a:ext cx="58455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y a lieu de corriger les charges afin d’ajuster les charges incorporables en comptabilité analytique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A1211F-F4A9-47B5-B516-8BB46A843E42}"/>
              </a:ext>
            </a:extLst>
          </p:cNvPr>
          <p:cNvSpPr/>
          <p:nvPr/>
        </p:nvSpPr>
        <p:spPr>
          <a:xfrm>
            <a:off x="0" y="0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des coûts 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Les charges constitutives des coûts</a:t>
            </a:r>
          </a:p>
        </p:txBody>
      </p:sp>
    </p:spTree>
    <p:extLst>
      <p:ext uri="{BB962C8B-B14F-4D97-AF65-F5344CB8AC3E}">
        <p14:creationId xmlns:p14="http://schemas.microsoft.com/office/powerpoint/2010/main" val="4249156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27" y="1889149"/>
            <a:ext cx="53243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Exemple : InnoPub SA (1)</a:t>
            </a:r>
          </a:p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directeur vous communique le compte de résultats </a:t>
            </a:r>
          </a:p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vous signale les points suivants :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rémunération du gérant majoritaire de 62 000 € n’apparaît pas dans les salaires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charges exceptionnelles sont des amendes non liées à la gestion normale de l’entreprise.</a:t>
            </a: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943" y="1173192"/>
            <a:ext cx="5327816" cy="51758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1F63F42-FC85-408A-916C-BD2A09EC6BFD}"/>
              </a:ext>
            </a:extLst>
          </p:cNvPr>
          <p:cNvSpPr/>
          <p:nvPr/>
        </p:nvSpPr>
        <p:spPr>
          <a:xfrm>
            <a:off x="0" y="0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des coûts 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Les charges constitutives des coûts</a:t>
            </a:r>
          </a:p>
        </p:txBody>
      </p:sp>
    </p:spTree>
    <p:extLst>
      <p:ext uri="{BB962C8B-B14F-4D97-AF65-F5344CB8AC3E}">
        <p14:creationId xmlns:p14="http://schemas.microsoft.com/office/powerpoint/2010/main" val="1357697261"/>
      </p:ext>
    </p:extLst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63</TotalTime>
  <Words>259</Words>
  <Application>Microsoft Office PowerPoint</Application>
  <PresentationFormat>Grand écran</PresentationFormat>
  <Paragraphs>47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21</cp:revision>
  <dcterms:created xsi:type="dcterms:W3CDTF">2014-06-17T06:47:14Z</dcterms:created>
  <dcterms:modified xsi:type="dcterms:W3CDTF">2024-04-06T21:59:55Z</dcterms:modified>
</cp:coreProperties>
</file>