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72" r:id="rId3"/>
    <p:sldId id="262" r:id="rId4"/>
    <p:sldId id="258" r:id="rId5"/>
    <p:sldId id="259" r:id="rId6"/>
    <p:sldId id="263" r:id="rId7"/>
    <p:sldId id="260" r:id="rId8"/>
    <p:sldId id="264" r:id="rId9"/>
    <p:sldId id="265" r:id="rId10"/>
    <p:sldId id="266" r:id="rId11"/>
    <p:sldId id="267" r:id="rId12"/>
    <p:sldId id="268" r:id="rId13"/>
    <p:sldId id="271" r:id="rId14"/>
    <p:sldId id="26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7719FD-9BE3-41C2-99F1-EE8C3B0A8688}" type="doc">
      <dgm:prSet loTypeId="urn:microsoft.com/office/officeart/2005/8/layout/vList3" loCatId="list" qsTypeId="urn:microsoft.com/office/officeart/2005/8/quickstyle/3d3" qsCatId="3D" csTypeId="urn:microsoft.com/office/officeart/2005/8/colors/accent1_2" csCatId="accent1" phldr="1"/>
      <dgm:spPr/>
      <dgm:t>
        <a:bodyPr/>
        <a:lstStyle/>
        <a:p>
          <a:endParaRPr lang="fr-FR"/>
        </a:p>
      </dgm:t>
    </dgm:pt>
    <dgm:pt modelId="{5152A3C4-2492-457E-AF46-DF93B31531FE}">
      <dgm:prSet phldrT="[Texte]" custT="1"/>
      <dgm:spPr/>
      <dgm:t>
        <a:bodyPr/>
        <a:lstStyle/>
        <a:p>
          <a:r>
            <a:rPr lang="fr-FR" sz="2400" b="1" i="0" dirty="0">
              <a:solidFill>
                <a:schemeClr val="bg1"/>
              </a:solidFill>
              <a:latin typeface="Arial" panose="020B0604020202020204" pitchFamily="34" charset="0"/>
              <a:ea typeface="Calibri" panose="020F0502020204030204" pitchFamily="34" charset="0"/>
              <a:cs typeface="Times New Roman" panose="02020603050405020304" pitchFamily="18" charset="0"/>
            </a:rPr>
            <a:t>Le groupe Yves Rocher crée un lien constant avec ses clients par des cadeaux, des réductions, des promotions, des cadeaux d’anniversaire, etc.</a:t>
          </a:r>
          <a:endParaRPr lang="fr-FR" sz="2400" i="0" dirty="0">
            <a:solidFill>
              <a:schemeClr val="bg1"/>
            </a:solidFill>
          </a:endParaRPr>
        </a:p>
      </dgm:t>
    </dgm:pt>
    <dgm:pt modelId="{794B680F-F7A2-44D1-9CA4-89C1FFB79F0F}" type="parTrans" cxnId="{EA44C7F6-5FA2-4603-B7FD-3DA8D69723F9}">
      <dgm:prSet/>
      <dgm:spPr/>
      <dgm:t>
        <a:bodyPr/>
        <a:lstStyle/>
        <a:p>
          <a:endParaRPr lang="fr-FR">
            <a:solidFill>
              <a:schemeClr val="bg1"/>
            </a:solidFill>
          </a:endParaRPr>
        </a:p>
      </dgm:t>
    </dgm:pt>
    <dgm:pt modelId="{34238D3C-40F2-47D2-9387-3C8B78E49CC1}" type="sibTrans" cxnId="{EA44C7F6-5FA2-4603-B7FD-3DA8D69723F9}">
      <dgm:prSet/>
      <dgm:spPr/>
      <dgm:t>
        <a:bodyPr/>
        <a:lstStyle/>
        <a:p>
          <a:endParaRPr lang="fr-FR">
            <a:solidFill>
              <a:schemeClr val="bg1"/>
            </a:solidFill>
          </a:endParaRPr>
        </a:p>
      </dgm:t>
    </dgm:pt>
    <dgm:pt modelId="{09A6285C-3F4B-4918-A38F-DA40B7530D5B}">
      <dgm:prSet custT="1"/>
      <dgm:spPr/>
      <dgm:t>
        <a:bodyPr/>
        <a:lstStyle/>
        <a:p>
          <a:r>
            <a:rPr lang="fr-FR" sz="2400" b="1" i="0" dirty="0">
              <a:solidFill>
                <a:schemeClr val="bg1"/>
              </a:solidFill>
              <a:latin typeface="Arial" panose="020B0604020202020204" pitchFamily="34" charset="0"/>
              <a:ea typeface="Calibri" panose="020F0502020204030204" pitchFamily="34" charset="0"/>
              <a:cs typeface="Times New Roman" panose="02020603050405020304" pitchFamily="18" charset="0"/>
            </a:rPr>
            <a:t>Nespresso soigne l’accueil des clients dans des espaces personnalisés </a:t>
          </a:r>
          <a:r>
            <a:rPr lang="fr-FR" sz="24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(identification à une star du cinéma + actions commerciales auprès des anciens clients.</a:t>
          </a:r>
          <a:endParaRPr lang="fr-FR" sz="24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dgm:t>
    </dgm:pt>
    <dgm:pt modelId="{86EB37A9-81FE-47AB-8D89-95DB8237B967}" type="parTrans" cxnId="{1E3B038B-6C0B-4DEE-90B6-80F16E44EAD6}">
      <dgm:prSet/>
      <dgm:spPr/>
      <dgm:t>
        <a:bodyPr/>
        <a:lstStyle/>
        <a:p>
          <a:endParaRPr lang="fr-FR">
            <a:solidFill>
              <a:schemeClr val="bg1"/>
            </a:solidFill>
          </a:endParaRPr>
        </a:p>
      </dgm:t>
    </dgm:pt>
    <dgm:pt modelId="{02A6746C-79BB-4694-AD39-6FA8ABCBE85D}" type="sibTrans" cxnId="{1E3B038B-6C0B-4DEE-90B6-80F16E44EAD6}">
      <dgm:prSet/>
      <dgm:spPr/>
      <dgm:t>
        <a:bodyPr/>
        <a:lstStyle/>
        <a:p>
          <a:endParaRPr lang="fr-FR">
            <a:solidFill>
              <a:schemeClr val="bg1"/>
            </a:solidFill>
          </a:endParaRPr>
        </a:p>
      </dgm:t>
    </dgm:pt>
    <dgm:pt modelId="{B5A8F25F-1060-46AD-97F3-20419F7F5C8A}" type="pres">
      <dgm:prSet presAssocID="{EE7719FD-9BE3-41C2-99F1-EE8C3B0A8688}" presName="linearFlow" presStyleCnt="0">
        <dgm:presLayoutVars>
          <dgm:dir/>
          <dgm:resizeHandles val="exact"/>
        </dgm:presLayoutVars>
      </dgm:prSet>
      <dgm:spPr/>
    </dgm:pt>
    <dgm:pt modelId="{574BB6B5-F677-4233-AB81-B3BCD0133CF2}" type="pres">
      <dgm:prSet presAssocID="{5152A3C4-2492-457E-AF46-DF93B31531FE}" presName="composite" presStyleCnt="0"/>
      <dgm:spPr/>
    </dgm:pt>
    <dgm:pt modelId="{0892B65E-1C87-479F-ABAE-4F2D11BEBF02}" type="pres">
      <dgm:prSet presAssocID="{5152A3C4-2492-457E-AF46-DF93B31531FE}" presName="imgShp" presStyleLbl="fgImgPlace1" presStyleIdx="0" presStyleCnt="2" custLinFactNeighborX="-38928" custLinFactNeighborY="2027"/>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6796DBAB-A72D-470F-83FD-4F1F68E5F821}" type="pres">
      <dgm:prSet presAssocID="{5152A3C4-2492-457E-AF46-DF93B31531FE}" presName="txShp" presStyleLbl="node1" presStyleIdx="0" presStyleCnt="2" custScaleX="127960" custScaleY="71570" custLinFactNeighborY="1622">
        <dgm:presLayoutVars>
          <dgm:bulletEnabled val="1"/>
        </dgm:presLayoutVars>
      </dgm:prSet>
      <dgm:spPr/>
    </dgm:pt>
    <dgm:pt modelId="{C5D42306-2E34-4354-8430-210F135B76B4}" type="pres">
      <dgm:prSet presAssocID="{34238D3C-40F2-47D2-9387-3C8B78E49CC1}" presName="spacing" presStyleCnt="0"/>
      <dgm:spPr/>
    </dgm:pt>
    <dgm:pt modelId="{3A406B33-EDA1-4CFE-9B56-6537CFC5FB2E}" type="pres">
      <dgm:prSet presAssocID="{09A6285C-3F4B-4918-A38F-DA40B7530D5B}" presName="composite" presStyleCnt="0"/>
      <dgm:spPr/>
    </dgm:pt>
    <dgm:pt modelId="{3DCF43F6-5B9C-44F4-86AF-EB7D1B1B1584}" type="pres">
      <dgm:prSet presAssocID="{09A6285C-3F4B-4918-A38F-DA40B7530D5B}" presName="imgShp" presStyleLbl="fgImgPlace1" presStyleIdx="1" presStyleCnt="2" custLinFactNeighborX="-37711" custLinFactNeighborY="-40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579DFD9-AE29-4605-B5EA-71FD38ED5E74}" type="pres">
      <dgm:prSet presAssocID="{09A6285C-3F4B-4918-A38F-DA40B7530D5B}" presName="txShp" presStyleLbl="node1" presStyleIdx="1" presStyleCnt="2" custScaleX="127960">
        <dgm:presLayoutVars>
          <dgm:bulletEnabled val="1"/>
        </dgm:presLayoutVars>
      </dgm:prSet>
      <dgm:spPr/>
    </dgm:pt>
  </dgm:ptLst>
  <dgm:cxnLst>
    <dgm:cxn modelId="{1E3B038B-6C0B-4DEE-90B6-80F16E44EAD6}" srcId="{EE7719FD-9BE3-41C2-99F1-EE8C3B0A8688}" destId="{09A6285C-3F4B-4918-A38F-DA40B7530D5B}" srcOrd="1" destOrd="0" parTransId="{86EB37A9-81FE-47AB-8D89-95DB8237B967}" sibTransId="{02A6746C-79BB-4694-AD39-6FA8ABCBE85D}"/>
    <dgm:cxn modelId="{92A181A2-560B-43A6-BAA0-260AF474C8BE}" type="presOf" srcId="{EE7719FD-9BE3-41C2-99F1-EE8C3B0A8688}" destId="{B5A8F25F-1060-46AD-97F3-20419F7F5C8A}" srcOrd="0" destOrd="0" presId="urn:microsoft.com/office/officeart/2005/8/layout/vList3"/>
    <dgm:cxn modelId="{7BDAFFC3-7D40-4E4A-ADBC-0893385E85FE}" type="presOf" srcId="{5152A3C4-2492-457E-AF46-DF93B31531FE}" destId="{6796DBAB-A72D-470F-83FD-4F1F68E5F821}" srcOrd="0" destOrd="0" presId="urn:microsoft.com/office/officeart/2005/8/layout/vList3"/>
    <dgm:cxn modelId="{EA44C7F6-5FA2-4603-B7FD-3DA8D69723F9}" srcId="{EE7719FD-9BE3-41C2-99F1-EE8C3B0A8688}" destId="{5152A3C4-2492-457E-AF46-DF93B31531FE}" srcOrd="0" destOrd="0" parTransId="{794B680F-F7A2-44D1-9CA4-89C1FFB79F0F}" sibTransId="{34238D3C-40F2-47D2-9387-3C8B78E49CC1}"/>
    <dgm:cxn modelId="{AB7757FC-BCF4-40BD-B207-C0F98E473DCD}" type="presOf" srcId="{09A6285C-3F4B-4918-A38F-DA40B7530D5B}" destId="{1579DFD9-AE29-4605-B5EA-71FD38ED5E74}" srcOrd="0" destOrd="0" presId="urn:microsoft.com/office/officeart/2005/8/layout/vList3"/>
    <dgm:cxn modelId="{2CD68385-3283-47C2-A66C-C0CF467AF23E}" type="presParOf" srcId="{B5A8F25F-1060-46AD-97F3-20419F7F5C8A}" destId="{574BB6B5-F677-4233-AB81-B3BCD0133CF2}" srcOrd="0" destOrd="0" presId="urn:microsoft.com/office/officeart/2005/8/layout/vList3"/>
    <dgm:cxn modelId="{27E85F28-896F-4218-BFBA-CB09CCABD441}" type="presParOf" srcId="{574BB6B5-F677-4233-AB81-B3BCD0133CF2}" destId="{0892B65E-1C87-479F-ABAE-4F2D11BEBF02}" srcOrd="0" destOrd="0" presId="urn:microsoft.com/office/officeart/2005/8/layout/vList3"/>
    <dgm:cxn modelId="{4E9D1582-D221-42CE-81B7-D3F023638EC1}" type="presParOf" srcId="{574BB6B5-F677-4233-AB81-B3BCD0133CF2}" destId="{6796DBAB-A72D-470F-83FD-4F1F68E5F821}" srcOrd="1" destOrd="0" presId="urn:microsoft.com/office/officeart/2005/8/layout/vList3"/>
    <dgm:cxn modelId="{7A86C030-0689-4D14-B263-77310DB05740}" type="presParOf" srcId="{B5A8F25F-1060-46AD-97F3-20419F7F5C8A}" destId="{C5D42306-2E34-4354-8430-210F135B76B4}" srcOrd="1" destOrd="0" presId="urn:microsoft.com/office/officeart/2005/8/layout/vList3"/>
    <dgm:cxn modelId="{30F3F8BB-6EB0-4FF6-A21B-EE2A2D960F36}" type="presParOf" srcId="{B5A8F25F-1060-46AD-97F3-20419F7F5C8A}" destId="{3A406B33-EDA1-4CFE-9B56-6537CFC5FB2E}" srcOrd="2" destOrd="0" presId="urn:microsoft.com/office/officeart/2005/8/layout/vList3"/>
    <dgm:cxn modelId="{05B9EB0B-49F6-4415-8394-E1C8E83D4083}" type="presParOf" srcId="{3A406B33-EDA1-4CFE-9B56-6537CFC5FB2E}" destId="{3DCF43F6-5B9C-44F4-86AF-EB7D1B1B1584}" srcOrd="0" destOrd="0" presId="urn:microsoft.com/office/officeart/2005/8/layout/vList3"/>
    <dgm:cxn modelId="{CA6ADA90-40A5-4F64-B14E-CD7DF969A915}" type="presParOf" srcId="{3A406B33-EDA1-4CFE-9B56-6537CFC5FB2E}" destId="{1579DFD9-AE29-4605-B5EA-71FD38ED5E7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708365-2AE7-4508-8162-5D37FCB792C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95957EA9-53AF-4742-888A-0B585355F80A}">
      <dgm:prSet phldrT="[Texte]" custT="1"/>
      <dgm:spPr/>
      <dgm:t>
        <a:bodyPr/>
        <a:lstStyle/>
        <a:p>
          <a:r>
            <a:rPr lang="fr-FR"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Les données obtenues permettent </a:t>
          </a:r>
          <a:endParaRPr lang="fr-FR" sz="2800" b="1" dirty="0">
            <a:solidFill>
              <a:srgbClr val="FF0000"/>
            </a:solidFill>
          </a:endParaRPr>
        </a:p>
      </dgm:t>
    </dgm:pt>
    <dgm:pt modelId="{A553F414-E328-4D91-842A-748F9F4F731B}" type="parTrans" cxnId="{7BE88468-BB2D-44DD-9E5C-1CF85B0601D3}">
      <dgm:prSet/>
      <dgm:spPr/>
      <dgm:t>
        <a:bodyPr/>
        <a:lstStyle/>
        <a:p>
          <a:endParaRPr lang="fr-FR"/>
        </a:p>
      </dgm:t>
    </dgm:pt>
    <dgm:pt modelId="{7FE40799-0DA5-4E26-B094-147F5E262B0E}" type="sibTrans" cxnId="{7BE88468-BB2D-44DD-9E5C-1CF85B0601D3}">
      <dgm:prSet/>
      <dgm:spPr/>
      <dgm:t>
        <a:bodyPr/>
        <a:lstStyle/>
        <a:p>
          <a:endParaRPr lang="fr-FR"/>
        </a:p>
      </dgm:t>
    </dgm:pt>
    <dgm:pt modelId="{4793A1C8-D74A-4CB5-8D5C-52002D4C6D3E}">
      <dgm:prSet custT="1"/>
      <dgm:spPr/>
      <dgm:t>
        <a:bodyPr/>
        <a:lstStyle/>
        <a:p>
          <a:r>
            <a:rPr lang="fr-FR" sz="2400" b="1" dirty="0">
              <a:latin typeface="Arial" panose="020B0604020202020204" pitchFamily="34" charset="0"/>
              <a:ea typeface="Calibri" panose="020F0502020204030204" pitchFamily="34" charset="0"/>
              <a:cs typeface="Calibri" panose="020F0502020204030204" pitchFamily="34" charset="0"/>
            </a:rPr>
            <a:t>de cibler les offres afin de maintenir la qualité de relation au fil du temps</a:t>
          </a:r>
        </a:p>
      </dgm:t>
    </dgm:pt>
    <dgm:pt modelId="{3315CA07-F905-4D14-9994-CFE14EEB6454}" type="parTrans" cxnId="{1E233CB8-479D-4BBC-A9ED-B92A39577D0E}">
      <dgm:prSet/>
      <dgm:spPr/>
      <dgm:t>
        <a:bodyPr/>
        <a:lstStyle/>
        <a:p>
          <a:endParaRPr lang="fr-FR"/>
        </a:p>
      </dgm:t>
    </dgm:pt>
    <dgm:pt modelId="{60D7F729-F531-421E-B23A-D9EE6E84D243}" type="sibTrans" cxnId="{1E233CB8-479D-4BBC-A9ED-B92A39577D0E}">
      <dgm:prSet/>
      <dgm:spPr/>
      <dgm:t>
        <a:bodyPr/>
        <a:lstStyle/>
        <a:p>
          <a:endParaRPr lang="fr-FR"/>
        </a:p>
      </dgm:t>
    </dgm:pt>
    <dgm:pt modelId="{EB906C0B-5EF8-44A4-9E24-EE9E9B51795D}">
      <dgm:prSet custT="1"/>
      <dgm:spPr/>
      <dgm:t>
        <a:bodyPr/>
        <a:lstStyle/>
        <a:p>
          <a:r>
            <a:rPr lang="fr-FR" sz="2400" b="1" dirty="0">
              <a:latin typeface="Arial" panose="020B0604020202020204" pitchFamily="34" charset="0"/>
              <a:ea typeface="Calibri" panose="020F0502020204030204" pitchFamily="34" charset="0"/>
              <a:cs typeface="Calibri" panose="020F0502020204030204" pitchFamily="34" charset="0"/>
            </a:rPr>
            <a:t>d’identifier les clients mécontents qui risquent de partir et de leur proposer des offres personnalisées</a:t>
          </a:r>
        </a:p>
      </dgm:t>
    </dgm:pt>
    <dgm:pt modelId="{9D85665B-F24E-4C8B-A678-DD768915D81D}" type="parTrans" cxnId="{D5140E50-1C77-4AE2-A8F6-FDEC944D8123}">
      <dgm:prSet/>
      <dgm:spPr/>
      <dgm:t>
        <a:bodyPr/>
        <a:lstStyle/>
        <a:p>
          <a:endParaRPr lang="fr-FR"/>
        </a:p>
      </dgm:t>
    </dgm:pt>
    <dgm:pt modelId="{4B3A3E2A-31E5-4945-8ED6-5DBF58CC0716}" type="sibTrans" cxnId="{D5140E50-1C77-4AE2-A8F6-FDEC944D8123}">
      <dgm:prSet/>
      <dgm:spPr/>
      <dgm:t>
        <a:bodyPr/>
        <a:lstStyle/>
        <a:p>
          <a:endParaRPr lang="fr-FR"/>
        </a:p>
      </dgm:t>
    </dgm:pt>
    <dgm:pt modelId="{17AD7200-71BA-431C-A590-47009AB40344}">
      <dgm:prSet custT="1"/>
      <dgm:spPr/>
      <dgm:t>
        <a:bodyPr/>
        <a:lstStyle/>
        <a:p>
          <a:r>
            <a:rPr lang="fr-FR" sz="2400" b="1" dirty="0">
              <a:latin typeface="Arial" panose="020B0604020202020204" pitchFamily="34" charset="0"/>
              <a:ea typeface="Calibri" panose="020F0502020204030204" pitchFamily="34" charset="0"/>
              <a:cs typeface="Calibri" panose="020F0502020204030204" pitchFamily="34" charset="0"/>
            </a:rPr>
            <a:t>d’accroître la consommation des clients par des effets de leviers personnalisés : offres croisées, offres spéciales, etc.</a:t>
          </a:r>
          <a:endParaRPr lang="fr-FR" sz="2400" b="1" dirty="0">
            <a:effectLst/>
            <a:latin typeface="Arial" panose="020B0604020202020204" pitchFamily="34" charset="0"/>
            <a:ea typeface="Calibri" panose="020F0502020204030204" pitchFamily="34" charset="0"/>
            <a:cs typeface="Calibri" panose="020F0502020204030204" pitchFamily="34" charset="0"/>
          </a:endParaRPr>
        </a:p>
      </dgm:t>
    </dgm:pt>
    <dgm:pt modelId="{1B3C2C10-8CAD-472E-89D1-C8363DAAEC47}" type="parTrans" cxnId="{03D2BBB8-4ABF-4A6A-B723-82BF3FD8A1DE}">
      <dgm:prSet/>
      <dgm:spPr/>
      <dgm:t>
        <a:bodyPr/>
        <a:lstStyle/>
        <a:p>
          <a:endParaRPr lang="fr-FR"/>
        </a:p>
      </dgm:t>
    </dgm:pt>
    <dgm:pt modelId="{1E8DBFE3-7452-4FA5-AD25-98F731BC0B1E}" type="sibTrans" cxnId="{03D2BBB8-4ABF-4A6A-B723-82BF3FD8A1DE}">
      <dgm:prSet/>
      <dgm:spPr/>
      <dgm:t>
        <a:bodyPr/>
        <a:lstStyle/>
        <a:p>
          <a:endParaRPr lang="fr-FR"/>
        </a:p>
      </dgm:t>
    </dgm:pt>
    <dgm:pt modelId="{7E3F2589-A4FA-49FB-9513-EF4C755F072D}" type="pres">
      <dgm:prSet presAssocID="{46708365-2AE7-4508-8162-5D37FCB792C1}" presName="diagram" presStyleCnt="0">
        <dgm:presLayoutVars>
          <dgm:chPref val="1"/>
          <dgm:dir/>
          <dgm:animOne val="branch"/>
          <dgm:animLvl val="lvl"/>
          <dgm:resizeHandles/>
        </dgm:presLayoutVars>
      </dgm:prSet>
      <dgm:spPr/>
    </dgm:pt>
    <dgm:pt modelId="{08FFCD93-CCB7-4A13-A0F6-E50BDBADA909}" type="pres">
      <dgm:prSet presAssocID="{95957EA9-53AF-4742-888A-0B585355F80A}" presName="root" presStyleCnt="0"/>
      <dgm:spPr/>
    </dgm:pt>
    <dgm:pt modelId="{BFF077A7-2C18-4403-BED2-D34B4F25F0F3}" type="pres">
      <dgm:prSet presAssocID="{95957EA9-53AF-4742-888A-0B585355F80A}" presName="rootComposite" presStyleCnt="0"/>
      <dgm:spPr/>
    </dgm:pt>
    <dgm:pt modelId="{A6D2CC4C-641E-48C3-A665-3EA4EA57CFD6}" type="pres">
      <dgm:prSet presAssocID="{95957EA9-53AF-4742-888A-0B585355F80A}" presName="rootText" presStyleLbl="node1" presStyleIdx="0" presStyleCnt="1" custScaleX="395407" custScaleY="72944"/>
      <dgm:spPr/>
    </dgm:pt>
    <dgm:pt modelId="{4935E9EA-0DD7-4BDC-8FCB-A7F901500590}" type="pres">
      <dgm:prSet presAssocID="{95957EA9-53AF-4742-888A-0B585355F80A}" presName="rootConnector" presStyleLbl="node1" presStyleIdx="0" presStyleCnt="1"/>
      <dgm:spPr/>
    </dgm:pt>
    <dgm:pt modelId="{699F67B2-890B-40AA-BCD9-1A80E5FB110E}" type="pres">
      <dgm:prSet presAssocID="{95957EA9-53AF-4742-888A-0B585355F80A}" presName="childShape" presStyleCnt="0"/>
      <dgm:spPr/>
    </dgm:pt>
    <dgm:pt modelId="{36D5AB9A-127E-4973-86F0-84E01FB129F2}" type="pres">
      <dgm:prSet presAssocID="{3315CA07-F905-4D14-9994-CFE14EEB6454}" presName="Name13" presStyleLbl="parChTrans1D2" presStyleIdx="0" presStyleCnt="3"/>
      <dgm:spPr/>
    </dgm:pt>
    <dgm:pt modelId="{996AA79D-A630-477C-887F-2433A8C2B60E}" type="pres">
      <dgm:prSet presAssocID="{4793A1C8-D74A-4CB5-8D5C-52002D4C6D3E}" presName="childText" presStyleLbl="bgAcc1" presStyleIdx="0" presStyleCnt="3" custScaleX="637469">
        <dgm:presLayoutVars>
          <dgm:bulletEnabled val="1"/>
        </dgm:presLayoutVars>
      </dgm:prSet>
      <dgm:spPr/>
    </dgm:pt>
    <dgm:pt modelId="{1D17B431-15B9-429C-9CE0-C3EBE3742432}" type="pres">
      <dgm:prSet presAssocID="{9D85665B-F24E-4C8B-A678-DD768915D81D}" presName="Name13" presStyleLbl="parChTrans1D2" presStyleIdx="1" presStyleCnt="3"/>
      <dgm:spPr/>
    </dgm:pt>
    <dgm:pt modelId="{69C8A687-C76D-4C98-9D28-CE042892DA30}" type="pres">
      <dgm:prSet presAssocID="{EB906C0B-5EF8-44A4-9E24-EE9E9B51795D}" presName="childText" presStyleLbl="bgAcc1" presStyleIdx="1" presStyleCnt="3" custScaleX="637469">
        <dgm:presLayoutVars>
          <dgm:bulletEnabled val="1"/>
        </dgm:presLayoutVars>
      </dgm:prSet>
      <dgm:spPr/>
    </dgm:pt>
    <dgm:pt modelId="{CD5D23BE-DA5C-477A-A25E-FDCE98F59511}" type="pres">
      <dgm:prSet presAssocID="{1B3C2C10-8CAD-472E-89D1-C8363DAAEC47}" presName="Name13" presStyleLbl="parChTrans1D2" presStyleIdx="2" presStyleCnt="3"/>
      <dgm:spPr/>
    </dgm:pt>
    <dgm:pt modelId="{EB08BB2F-59AD-4629-BDE9-79A16687D52C}" type="pres">
      <dgm:prSet presAssocID="{17AD7200-71BA-431C-A590-47009AB40344}" presName="childText" presStyleLbl="bgAcc1" presStyleIdx="2" presStyleCnt="3" custScaleX="637469">
        <dgm:presLayoutVars>
          <dgm:bulletEnabled val="1"/>
        </dgm:presLayoutVars>
      </dgm:prSet>
      <dgm:spPr/>
    </dgm:pt>
  </dgm:ptLst>
  <dgm:cxnLst>
    <dgm:cxn modelId="{065D900B-6583-4B9C-8C2D-90DEB070B872}" type="presOf" srcId="{1B3C2C10-8CAD-472E-89D1-C8363DAAEC47}" destId="{CD5D23BE-DA5C-477A-A25E-FDCE98F59511}" srcOrd="0" destOrd="0" presId="urn:microsoft.com/office/officeart/2005/8/layout/hierarchy3"/>
    <dgm:cxn modelId="{660A410E-DEE4-4416-BF16-3E371BC0E03E}" type="presOf" srcId="{9D85665B-F24E-4C8B-A678-DD768915D81D}" destId="{1D17B431-15B9-429C-9CE0-C3EBE3742432}" srcOrd="0" destOrd="0" presId="urn:microsoft.com/office/officeart/2005/8/layout/hierarchy3"/>
    <dgm:cxn modelId="{2C74920E-17BF-42E5-A738-EECCEE33F9E8}" type="presOf" srcId="{46708365-2AE7-4508-8162-5D37FCB792C1}" destId="{7E3F2589-A4FA-49FB-9513-EF4C755F072D}" srcOrd="0" destOrd="0" presId="urn:microsoft.com/office/officeart/2005/8/layout/hierarchy3"/>
    <dgm:cxn modelId="{BA44D11D-EC74-4502-9D62-FB63CEA8BA77}" type="presOf" srcId="{95957EA9-53AF-4742-888A-0B585355F80A}" destId="{A6D2CC4C-641E-48C3-A665-3EA4EA57CFD6}" srcOrd="0" destOrd="0" presId="urn:microsoft.com/office/officeart/2005/8/layout/hierarchy3"/>
    <dgm:cxn modelId="{6A283620-E5C1-4715-87D7-1C6F022D7361}" type="presOf" srcId="{17AD7200-71BA-431C-A590-47009AB40344}" destId="{EB08BB2F-59AD-4629-BDE9-79A16687D52C}" srcOrd="0" destOrd="0" presId="urn:microsoft.com/office/officeart/2005/8/layout/hierarchy3"/>
    <dgm:cxn modelId="{1A217345-86A8-43D7-9DAA-3838525710C6}" type="presOf" srcId="{EB906C0B-5EF8-44A4-9E24-EE9E9B51795D}" destId="{69C8A687-C76D-4C98-9D28-CE042892DA30}" srcOrd="0" destOrd="0" presId="urn:microsoft.com/office/officeart/2005/8/layout/hierarchy3"/>
    <dgm:cxn modelId="{7BE88468-BB2D-44DD-9E5C-1CF85B0601D3}" srcId="{46708365-2AE7-4508-8162-5D37FCB792C1}" destId="{95957EA9-53AF-4742-888A-0B585355F80A}" srcOrd="0" destOrd="0" parTransId="{A553F414-E328-4D91-842A-748F9F4F731B}" sibTransId="{7FE40799-0DA5-4E26-B094-147F5E262B0E}"/>
    <dgm:cxn modelId="{D5140E50-1C77-4AE2-A8F6-FDEC944D8123}" srcId="{95957EA9-53AF-4742-888A-0B585355F80A}" destId="{EB906C0B-5EF8-44A4-9E24-EE9E9B51795D}" srcOrd="1" destOrd="0" parTransId="{9D85665B-F24E-4C8B-A678-DD768915D81D}" sibTransId="{4B3A3E2A-31E5-4945-8ED6-5DBF58CC0716}"/>
    <dgm:cxn modelId="{DCC811A9-E0A3-4043-BD1D-62BA9AD551DE}" type="presOf" srcId="{4793A1C8-D74A-4CB5-8D5C-52002D4C6D3E}" destId="{996AA79D-A630-477C-887F-2433A8C2B60E}" srcOrd="0" destOrd="0" presId="urn:microsoft.com/office/officeart/2005/8/layout/hierarchy3"/>
    <dgm:cxn modelId="{017301AE-6C86-4CCF-B702-FBAC38ED5363}" type="presOf" srcId="{3315CA07-F905-4D14-9994-CFE14EEB6454}" destId="{36D5AB9A-127E-4973-86F0-84E01FB129F2}" srcOrd="0" destOrd="0" presId="urn:microsoft.com/office/officeart/2005/8/layout/hierarchy3"/>
    <dgm:cxn modelId="{1E233CB8-479D-4BBC-A9ED-B92A39577D0E}" srcId="{95957EA9-53AF-4742-888A-0B585355F80A}" destId="{4793A1C8-D74A-4CB5-8D5C-52002D4C6D3E}" srcOrd="0" destOrd="0" parTransId="{3315CA07-F905-4D14-9994-CFE14EEB6454}" sibTransId="{60D7F729-F531-421E-B23A-D9EE6E84D243}"/>
    <dgm:cxn modelId="{03D2BBB8-4ABF-4A6A-B723-82BF3FD8A1DE}" srcId="{95957EA9-53AF-4742-888A-0B585355F80A}" destId="{17AD7200-71BA-431C-A590-47009AB40344}" srcOrd="2" destOrd="0" parTransId="{1B3C2C10-8CAD-472E-89D1-C8363DAAEC47}" sibTransId="{1E8DBFE3-7452-4FA5-AD25-98F731BC0B1E}"/>
    <dgm:cxn modelId="{3699BEF1-77E1-42A4-A71C-8D0545D72A0A}" type="presOf" srcId="{95957EA9-53AF-4742-888A-0B585355F80A}" destId="{4935E9EA-0DD7-4BDC-8FCB-A7F901500590}" srcOrd="1" destOrd="0" presId="urn:microsoft.com/office/officeart/2005/8/layout/hierarchy3"/>
    <dgm:cxn modelId="{5754AFB3-754F-4298-894C-01774A03AF7B}" type="presParOf" srcId="{7E3F2589-A4FA-49FB-9513-EF4C755F072D}" destId="{08FFCD93-CCB7-4A13-A0F6-E50BDBADA909}" srcOrd="0" destOrd="0" presId="urn:microsoft.com/office/officeart/2005/8/layout/hierarchy3"/>
    <dgm:cxn modelId="{AB0EAB2F-4A59-4F9B-8440-1998D0E5A5EC}" type="presParOf" srcId="{08FFCD93-CCB7-4A13-A0F6-E50BDBADA909}" destId="{BFF077A7-2C18-4403-BED2-D34B4F25F0F3}" srcOrd="0" destOrd="0" presId="urn:microsoft.com/office/officeart/2005/8/layout/hierarchy3"/>
    <dgm:cxn modelId="{7A623EF9-67BA-4A6B-BB7C-D4AFD5AC4169}" type="presParOf" srcId="{BFF077A7-2C18-4403-BED2-D34B4F25F0F3}" destId="{A6D2CC4C-641E-48C3-A665-3EA4EA57CFD6}" srcOrd="0" destOrd="0" presId="urn:microsoft.com/office/officeart/2005/8/layout/hierarchy3"/>
    <dgm:cxn modelId="{0940A982-16E3-4E2E-A14C-302B5B523567}" type="presParOf" srcId="{BFF077A7-2C18-4403-BED2-D34B4F25F0F3}" destId="{4935E9EA-0DD7-4BDC-8FCB-A7F901500590}" srcOrd="1" destOrd="0" presId="urn:microsoft.com/office/officeart/2005/8/layout/hierarchy3"/>
    <dgm:cxn modelId="{03385EAB-AD7A-4E9B-A651-C7E7FFC68BD2}" type="presParOf" srcId="{08FFCD93-CCB7-4A13-A0F6-E50BDBADA909}" destId="{699F67B2-890B-40AA-BCD9-1A80E5FB110E}" srcOrd="1" destOrd="0" presId="urn:microsoft.com/office/officeart/2005/8/layout/hierarchy3"/>
    <dgm:cxn modelId="{8D48070F-CB52-434E-8944-F168ADAA91D7}" type="presParOf" srcId="{699F67B2-890B-40AA-BCD9-1A80E5FB110E}" destId="{36D5AB9A-127E-4973-86F0-84E01FB129F2}" srcOrd="0" destOrd="0" presId="urn:microsoft.com/office/officeart/2005/8/layout/hierarchy3"/>
    <dgm:cxn modelId="{9455D7C3-7531-496F-BEB2-E1F7265D347C}" type="presParOf" srcId="{699F67B2-890B-40AA-BCD9-1A80E5FB110E}" destId="{996AA79D-A630-477C-887F-2433A8C2B60E}" srcOrd="1" destOrd="0" presId="urn:microsoft.com/office/officeart/2005/8/layout/hierarchy3"/>
    <dgm:cxn modelId="{1F0282EA-1240-4040-B489-A4F207942BD6}" type="presParOf" srcId="{699F67B2-890B-40AA-BCD9-1A80E5FB110E}" destId="{1D17B431-15B9-429C-9CE0-C3EBE3742432}" srcOrd="2" destOrd="0" presId="urn:microsoft.com/office/officeart/2005/8/layout/hierarchy3"/>
    <dgm:cxn modelId="{E00E305C-2380-4835-B245-C8BD5436C74D}" type="presParOf" srcId="{699F67B2-890B-40AA-BCD9-1A80E5FB110E}" destId="{69C8A687-C76D-4C98-9D28-CE042892DA30}" srcOrd="3" destOrd="0" presId="urn:microsoft.com/office/officeart/2005/8/layout/hierarchy3"/>
    <dgm:cxn modelId="{65D5B09F-09C8-41FC-B95A-8ADF2D28A0B8}" type="presParOf" srcId="{699F67B2-890B-40AA-BCD9-1A80E5FB110E}" destId="{CD5D23BE-DA5C-477A-A25E-FDCE98F59511}" srcOrd="4" destOrd="0" presId="urn:microsoft.com/office/officeart/2005/8/layout/hierarchy3"/>
    <dgm:cxn modelId="{DEDD61ED-88AB-4923-A846-755FFDA512B8}" type="presParOf" srcId="{699F67B2-890B-40AA-BCD9-1A80E5FB110E}" destId="{EB08BB2F-59AD-4629-BDE9-79A16687D52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6DBAB-A72D-470F-83FD-4F1F68E5F821}">
      <dsp:nvSpPr>
        <dsp:cNvPr id="0" name=""/>
        <dsp:cNvSpPr/>
      </dsp:nvSpPr>
      <dsp:spPr>
        <a:xfrm rot="10800000">
          <a:off x="764518" y="276808"/>
          <a:ext cx="8728410" cy="1239266"/>
        </a:xfrm>
        <a:prstGeom prst="homePlate">
          <a:avLst/>
        </a:prstGeom>
        <a:solidFill>
          <a:schemeClr val="accent1">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3563" tIns="91440" rIns="170688" bIns="91440" numCol="1" spcCol="1270" anchor="ctr" anchorCtr="0">
          <a:noAutofit/>
        </a:bodyPr>
        <a:lstStyle/>
        <a:p>
          <a:pPr marL="0" lvl="0" indent="0" algn="ctr" defTabSz="1066800">
            <a:lnSpc>
              <a:spcPct val="90000"/>
            </a:lnSpc>
            <a:spcBef>
              <a:spcPct val="0"/>
            </a:spcBef>
            <a:spcAft>
              <a:spcPct val="35000"/>
            </a:spcAft>
            <a:buNone/>
          </a:pPr>
          <a:r>
            <a:rPr lang="fr-FR" sz="2400" b="1" i="0"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Le groupe Yves Rocher crée un lien constant avec ses clients par des cadeaux, des réductions, des promotions, des cadeaux d’anniversaire, etc.</a:t>
          </a:r>
          <a:endParaRPr lang="fr-FR" sz="2400" i="0" kern="1200" dirty="0">
            <a:solidFill>
              <a:schemeClr val="bg1"/>
            </a:solidFill>
          </a:endParaRPr>
        </a:p>
      </dsp:txBody>
      <dsp:txXfrm rot="10800000">
        <a:off x="1074334" y="276808"/>
        <a:ext cx="8418594" cy="1239266"/>
      </dsp:txXfrm>
    </dsp:sp>
    <dsp:sp modelId="{0892B65E-1C87-479F-ABAE-4F2D11BEBF02}">
      <dsp:nvSpPr>
        <dsp:cNvPr id="0" name=""/>
        <dsp:cNvSpPr/>
      </dsp:nvSpPr>
      <dsp:spPr>
        <a:xfrm>
          <a:off x="178293" y="37681"/>
          <a:ext cx="1731545" cy="17315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579DFD9-AE29-4605-B5EA-71FD38ED5E74}">
      <dsp:nvSpPr>
        <dsp:cNvPr id="0" name=""/>
        <dsp:cNvSpPr/>
      </dsp:nvSpPr>
      <dsp:spPr>
        <a:xfrm rot="10800000">
          <a:off x="764518" y="2234022"/>
          <a:ext cx="8728410" cy="1731545"/>
        </a:xfrm>
        <a:prstGeom prst="homePlate">
          <a:avLst/>
        </a:prstGeom>
        <a:solidFill>
          <a:schemeClr val="accent1">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3563" tIns="91440" rIns="170688" bIns="91440" numCol="1" spcCol="1270" anchor="ctr" anchorCtr="0">
          <a:noAutofit/>
        </a:bodyPr>
        <a:lstStyle/>
        <a:p>
          <a:pPr marL="0" lvl="0" indent="0" algn="ctr" defTabSz="1066800">
            <a:lnSpc>
              <a:spcPct val="90000"/>
            </a:lnSpc>
            <a:spcBef>
              <a:spcPct val="0"/>
            </a:spcBef>
            <a:spcAft>
              <a:spcPct val="35000"/>
            </a:spcAft>
            <a:buNone/>
          </a:pPr>
          <a:r>
            <a:rPr lang="fr-FR" sz="2400" b="1" i="0"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Nespresso soigne l’accueil des clients dans des espaces personnalisés </a:t>
          </a:r>
          <a:r>
            <a:rPr lang="fr-FR" sz="2400" b="1" i="1"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(identification à une star du cinéma + actions commerciales auprès des anciens clients.</a:t>
          </a:r>
          <a:endParaRPr lang="fr-FR" sz="2400" b="1" i="1"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dsp:txBody>
      <dsp:txXfrm rot="10800000">
        <a:off x="1197404" y="2234022"/>
        <a:ext cx="8295524" cy="1731545"/>
      </dsp:txXfrm>
    </dsp:sp>
    <dsp:sp modelId="{3DCF43F6-5B9C-44F4-86AF-EB7D1B1B1584}">
      <dsp:nvSpPr>
        <dsp:cNvPr id="0" name=""/>
        <dsp:cNvSpPr/>
      </dsp:nvSpPr>
      <dsp:spPr>
        <a:xfrm>
          <a:off x="199366" y="2226992"/>
          <a:ext cx="1731545" cy="173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2CC4C-641E-48C3-A665-3EA4EA57CFD6}">
      <dsp:nvSpPr>
        <dsp:cNvPr id="0" name=""/>
        <dsp:cNvSpPr/>
      </dsp:nvSpPr>
      <dsp:spPr>
        <a:xfrm>
          <a:off x="2771" y="183896"/>
          <a:ext cx="7407287" cy="6832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fr-FR" sz="2800" b="1" kern="1200" dirty="0">
              <a:solidFill>
                <a:srgbClr val="FF0000"/>
              </a:solidFill>
              <a:latin typeface="Arial" panose="020B0604020202020204" pitchFamily="34" charset="0"/>
              <a:ea typeface="Calibri" panose="020F0502020204030204" pitchFamily="34" charset="0"/>
              <a:cs typeface="Times New Roman" panose="02020603050405020304" pitchFamily="18" charset="0"/>
            </a:rPr>
            <a:t>Les données obtenues permettent </a:t>
          </a:r>
          <a:endParaRPr lang="fr-FR" sz="2800" b="1" kern="1200" dirty="0">
            <a:solidFill>
              <a:srgbClr val="FF0000"/>
            </a:solidFill>
          </a:endParaRPr>
        </a:p>
      </dsp:txBody>
      <dsp:txXfrm>
        <a:off x="22782" y="203907"/>
        <a:ext cx="7367265" cy="643219"/>
      </dsp:txXfrm>
    </dsp:sp>
    <dsp:sp modelId="{36D5AB9A-127E-4973-86F0-84E01FB129F2}">
      <dsp:nvSpPr>
        <dsp:cNvPr id="0" name=""/>
        <dsp:cNvSpPr/>
      </dsp:nvSpPr>
      <dsp:spPr>
        <a:xfrm>
          <a:off x="743500" y="867138"/>
          <a:ext cx="740728" cy="702499"/>
        </a:xfrm>
        <a:custGeom>
          <a:avLst/>
          <a:gdLst/>
          <a:ahLst/>
          <a:cxnLst/>
          <a:rect l="0" t="0" r="0" b="0"/>
          <a:pathLst>
            <a:path>
              <a:moveTo>
                <a:pt x="0" y="0"/>
              </a:moveTo>
              <a:lnTo>
                <a:pt x="0" y="702499"/>
              </a:lnTo>
              <a:lnTo>
                <a:pt x="740728" y="70249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6AA79D-A630-477C-887F-2433A8C2B60E}">
      <dsp:nvSpPr>
        <dsp:cNvPr id="0" name=""/>
        <dsp:cNvSpPr/>
      </dsp:nvSpPr>
      <dsp:spPr>
        <a:xfrm>
          <a:off x="1484229" y="1101304"/>
          <a:ext cx="9553530" cy="9366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Arial" panose="020B0604020202020204" pitchFamily="34" charset="0"/>
              <a:ea typeface="Calibri" panose="020F0502020204030204" pitchFamily="34" charset="0"/>
              <a:cs typeface="Calibri" panose="020F0502020204030204" pitchFamily="34" charset="0"/>
            </a:rPr>
            <a:t>de cibler les offres afin de maintenir la qualité de relation au fil du temps</a:t>
          </a:r>
        </a:p>
      </dsp:txBody>
      <dsp:txXfrm>
        <a:off x="1511663" y="1128738"/>
        <a:ext cx="9498662" cy="881798"/>
      </dsp:txXfrm>
    </dsp:sp>
    <dsp:sp modelId="{1D17B431-15B9-429C-9CE0-C3EBE3742432}">
      <dsp:nvSpPr>
        <dsp:cNvPr id="0" name=""/>
        <dsp:cNvSpPr/>
      </dsp:nvSpPr>
      <dsp:spPr>
        <a:xfrm>
          <a:off x="743500" y="867138"/>
          <a:ext cx="740728" cy="1873332"/>
        </a:xfrm>
        <a:custGeom>
          <a:avLst/>
          <a:gdLst/>
          <a:ahLst/>
          <a:cxnLst/>
          <a:rect l="0" t="0" r="0" b="0"/>
          <a:pathLst>
            <a:path>
              <a:moveTo>
                <a:pt x="0" y="0"/>
              </a:moveTo>
              <a:lnTo>
                <a:pt x="0" y="1873332"/>
              </a:lnTo>
              <a:lnTo>
                <a:pt x="740728" y="187333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C8A687-C76D-4C98-9D28-CE042892DA30}">
      <dsp:nvSpPr>
        <dsp:cNvPr id="0" name=""/>
        <dsp:cNvSpPr/>
      </dsp:nvSpPr>
      <dsp:spPr>
        <a:xfrm>
          <a:off x="1484229" y="2272137"/>
          <a:ext cx="9553530" cy="9366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Arial" panose="020B0604020202020204" pitchFamily="34" charset="0"/>
              <a:ea typeface="Calibri" panose="020F0502020204030204" pitchFamily="34" charset="0"/>
              <a:cs typeface="Calibri" panose="020F0502020204030204" pitchFamily="34" charset="0"/>
            </a:rPr>
            <a:t>d’identifier les clients mécontents qui risquent de partir et de leur proposer des offres personnalisées</a:t>
          </a:r>
        </a:p>
      </dsp:txBody>
      <dsp:txXfrm>
        <a:off x="1511663" y="2299571"/>
        <a:ext cx="9498662" cy="881798"/>
      </dsp:txXfrm>
    </dsp:sp>
    <dsp:sp modelId="{CD5D23BE-DA5C-477A-A25E-FDCE98F59511}">
      <dsp:nvSpPr>
        <dsp:cNvPr id="0" name=""/>
        <dsp:cNvSpPr/>
      </dsp:nvSpPr>
      <dsp:spPr>
        <a:xfrm>
          <a:off x="743500" y="867138"/>
          <a:ext cx="740728" cy="3044165"/>
        </a:xfrm>
        <a:custGeom>
          <a:avLst/>
          <a:gdLst/>
          <a:ahLst/>
          <a:cxnLst/>
          <a:rect l="0" t="0" r="0" b="0"/>
          <a:pathLst>
            <a:path>
              <a:moveTo>
                <a:pt x="0" y="0"/>
              </a:moveTo>
              <a:lnTo>
                <a:pt x="0" y="3044165"/>
              </a:lnTo>
              <a:lnTo>
                <a:pt x="740728" y="304416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08BB2F-59AD-4629-BDE9-79A16687D52C}">
      <dsp:nvSpPr>
        <dsp:cNvPr id="0" name=""/>
        <dsp:cNvSpPr/>
      </dsp:nvSpPr>
      <dsp:spPr>
        <a:xfrm>
          <a:off x="1484229" y="3442970"/>
          <a:ext cx="9553530" cy="9366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Arial" panose="020B0604020202020204" pitchFamily="34" charset="0"/>
              <a:ea typeface="Calibri" panose="020F0502020204030204" pitchFamily="34" charset="0"/>
              <a:cs typeface="Calibri" panose="020F0502020204030204" pitchFamily="34" charset="0"/>
            </a:rPr>
            <a:t>d’accroître la consommation des clients par des effets de leviers personnalisés : offres croisées, offres spéciales, etc.</a:t>
          </a:r>
          <a:endParaRPr lang="fr-FR" sz="2400" b="1" kern="1200" dirty="0">
            <a:effectLst/>
            <a:latin typeface="Arial" panose="020B0604020202020204" pitchFamily="34" charset="0"/>
            <a:ea typeface="Calibri" panose="020F0502020204030204" pitchFamily="34" charset="0"/>
            <a:cs typeface="Calibri" panose="020F0502020204030204" pitchFamily="34" charset="0"/>
          </a:endParaRPr>
        </a:p>
      </dsp:txBody>
      <dsp:txXfrm>
        <a:off x="1511663" y="3470404"/>
        <a:ext cx="9498662" cy="88179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08/03/2024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90473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08/03/2024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51938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08/03/2024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68163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08/03/2024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5414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08/03/2024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886643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r-FR"/>
              <a:t>Modifiez le style du titre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1022277B-6D0B-4CF9-B8A4-AC1FBBF06B23}" type="datetimeFigureOut">
              <a:rPr lang="fr-FR" smtClean="0"/>
              <a:t>08/03/2024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299441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1022277B-6D0B-4CF9-B8A4-AC1FBBF06B23}" type="datetimeFigureOut">
              <a:rPr lang="fr-FR" smtClean="0"/>
              <a:t>08/03/2024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428768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08/03/2024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4206040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08/03/2024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298163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08/03/2024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53195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r-FR"/>
              <a:t>Modifiez le style du titre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022277B-6D0B-4CF9-B8A4-AC1FBBF06B23}" type="datetimeFigureOut">
              <a:rPr lang="fr-FR" smtClean="0"/>
              <a:t>08/03/2024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99346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r-FR"/>
              <a:t>Modifiez le style du titre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022277B-6D0B-4CF9-B8A4-AC1FBBF06B23}" type="datetimeFigureOut">
              <a:rPr lang="fr-FR" smtClean="0"/>
              <a:t>08/03/2024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981638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913795" y="2912232"/>
            <a:ext cx="5107208" cy="287896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2912232"/>
            <a:ext cx="5095357" cy="287896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022277B-6D0B-4CF9-B8A4-AC1FBBF06B23}" type="datetimeFigureOut">
              <a:rPr lang="fr-FR" smtClean="0"/>
              <a:t>08/03/2024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415936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022277B-6D0B-4CF9-B8A4-AC1FBBF06B23}" type="datetimeFigureOut">
              <a:rPr lang="fr-FR" smtClean="0"/>
              <a:t>08/03/2024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57049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2277B-6D0B-4CF9-B8A4-AC1FBBF06B23}" type="datetimeFigureOut">
              <a:rPr lang="fr-FR" smtClean="0"/>
              <a:t>08/03/2024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10330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r-FR"/>
              <a:t>Modifiez le style du titre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08/03/2024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17464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08/03/2024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28122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022277B-6D0B-4CF9-B8A4-AC1FBBF06B23}" type="datetimeFigureOut">
              <a:rPr lang="fr-FR" smtClean="0"/>
              <a:t>08/03/2024</a:t>
            </a:fld>
            <a:endParaRPr lang="fr-F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5E10A30-0CDE-43F7-9DC8-E96FA2DD1C8D}" type="slidenum">
              <a:rPr lang="fr-FR" smtClean="0"/>
              <a:t>‹N°›</a:t>
            </a:fld>
            <a:endParaRPr lang="fr-FR"/>
          </a:p>
        </p:txBody>
      </p:sp>
    </p:spTree>
    <p:extLst>
      <p:ext uri="{BB962C8B-B14F-4D97-AF65-F5344CB8AC3E}">
        <p14:creationId xmlns:p14="http://schemas.microsoft.com/office/powerpoint/2010/main" val="954441657"/>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972800" cy="1092607"/>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Chap. 10 – La fidélisation de la clientèle</a:t>
            </a:r>
          </a:p>
          <a:p>
            <a:pPr>
              <a:spcBef>
                <a:spcPts val="300"/>
              </a:spcBef>
              <a:spcAft>
                <a:spcPts val="300"/>
              </a:spcAft>
            </a:pPr>
            <a:r>
              <a:rPr lang="fr-FR" sz="2800" b="1" dirty="0">
                <a:solidFill>
                  <a:srgbClr val="FFFF00"/>
                </a:solidFill>
                <a:latin typeface="Arial" panose="020B0604020202020204" pitchFamily="34" charset="0"/>
                <a:ea typeface="Times New Roman" panose="02020603050405020304" pitchFamily="18" charset="0"/>
              </a:rPr>
              <a:t>2 – Choisir un  moyen de fidélisation</a:t>
            </a:r>
            <a:endParaRPr lang="fr-FR" sz="2800" b="1" dirty="0">
              <a:solidFill>
                <a:srgbClr val="FFFF00"/>
              </a:solidFill>
              <a:effectLst/>
              <a:latin typeface="Arial" panose="020B0604020202020204" pitchFamily="34" charset="0"/>
              <a:ea typeface="Times New Roman" panose="02020603050405020304" pitchFamily="18" charset="0"/>
            </a:endParaRPr>
          </a:p>
        </p:txBody>
      </p:sp>
      <p:sp>
        <p:nvSpPr>
          <p:cNvPr id="2" name="Rectangle 1"/>
          <p:cNvSpPr/>
          <p:nvPr/>
        </p:nvSpPr>
        <p:spPr>
          <a:xfrm>
            <a:off x="0" y="1076704"/>
            <a:ext cx="11818189" cy="5124480"/>
          </a:xfrm>
          <a:prstGeom prst="rect">
            <a:avLst/>
          </a:prstGeom>
        </p:spPr>
        <p:txBody>
          <a:bodyPr wrap="square">
            <a:spAutoFit/>
          </a:bodyPr>
          <a:lstStyle/>
          <a:p>
            <a:pPr lvl="0" algn="just">
              <a:spcBef>
                <a:spcPts val="600"/>
              </a:spcBef>
              <a:spcAft>
                <a:spcPts val="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2.1. La fidélisation client</a:t>
            </a:r>
          </a:p>
          <a:p>
            <a:pPr marL="361950" algn="ctr">
              <a:spcBef>
                <a:spcPts val="3600"/>
              </a:spcBef>
            </a:pPr>
            <a:r>
              <a:rPr lang="fr-FR" sz="2800" b="1"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Trop souvent, les entreprises privilégient l’acquisition de nouveaux clients au détriment des anciens.</a:t>
            </a:r>
            <a:r>
              <a:rPr lang="fr-FR" sz="3600" b="1" dirty="0">
                <a:solidFill>
                  <a:srgbClr val="00B0F0"/>
                </a:solidFill>
                <a:latin typeface="Arial" panose="020B0604020202020204" pitchFamily="34" charset="0"/>
                <a:ea typeface="Calibri" panose="020F0502020204030204" pitchFamily="34" charset="0"/>
                <a:cs typeface="Times New Roman" panose="02020603050405020304" pitchFamily="18" charset="0"/>
              </a:rPr>
              <a:t> </a:t>
            </a:r>
          </a:p>
          <a:p>
            <a:pPr marL="361950" algn="ctr">
              <a:spcBef>
                <a:spcPts val="2400"/>
              </a:spcBef>
              <a:spcAft>
                <a:spcPts val="0"/>
              </a:spcAft>
            </a:pPr>
            <a:r>
              <a:rPr lang="fr-FR" sz="2400" i="1" dirty="0">
                <a:solidFill>
                  <a:srgbClr val="FFFF00"/>
                </a:solidFill>
                <a:latin typeface="Arial" panose="020B0604020202020204" pitchFamily="34" charset="0"/>
                <a:ea typeface="Calibri" panose="020F0502020204030204" pitchFamily="34" charset="0"/>
                <a:cs typeface="Times New Roman" panose="02020603050405020304" pitchFamily="18" charset="0"/>
              </a:rPr>
              <a:t>Le service commercial accorde des réductions ou des avantages aux nouveaux clients, que les anciens clients n’ont pas </a:t>
            </a:r>
          </a:p>
          <a:p>
            <a:pPr marL="361950" algn="ctr">
              <a:spcBef>
                <a:spcPts val="2400"/>
              </a:spcBef>
              <a:spcAft>
                <a:spcPts val="0"/>
              </a:spcAft>
            </a:pPr>
            <a:r>
              <a:rPr lang="fr-FR" sz="2400" i="1" dirty="0">
                <a:solidFill>
                  <a:srgbClr val="FFFF00"/>
                </a:solidFill>
                <a:latin typeface="Arial" panose="020B0604020202020204" pitchFamily="34" charset="0"/>
                <a:ea typeface="Calibri" panose="020F0502020204030204" pitchFamily="34" charset="0"/>
                <a:cs typeface="Times New Roman" panose="02020603050405020304" pitchFamily="18" charset="0"/>
              </a:rPr>
              <a:t>=&gt; Lorsque les anciens clients l’apprennent, ils ont le sentiment d’être trahis oubliés, négligés, voire abusés, </a:t>
            </a:r>
          </a:p>
          <a:p>
            <a:pPr marL="361950" algn="ctr">
              <a:spcBef>
                <a:spcPts val="2400"/>
              </a:spcBef>
              <a:spcAft>
                <a:spcPts val="0"/>
              </a:spcAft>
            </a:pPr>
            <a:r>
              <a:rPr lang="fr-FR" sz="2400" i="1" dirty="0">
                <a:solidFill>
                  <a:srgbClr val="FFFF00"/>
                </a:solidFill>
                <a:latin typeface="Arial" panose="020B0604020202020204" pitchFamily="34" charset="0"/>
                <a:ea typeface="Calibri" panose="020F0502020204030204" pitchFamily="34" charset="0"/>
                <a:cs typeface="Times New Roman" panose="02020603050405020304" pitchFamily="18" charset="0"/>
              </a:rPr>
              <a:t>=&gt; Risque logique de perte du client.</a:t>
            </a:r>
            <a:endParaRPr lang="fr-FR" sz="2400" dirty="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algn="just">
              <a:spcBef>
                <a:spcPts val="600"/>
              </a:spcBef>
              <a:spcAft>
                <a:spcPts val="600"/>
              </a:spcAft>
            </a:pPr>
            <a:endParaRPr lang="fr-FR"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286503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972800" cy="584775"/>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2. Choisir un  moyen de fidélisation</a:t>
            </a:r>
          </a:p>
        </p:txBody>
      </p:sp>
      <p:sp>
        <p:nvSpPr>
          <p:cNvPr id="2" name="Rectangle 1"/>
          <p:cNvSpPr/>
          <p:nvPr/>
        </p:nvSpPr>
        <p:spPr>
          <a:xfrm>
            <a:off x="0" y="657084"/>
            <a:ext cx="11645660" cy="1323439"/>
          </a:xfrm>
          <a:prstGeom prst="rect">
            <a:avLst/>
          </a:prstGeom>
        </p:spPr>
        <p:txBody>
          <a:bodyPr wrap="square">
            <a:spAutoFit/>
          </a:bodyPr>
          <a:lstStyle/>
          <a:p>
            <a:pPr lvl="0" algn="just">
              <a:spcBef>
                <a:spcPts val="600"/>
              </a:spcBef>
              <a:spcAft>
                <a:spcPts val="240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2.2. Les outils de fidélisation </a:t>
            </a:r>
          </a:p>
          <a:p>
            <a:pPr marL="361950" algn="ctr">
              <a:spcAft>
                <a:spcPts val="0"/>
              </a:spcAft>
            </a:pPr>
            <a:r>
              <a:rPr lang="fr-FR" dirty="0"/>
              <a:t> </a:t>
            </a:r>
            <a:r>
              <a:rPr lang="fr-FR" sz="3200" b="1" dirty="0">
                <a:solidFill>
                  <a:srgbClr val="FFFF00"/>
                </a:solidFill>
                <a:latin typeface="Arial" panose="020B0604020202020204" pitchFamily="34" charset="0"/>
                <a:cs typeface="Times New Roman" panose="02020603050405020304" pitchFamily="18" charset="0"/>
              </a:rPr>
              <a:t>Ventes privées, journées spéciales, nocturnes</a:t>
            </a:r>
          </a:p>
        </p:txBody>
      </p:sp>
      <p:sp>
        <p:nvSpPr>
          <p:cNvPr id="3" name="Rectangle 2">
            <a:extLst>
              <a:ext uri="{FF2B5EF4-FFF2-40B4-BE49-F238E27FC236}">
                <a16:creationId xmlns:a16="http://schemas.microsoft.com/office/drawing/2014/main" id="{2121F07D-2ED5-4E48-8B6C-AC206D65E375}"/>
              </a:ext>
            </a:extLst>
          </p:cNvPr>
          <p:cNvSpPr/>
          <p:nvPr/>
        </p:nvSpPr>
        <p:spPr>
          <a:xfrm>
            <a:off x="723900" y="2585859"/>
            <a:ext cx="10299700" cy="1938992"/>
          </a:xfrm>
          <a:prstGeom prst="rect">
            <a:avLst/>
          </a:prstGeom>
        </p:spPr>
        <p:txBody>
          <a:bodyPr wrap="square">
            <a:spAutoFit/>
          </a:bodyPr>
          <a:lstStyle/>
          <a:p>
            <a:pPr algn="just">
              <a:spcBef>
                <a:spcPts val="600"/>
              </a:spcBef>
              <a:spcAft>
                <a:spcPts val="0"/>
              </a:spcAft>
            </a:pPr>
            <a:r>
              <a:rPr lang="fr-FR" sz="2200" dirty="0">
                <a:latin typeface="Arial" panose="020B0604020202020204" pitchFamily="34" charset="0"/>
                <a:ea typeface="Calibri" panose="020F0502020204030204" pitchFamily="34" charset="0"/>
                <a:cs typeface="Times New Roman" panose="02020603050405020304" pitchFamily="18" charset="0"/>
              </a:rPr>
              <a:t>L'invitation à des ventes, à des journées spéciales ou à des nocturnes privées, flatte le consommateur en lui donnant le sentiment d'être privilégié et d'avoir accès à des avantages exclusifs, inaccessibles aux non-clients. </a:t>
            </a:r>
          </a:p>
          <a:p>
            <a:pPr algn="just">
              <a:spcBef>
                <a:spcPts val="600"/>
              </a:spcBef>
              <a:spcAft>
                <a:spcPts val="0"/>
              </a:spcAft>
            </a:pPr>
            <a:endParaRPr lang="fr-FR" sz="2200" dirty="0">
              <a:latin typeface="Arial" panose="020B0604020202020204" pitchFamily="34" charset="0"/>
              <a:ea typeface="Calibri" panose="020F0502020204030204" pitchFamily="34" charset="0"/>
              <a:cs typeface="Times New Roman" panose="02020603050405020304" pitchFamily="18" charset="0"/>
            </a:endParaRPr>
          </a:p>
          <a:p>
            <a:pPr>
              <a:spcBef>
                <a:spcPts val="600"/>
              </a:spcBef>
              <a:spcAft>
                <a:spcPts val="0"/>
              </a:spcAft>
            </a:pPr>
            <a:r>
              <a:rPr lang="fr-FR" sz="2200" dirty="0">
                <a:latin typeface="Arial" panose="020B0604020202020204" pitchFamily="34" charset="0"/>
                <a:ea typeface="Calibri" panose="020F0502020204030204" pitchFamily="34" charset="0"/>
                <a:cs typeface="Times New Roman" panose="02020603050405020304" pitchFamily="18" charset="0"/>
              </a:rPr>
              <a:t>Cette satisfaction de l’égo pousse le client à consommer plus.</a:t>
            </a:r>
          </a:p>
        </p:txBody>
      </p:sp>
      <p:pic>
        <p:nvPicPr>
          <p:cNvPr id="6" name="Image 5" descr="Une image contenant texte&#10;&#10;Description générée automatiquement">
            <a:extLst>
              <a:ext uri="{FF2B5EF4-FFF2-40B4-BE49-F238E27FC236}">
                <a16:creationId xmlns:a16="http://schemas.microsoft.com/office/drawing/2014/main" id="{9ED3FA51-339F-47F7-9BBF-6EC1C9042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715" y="3606176"/>
            <a:ext cx="2571769" cy="3048022"/>
          </a:xfrm>
          <a:prstGeom prst="rect">
            <a:avLst/>
          </a:prstGeom>
        </p:spPr>
      </p:pic>
    </p:spTree>
    <p:extLst>
      <p:ext uri="{BB962C8B-B14F-4D97-AF65-F5344CB8AC3E}">
        <p14:creationId xmlns:p14="http://schemas.microsoft.com/office/powerpoint/2010/main" val="18907587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972800" cy="584775"/>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2. Choisir un  moyen de fidélisation</a:t>
            </a:r>
          </a:p>
        </p:txBody>
      </p:sp>
      <p:sp>
        <p:nvSpPr>
          <p:cNvPr id="2" name="Rectangle 1"/>
          <p:cNvSpPr/>
          <p:nvPr/>
        </p:nvSpPr>
        <p:spPr>
          <a:xfrm>
            <a:off x="0" y="657084"/>
            <a:ext cx="11645660" cy="1323439"/>
          </a:xfrm>
          <a:prstGeom prst="rect">
            <a:avLst/>
          </a:prstGeom>
        </p:spPr>
        <p:txBody>
          <a:bodyPr wrap="square">
            <a:spAutoFit/>
          </a:bodyPr>
          <a:lstStyle/>
          <a:p>
            <a:pPr lvl="0" algn="just">
              <a:spcBef>
                <a:spcPts val="600"/>
              </a:spcBef>
              <a:spcAft>
                <a:spcPts val="240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2.2. Les outils de fidélisation </a:t>
            </a:r>
          </a:p>
          <a:p>
            <a:pPr marL="361950" algn="ctr">
              <a:spcAft>
                <a:spcPts val="0"/>
              </a:spcAft>
            </a:pPr>
            <a:r>
              <a:rPr lang="fr-FR" sz="3200" b="1" dirty="0">
                <a:solidFill>
                  <a:srgbClr val="FFFF00"/>
                </a:solidFill>
                <a:latin typeface="Arial" panose="020B0604020202020204" pitchFamily="34" charset="0"/>
                <a:cs typeface="Times New Roman" panose="02020603050405020304" pitchFamily="18" charset="0"/>
              </a:rPr>
              <a:t>Coupons et e-coupons, cadeaux, avantages exclusifs</a:t>
            </a:r>
          </a:p>
        </p:txBody>
      </p:sp>
      <p:sp>
        <p:nvSpPr>
          <p:cNvPr id="3" name="Rectangle 2">
            <a:extLst>
              <a:ext uri="{FF2B5EF4-FFF2-40B4-BE49-F238E27FC236}">
                <a16:creationId xmlns:a16="http://schemas.microsoft.com/office/drawing/2014/main" id="{37DE3B59-3F81-4109-87A3-4F57C3A13D9F}"/>
              </a:ext>
            </a:extLst>
          </p:cNvPr>
          <p:cNvSpPr/>
          <p:nvPr/>
        </p:nvSpPr>
        <p:spPr>
          <a:xfrm>
            <a:off x="819955" y="2215054"/>
            <a:ext cx="10440712" cy="3154710"/>
          </a:xfrm>
          <a:prstGeom prst="rect">
            <a:avLst/>
          </a:prstGeom>
        </p:spPr>
        <p:txBody>
          <a:bodyPr wrap="square">
            <a:spAutoFit/>
          </a:bodyPr>
          <a:lstStyle/>
          <a:p>
            <a:pPr algn="just">
              <a:spcBef>
                <a:spcPts val="600"/>
              </a:spcBef>
              <a:spcAft>
                <a:spcPts val="0"/>
              </a:spcAft>
            </a:pPr>
            <a:r>
              <a:rPr lang="fr-FR" sz="2200" dirty="0">
                <a:latin typeface="Arial" panose="020B0604020202020204" pitchFamily="34" charset="0"/>
                <a:ea typeface="Times New Roman" panose="02020603050405020304" pitchFamily="18" charset="0"/>
                <a:cs typeface="Times New Roman" panose="02020603050405020304" pitchFamily="18" charset="0"/>
              </a:rPr>
              <a:t>Les coupons (numériques ou papier) sont généralement utilisés pour accorder des réductions sur achat et inciter le client à faire des achats et une bonne affaire. </a:t>
            </a:r>
          </a:p>
          <a:p>
            <a:pPr marL="342900" indent="-342900" algn="just">
              <a:spcBef>
                <a:spcPts val="1800"/>
              </a:spcBef>
              <a:spcAft>
                <a:spcPts val="0"/>
              </a:spcAft>
              <a:buFont typeface="Wingdings" panose="05000000000000000000" pitchFamily="2" charset="2"/>
              <a:buChar char="q"/>
            </a:pPr>
            <a:r>
              <a:rPr lang="fr-FR" sz="2200" dirty="0">
                <a:latin typeface="Arial" panose="020B0604020202020204" pitchFamily="34" charset="0"/>
                <a:ea typeface="Times New Roman" panose="02020603050405020304" pitchFamily="18" charset="0"/>
                <a:cs typeface="Times New Roman" panose="02020603050405020304" pitchFamily="18" charset="0"/>
              </a:rPr>
              <a:t>Ils sont facilement diffusés par courrier, par mél, par notification web ou par SMS. </a:t>
            </a:r>
          </a:p>
          <a:p>
            <a:pPr marL="342900" indent="-342900" algn="just">
              <a:spcBef>
                <a:spcPts val="1800"/>
              </a:spcBef>
              <a:spcAft>
                <a:spcPts val="0"/>
              </a:spcAft>
              <a:buFont typeface="Wingdings" panose="05000000000000000000" pitchFamily="2" charset="2"/>
              <a:buChar char="q"/>
            </a:pPr>
            <a:r>
              <a:rPr lang="fr-FR" sz="2200" dirty="0">
                <a:latin typeface="Arial" panose="020B0604020202020204" pitchFamily="34" charset="0"/>
                <a:ea typeface="Times New Roman" panose="02020603050405020304" pitchFamily="18" charset="0"/>
                <a:cs typeface="Times New Roman" panose="02020603050405020304" pitchFamily="18" charset="0"/>
              </a:rPr>
              <a:t>Ils ont généralement une échéance d’utilisation afin de donner un caractère d’urgence au message et pour inciter le client à passer à l'acte. </a:t>
            </a:r>
          </a:p>
          <a:p>
            <a:pPr marL="342900" indent="-342900" algn="just">
              <a:spcBef>
                <a:spcPts val="1800"/>
              </a:spcBef>
              <a:spcAft>
                <a:spcPts val="0"/>
              </a:spcAft>
              <a:buFont typeface="Wingdings" panose="05000000000000000000" pitchFamily="2" charset="2"/>
              <a:buChar char="q"/>
            </a:pPr>
            <a:r>
              <a:rPr lang="fr-FR" sz="2200" dirty="0">
                <a:latin typeface="Arial" panose="020B0604020202020204" pitchFamily="34" charset="0"/>
                <a:ea typeface="Times New Roman" panose="02020603050405020304" pitchFamily="18" charset="0"/>
                <a:cs typeface="Times New Roman" panose="02020603050405020304" pitchFamily="18" charset="0"/>
              </a:rPr>
              <a:t>Plus le coupon est ciblé et personnalisé et plus il est efficace. </a:t>
            </a:r>
            <a:endParaRPr lang="fr-FR" sz="2200" b="1"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70771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972800" cy="584775"/>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2. Choisir un  moyen de fidélisation</a:t>
            </a:r>
          </a:p>
        </p:txBody>
      </p:sp>
      <p:sp>
        <p:nvSpPr>
          <p:cNvPr id="2" name="Rectangle 1"/>
          <p:cNvSpPr/>
          <p:nvPr/>
        </p:nvSpPr>
        <p:spPr>
          <a:xfrm>
            <a:off x="0" y="657084"/>
            <a:ext cx="11645660" cy="1169551"/>
          </a:xfrm>
          <a:prstGeom prst="rect">
            <a:avLst/>
          </a:prstGeom>
        </p:spPr>
        <p:txBody>
          <a:bodyPr wrap="square">
            <a:spAutoFit/>
          </a:bodyPr>
          <a:lstStyle/>
          <a:p>
            <a:pPr lvl="0" algn="just">
              <a:spcBef>
                <a:spcPts val="600"/>
              </a:spcBef>
              <a:spcAft>
                <a:spcPts val="120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2.2. Les outils de fidélisation </a:t>
            </a:r>
          </a:p>
          <a:p>
            <a:pPr marL="361950"/>
            <a:r>
              <a:rPr lang="fr-FR" sz="3200" b="1" dirty="0">
                <a:solidFill>
                  <a:srgbClr val="FFFF00"/>
                </a:solidFill>
                <a:latin typeface="Arial" panose="020B0604020202020204" pitchFamily="34" charset="0"/>
                <a:cs typeface="Times New Roman" panose="02020603050405020304" pitchFamily="18" charset="0"/>
              </a:rPr>
              <a:t>Cartes de fidélité et programme à points</a:t>
            </a:r>
          </a:p>
        </p:txBody>
      </p:sp>
      <p:sp>
        <p:nvSpPr>
          <p:cNvPr id="3" name="Rectangle 2">
            <a:extLst>
              <a:ext uri="{FF2B5EF4-FFF2-40B4-BE49-F238E27FC236}">
                <a16:creationId xmlns:a16="http://schemas.microsoft.com/office/drawing/2014/main" id="{89F8F37F-7AC5-419E-8C91-5FBE2DE72AAE}"/>
              </a:ext>
            </a:extLst>
          </p:cNvPr>
          <p:cNvSpPr/>
          <p:nvPr/>
        </p:nvSpPr>
        <p:spPr>
          <a:xfrm>
            <a:off x="329665" y="1898944"/>
            <a:ext cx="11374966" cy="4462760"/>
          </a:xfrm>
          <a:prstGeom prst="rect">
            <a:avLst/>
          </a:prstGeom>
        </p:spPr>
        <p:txBody>
          <a:bodyPr wrap="square">
            <a:spAutoFit/>
          </a:bodyPr>
          <a:lstStyle/>
          <a:p>
            <a:pPr algn="ctr">
              <a:spcBef>
                <a:spcPts val="600"/>
              </a:spcBef>
              <a:spcAft>
                <a:spcPts val="0"/>
              </a:spcAft>
            </a:pPr>
            <a:r>
              <a:rPr lang="fr-FR" sz="2400" b="1" dirty="0">
                <a:latin typeface="Arial" panose="020B0604020202020204" pitchFamily="34" charset="0"/>
                <a:ea typeface="Calibri" panose="020F0502020204030204" pitchFamily="34" charset="0"/>
                <a:cs typeface="Times New Roman" panose="02020603050405020304" pitchFamily="18" charset="0"/>
              </a:rPr>
              <a:t>La carte de fidélité </a:t>
            </a:r>
          </a:p>
          <a:p>
            <a:pPr algn="just">
              <a:spcBef>
                <a:spcPts val="1800"/>
              </a:spcBef>
              <a:spcAft>
                <a:spcPts val="0"/>
              </a:spcAft>
            </a:pPr>
            <a:r>
              <a:rPr lang="fr-FR" sz="2000" dirty="0">
                <a:latin typeface="Arial" panose="020B0604020202020204" pitchFamily="34" charset="0"/>
                <a:ea typeface="Calibri" panose="020F0502020204030204" pitchFamily="34" charset="0"/>
                <a:cs typeface="Times New Roman" panose="02020603050405020304" pitchFamily="18" charset="0"/>
              </a:rPr>
              <a:t>C’est un bon moyen pour fidéliser un client en lui accordant des avantages qu’il accumule au fil des achats. </a:t>
            </a:r>
          </a:p>
          <a:p>
            <a:pPr marL="285750" indent="-285750" algn="just">
              <a:spcBef>
                <a:spcPts val="1800"/>
              </a:spcBef>
              <a:spcAft>
                <a:spcPts val="0"/>
              </a:spcAft>
              <a:buFont typeface="Symbol" panose="05050102010706020507" pitchFamily="18" charset="2"/>
              <a:buChar char="Þ"/>
            </a:pPr>
            <a:r>
              <a:rPr lang="fr-FR" sz="2000" dirty="0">
                <a:latin typeface="Arial" panose="020B0604020202020204" pitchFamily="34" charset="0"/>
                <a:ea typeface="Calibri" panose="020F0502020204030204" pitchFamily="34" charset="0"/>
                <a:cs typeface="Times New Roman" panose="02020603050405020304" pitchFamily="18" charset="0"/>
              </a:rPr>
              <a:t>Le consommateur a le sentiment d’être remercié ou récompensé à terme de ses achats (près de 6 français sur 10 possèdent des cartes de fidélité). </a:t>
            </a:r>
          </a:p>
          <a:p>
            <a:pPr marL="285750" indent="-285750" algn="just">
              <a:spcBef>
                <a:spcPts val="1800"/>
              </a:spcBef>
              <a:spcAft>
                <a:spcPts val="0"/>
              </a:spcAft>
              <a:buFont typeface="Symbol" panose="05050102010706020507" pitchFamily="18" charset="2"/>
              <a:buChar char="Þ"/>
            </a:pPr>
            <a:r>
              <a:rPr lang="fr-FR" sz="2000" dirty="0">
                <a:latin typeface="Arial" panose="020B0604020202020204" pitchFamily="34" charset="0"/>
                <a:ea typeface="Calibri" panose="020F0502020204030204" pitchFamily="34" charset="0"/>
                <a:cs typeface="Times New Roman" panose="02020603050405020304" pitchFamily="18" charset="0"/>
              </a:rPr>
              <a:t>La carte peut être payante où gratuite, papier ou numérique. Lorsqu'elle est payante on constate un investissement supérieur du client.  </a:t>
            </a:r>
          </a:p>
          <a:p>
            <a:pPr algn="just">
              <a:spcBef>
                <a:spcPts val="1800"/>
              </a:spcBef>
              <a:spcAft>
                <a:spcPts val="0"/>
              </a:spcAft>
            </a:pPr>
            <a:r>
              <a:rPr lang="fr-FR" sz="2000" dirty="0">
                <a:latin typeface="Arial" panose="020B0604020202020204" pitchFamily="34" charset="0"/>
                <a:ea typeface="Calibri" panose="020F0502020204030204" pitchFamily="34" charset="0"/>
                <a:cs typeface="Times New Roman" panose="02020603050405020304" pitchFamily="18" charset="0"/>
              </a:rPr>
              <a:t>Certaines entreprises proposent des cartes </a:t>
            </a:r>
            <a:r>
              <a:rPr lang="fr-FR" sz="2000" b="1" dirty="0">
                <a:solidFill>
                  <a:srgbClr val="00B0F0"/>
                </a:solidFill>
                <a:latin typeface="Arial" panose="020B0604020202020204" pitchFamily="34" charset="0"/>
                <a:ea typeface="Calibri" panose="020F0502020204030204" pitchFamily="34" charset="0"/>
                <a:cs typeface="Times New Roman" panose="02020603050405020304" pitchFamily="18" charset="0"/>
              </a:rPr>
              <a:t>Premium Gold ou VIP </a:t>
            </a:r>
            <a:r>
              <a:rPr lang="fr-FR" sz="2000" dirty="0">
                <a:latin typeface="Arial" panose="020B0604020202020204" pitchFamily="34" charset="0"/>
                <a:ea typeface="Calibri" panose="020F0502020204030204" pitchFamily="34" charset="0"/>
                <a:cs typeface="Times New Roman" panose="02020603050405020304" pitchFamily="18" charset="0"/>
              </a:rPr>
              <a:t>à leurs meilleurs clients. Ces cartes de prestige accordent des avantages spécifiques à une catégorie de clients qui est valorisée en ayant le sentiment de faire partie de « l’élite. Elles flattent leur ego et leur donne un sentiment de reconnaissance vis-à-vis de l’entreprise qui les reconnait comme « supérieure ».</a:t>
            </a:r>
          </a:p>
        </p:txBody>
      </p:sp>
      <p:pic>
        <p:nvPicPr>
          <p:cNvPr id="5" name="Image 4">
            <a:extLst>
              <a:ext uri="{FF2B5EF4-FFF2-40B4-BE49-F238E27FC236}">
                <a16:creationId xmlns:a16="http://schemas.microsoft.com/office/drawing/2014/main" id="{C41C2496-B58C-4900-BBD8-B08558C36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429" y="116101"/>
            <a:ext cx="3446275" cy="2220699"/>
          </a:xfrm>
          <a:prstGeom prst="rect">
            <a:avLst/>
          </a:prstGeom>
        </p:spPr>
      </p:pic>
    </p:spTree>
    <p:extLst>
      <p:ext uri="{BB962C8B-B14F-4D97-AF65-F5344CB8AC3E}">
        <p14:creationId xmlns:p14="http://schemas.microsoft.com/office/powerpoint/2010/main" val="2736662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972800" cy="584775"/>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2. Choisir un  moyen de fidélisation</a:t>
            </a:r>
          </a:p>
        </p:txBody>
      </p:sp>
      <p:sp>
        <p:nvSpPr>
          <p:cNvPr id="2" name="Rectangle 1"/>
          <p:cNvSpPr/>
          <p:nvPr/>
        </p:nvSpPr>
        <p:spPr>
          <a:xfrm>
            <a:off x="0" y="657084"/>
            <a:ext cx="11645660" cy="1323439"/>
          </a:xfrm>
          <a:prstGeom prst="rect">
            <a:avLst/>
          </a:prstGeom>
        </p:spPr>
        <p:txBody>
          <a:bodyPr wrap="square">
            <a:spAutoFit/>
          </a:bodyPr>
          <a:lstStyle/>
          <a:p>
            <a:pPr lvl="0" algn="just">
              <a:spcBef>
                <a:spcPts val="600"/>
              </a:spcBef>
              <a:spcAft>
                <a:spcPts val="240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2.2. Les outils de fidélisation </a:t>
            </a:r>
          </a:p>
          <a:p>
            <a:pPr lvl="0" algn="just"/>
            <a:r>
              <a:rPr lang="fr-FR" sz="3200" b="1" dirty="0">
                <a:solidFill>
                  <a:srgbClr val="FFFF00"/>
                </a:solidFill>
                <a:latin typeface="Arial" panose="020B0604020202020204" pitchFamily="34" charset="0"/>
                <a:cs typeface="Times New Roman" panose="02020603050405020304" pitchFamily="18" charset="0"/>
              </a:rPr>
              <a:t>Cartes de fidélité et programme à points</a:t>
            </a:r>
          </a:p>
        </p:txBody>
      </p:sp>
      <p:sp>
        <p:nvSpPr>
          <p:cNvPr id="3" name="Rectangle 2">
            <a:extLst>
              <a:ext uri="{FF2B5EF4-FFF2-40B4-BE49-F238E27FC236}">
                <a16:creationId xmlns:a16="http://schemas.microsoft.com/office/drawing/2014/main" id="{89F8F37F-7AC5-419E-8C91-5FBE2DE72AAE}"/>
              </a:ext>
            </a:extLst>
          </p:cNvPr>
          <p:cNvSpPr/>
          <p:nvPr/>
        </p:nvSpPr>
        <p:spPr>
          <a:xfrm>
            <a:off x="368301" y="2181630"/>
            <a:ext cx="11408832" cy="3524042"/>
          </a:xfrm>
          <a:prstGeom prst="rect">
            <a:avLst/>
          </a:prstGeom>
        </p:spPr>
        <p:txBody>
          <a:bodyPr wrap="square">
            <a:spAutoFit/>
          </a:bodyPr>
          <a:lstStyle/>
          <a:p>
            <a:pPr algn="ctr">
              <a:spcBef>
                <a:spcPts val="1800"/>
              </a:spcBef>
              <a:spcAft>
                <a:spcPts val="0"/>
              </a:spcAft>
            </a:pPr>
            <a:r>
              <a:rPr lang="fr-FR" sz="2400" b="1" dirty="0">
                <a:latin typeface="Arial" panose="020B0604020202020204" pitchFamily="34" charset="0"/>
                <a:ea typeface="Calibri" panose="020F0502020204030204" pitchFamily="34" charset="0"/>
                <a:cs typeface="Times New Roman" panose="02020603050405020304" pitchFamily="18" charset="0"/>
              </a:rPr>
              <a:t>Les programmes à points </a:t>
            </a:r>
          </a:p>
          <a:p>
            <a:pPr algn="just">
              <a:spcBef>
                <a:spcPts val="1800"/>
              </a:spcBef>
              <a:spcAft>
                <a:spcPts val="0"/>
              </a:spcAft>
            </a:pPr>
            <a:r>
              <a:rPr lang="fr-FR" sz="2200" dirty="0">
                <a:latin typeface="Arial" panose="020B0604020202020204" pitchFamily="34" charset="0"/>
                <a:ea typeface="Calibri" panose="020F0502020204030204" pitchFamily="34" charset="0"/>
                <a:cs typeface="Times New Roman" panose="02020603050405020304" pitchFamily="18" charset="0"/>
              </a:rPr>
              <a:t>Ils offrent la possibilité d'accumuler les avantages sous forme de points, de Miles ou de S’Miles… qui permettront d'avoir des cadeaux ou des réductions à terme. </a:t>
            </a:r>
          </a:p>
          <a:p>
            <a:pPr algn="ctr">
              <a:spcBef>
                <a:spcPts val="1800"/>
              </a:spcBef>
              <a:spcAft>
                <a:spcPts val="0"/>
              </a:spcAft>
            </a:pPr>
            <a:r>
              <a:rPr lang="fr-FR" sz="2200" dirty="0">
                <a:latin typeface="Arial" panose="020B0604020202020204" pitchFamily="34" charset="0"/>
                <a:ea typeface="Calibri" panose="020F0502020204030204" pitchFamily="34" charset="0"/>
                <a:cs typeface="Times New Roman" panose="02020603050405020304" pitchFamily="18" charset="0"/>
              </a:rPr>
              <a:t>Les points sont accordés au prorata du montant des achats ou lorsque le client parraine une personne par exemple. </a:t>
            </a:r>
          </a:p>
          <a:p>
            <a:pPr algn="just">
              <a:spcBef>
                <a:spcPts val="1800"/>
              </a:spcBef>
              <a:spcAft>
                <a:spcPts val="0"/>
              </a:spcAft>
            </a:pPr>
            <a:r>
              <a:rPr lang="fr-FR" sz="2200" dirty="0">
                <a:latin typeface="Arial" panose="020B0604020202020204" pitchFamily="34" charset="0"/>
                <a:ea typeface="Calibri" panose="020F0502020204030204" pitchFamily="34" charset="0"/>
                <a:cs typeface="Times New Roman" panose="02020603050405020304" pitchFamily="18" charset="0"/>
              </a:rPr>
              <a:t>Chaque achat donnant des points, le consommateur est tenté consommer plus pour accumuler des points et il est dissuadé d’aller chez les concurrents car, dans ce cas, il ne gagne pas de points. </a:t>
            </a:r>
          </a:p>
        </p:txBody>
      </p:sp>
    </p:spTree>
    <p:extLst>
      <p:ext uri="{BB962C8B-B14F-4D97-AF65-F5344CB8AC3E}">
        <p14:creationId xmlns:p14="http://schemas.microsoft.com/office/powerpoint/2010/main" val="4916411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972800" cy="584775"/>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2 – Choisir un  moyen de fidélisation</a:t>
            </a:r>
          </a:p>
        </p:txBody>
      </p:sp>
      <p:sp>
        <p:nvSpPr>
          <p:cNvPr id="2" name="Rectangle 1"/>
          <p:cNvSpPr/>
          <p:nvPr/>
        </p:nvSpPr>
        <p:spPr>
          <a:xfrm>
            <a:off x="0" y="657084"/>
            <a:ext cx="11645660" cy="1323439"/>
          </a:xfrm>
          <a:prstGeom prst="rect">
            <a:avLst/>
          </a:prstGeom>
        </p:spPr>
        <p:txBody>
          <a:bodyPr wrap="square">
            <a:spAutoFit/>
          </a:bodyPr>
          <a:lstStyle/>
          <a:p>
            <a:pPr lvl="0" algn="just">
              <a:spcBef>
                <a:spcPts val="600"/>
              </a:spcBef>
              <a:spcAft>
                <a:spcPts val="240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2.2. Les outils de fidélisation </a:t>
            </a:r>
          </a:p>
          <a:p>
            <a:pPr marL="361950" algn="ctr">
              <a:spcAft>
                <a:spcPts val="0"/>
              </a:spcAft>
            </a:pPr>
            <a:r>
              <a:rPr lang="fr-FR" dirty="0"/>
              <a:t> </a:t>
            </a:r>
            <a:r>
              <a:rPr lang="fr-FR" sz="3200" b="1" dirty="0">
                <a:solidFill>
                  <a:srgbClr val="FFFF00"/>
                </a:solidFill>
                <a:latin typeface="Arial" panose="020B0604020202020204" pitchFamily="34" charset="0"/>
                <a:cs typeface="Times New Roman" panose="02020603050405020304" pitchFamily="18" charset="0"/>
              </a:rPr>
              <a:t>Le retargeting</a:t>
            </a:r>
          </a:p>
        </p:txBody>
      </p:sp>
      <p:sp>
        <p:nvSpPr>
          <p:cNvPr id="3" name="Rectangle 2">
            <a:extLst>
              <a:ext uri="{FF2B5EF4-FFF2-40B4-BE49-F238E27FC236}">
                <a16:creationId xmlns:a16="http://schemas.microsoft.com/office/drawing/2014/main" id="{BFF2562E-FBD7-491D-852B-B7147B2F86AB}"/>
              </a:ext>
            </a:extLst>
          </p:cNvPr>
          <p:cNvSpPr/>
          <p:nvPr/>
        </p:nvSpPr>
        <p:spPr>
          <a:xfrm>
            <a:off x="446468" y="2052832"/>
            <a:ext cx="11333407" cy="3831818"/>
          </a:xfrm>
          <a:prstGeom prst="rect">
            <a:avLst/>
          </a:prstGeom>
        </p:spPr>
        <p:txBody>
          <a:bodyPr wrap="square">
            <a:spAutoFit/>
          </a:bodyPr>
          <a:lstStyle/>
          <a:p>
            <a:pPr>
              <a:spcBef>
                <a:spcPts val="1800"/>
              </a:spcBef>
            </a:pPr>
            <a:r>
              <a:rPr lang="fr-FR" sz="2200" dirty="0">
                <a:latin typeface="Arial" panose="020B0604020202020204" pitchFamily="34" charset="0"/>
                <a:ea typeface="Calibri" panose="020F0502020204030204" pitchFamily="34" charset="0"/>
                <a:cs typeface="Times New Roman" panose="02020603050405020304" pitchFamily="18" charset="0"/>
              </a:rPr>
              <a:t>Sur les sites de e-commerce, il est fréquent que les acheteurs effectuent des recherches, sélectionnent des articles, les placent dans le panier et ne valident pas l'achat. </a:t>
            </a:r>
          </a:p>
          <a:p>
            <a:pPr marL="342900" indent="-342900">
              <a:spcBef>
                <a:spcPts val="1800"/>
              </a:spcBef>
              <a:buFont typeface="Symbol" panose="05050102010706020507" pitchFamily="18" charset="2"/>
              <a:buChar char="Þ"/>
            </a:pPr>
            <a:r>
              <a:rPr lang="fr-FR" sz="2200" dirty="0">
                <a:latin typeface="Arial" panose="020B0604020202020204" pitchFamily="34" charset="0"/>
                <a:ea typeface="Calibri" panose="020F0502020204030204" pitchFamily="34" charset="0"/>
                <a:cs typeface="Times New Roman" panose="02020603050405020304" pitchFamily="18" charset="0"/>
              </a:rPr>
              <a:t>Concrètement, ces personnes ont montré un intérêt pour le produit mais ne sont pas allé au bout de l’achat. </a:t>
            </a:r>
          </a:p>
          <a:p>
            <a:pPr>
              <a:spcBef>
                <a:spcPts val="1800"/>
              </a:spcBef>
            </a:pPr>
            <a:r>
              <a:rPr lang="fr-FR" sz="2200" dirty="0">
                <a:latin typeface="Arial" panose="020B0604020202020204" pitchFamily="34" charset="0"/>
                <a:ea typeface="Calibri" panose="020F0502020204030204" pitchFamily="34" charset="0"/>
                <a:cs typeface="Times New Roman" panose="02020603050405020304" pitchFamily="18" charset="0"/>
              </a:rPr>
              <a:t>Le retargeting consiste à placer un </a:t>
            </a:r>
            <a:r>
              <a:rPr lang="fr-FR" sz="2200" b="1" dirty="0">
                <a:latin typeface="Arial" panose="020B0604020202020204" pitchFamily="34" charset="0"/>
                <a:ea typeface="Calibri" panose="020F0502020204030204" pitchFamily="34" charset="0"/>
                <a:cs typeface="Times New Roman" panose="02020603050405020304" pitchFamily="18" charset="0"/>
              </a:rPr>
              <a:t>cookie</a:t>
            </a:r>
            <a:r>
              <a:rPr lang="fr-FR" sz="2200" dirty="0">
                <a:latin typeface="Arial" panose="020B0604020202020204" pitchFamily="34" charset="0"/>
                <a:ea typeface="Calibri" panose="020F0502020204030204" pitchFamily="34" charset="0"/>
                <a:cs typeface="Times New Roman" panose="02020603050405020304" pitchFamily="18" charset="0"/>
              </a:rPr>
              <a:t>, lors de la connexion initiale, sur le poste de l’internaute lequel permet d’enregistrer l'appareil qui a servi à créer la connexion. </a:t>
            </a:r>
          </a:p>
          <a:p>
            <a:pPr>
              <a:spcBef>
                <a:spcPts val="1800"/>
              </a:spcBef>
            </a:pPr>
            <a:r>
              <a:rPr lang="fr-FR" sz="2200" dirty="0">
                <a:latin typeface="Arial" panose="020B0604020202020204" pitchFamily="34" charset="0"/>
                <a:ea typeface="Calibri" panose="020F0502020204030204" pitchFamily="34" charset="0"/>
                <a:cs typeface="Times New Roman" panose="02020603050405020304" pitchFamily="18" charset="0"/>
              </a:rPr>
              <a:t>=&gt; Dès lors, il est possible, grâce à ce cookie, de recontacter et de relancer la personne afin de lui faire des propositions commerciales conformes à ses recherches, pour l'inciter à finir l'acte d'achat ou à acheter un autre produit similaire,</a:t>
            </a:r>
            <a:endParaRPr lang="fr-FR" sz="2200" dirty="0"/>
          </a:p>
        </p:txBody>
      </p:sp>
    </p:spTree>
    <p:extLst>
      <p:ext uri="{BB962C8B-B14F-4D97-AF65-F5344CB8AC3E}">
        <p14:creationId xmlns:p14="http://schemas.microsoft.com/office/powerpoint/2010/main" val="341697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5D190-C36A-728F-309C-8D1E72633B1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F12658-B66D-1250-73FA-3ED1423C7AFB}"/>
              </a:ext>
            </a:extLst>
          </p:cNvPr>
          <p:cNvSpPr/>
          <p:nvPr/>
        </p:nvSpPr>
        <p:spPr>
          <a:xfrm>
            <a:off x="0" y="0"/>
            <a:ext cx="10972800" cy="1092607"/>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Chap. 10 – La fidélisation de la clientèle</a:t>
            </a:r>
          </a:p>
          <a:p>
            <a:pPr>
              <a:spcBef>
                <a:spcPts val="300"/>
              </a:spcBef>
              <a:spcAft>
                <a:spcPts val="300"/>
              </a:spcAft>
            </a:pPr>
            <a:r>
              <a:rPr lang="fr-FR" sz="2800" b="1" dirty="0">
                <a:solidFill>
                  <a:srgbClr val="FFFF00"/>
                </a:solidFill>
                <a:latin typeface="Arial" panose="020B0604020202020204" pitchFamily="34" charset="0"/>
                <a:ea typeface="Times New Roman" panose="02020603050405020304" pitchFamily="18" charset="0"/>
              </a:rPr>
              <a:t>2 – Choisir un  moyen de fidélisation</a:t>
            </a:r>
            <a:endParaRPr lang="fr-FR" sz="2800" b="1" dirty="0">
              <a:solidFill>
                <a:srgbClr val="FFFF00"/>
              </a:solidFill>
              <a:effectLst/>
              <a:latin typeface="Arial" panose="020B0604020202020204" pitchFamily="34" charset="0"/>
              <a:ea typeface="Times New Roman" panose="02020603050405020304" pitchFamily="18" charset="0"/>
            </a:endParaRPr>
          </a:p>
        </p:txBody>
      </p:sp>
      <p:sp>
        <p:nvSpPr>
          <p:cNvPr id="2" name="Rectangle 1">
            <a:extLst>
              <a:ext uri="{FF2B5EF4-FFF2-40B4-BE49-F238E27FC236}">
                <a16:creationId xmlns:a16="http://schemas.microsoft.com/office/drawing/2014/main" id="{7E70FAA3-C317-35DC-E465-2F45A7C19483}"/>
              </a:ext>
            </a:extLst>
          </p:cNvPr>
          <p:cNvSpPr/>
          <p:nvPr/>
        </p:nvSpPr>
        <p:spPr>
          <a:xfrm>
            <a:off x="609600" y="1282766"/>
            <a:ext cx="11011437" cy="4493538"/>
          </a:xfrm>
          <a:prstGeom prst="rect">
            <a:avLst/>
          </a:prstGeom>
        </p:spPr>
        <p:txBody>
          <a:bodyPr wrap="square">
            <a:spAutoFit/>
          </a:bodyPr>
          <a:lstStyle/>
          <a:p>
            <a:pPr lvl="0" algn="just">
              <a:spcBef>
                <a:spcPts val="600"/>
              </a:spcBef>
              <a:spcAft>
                <a:spcPts val="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2.1. La fidélisation client</a:t>
            </a:r>
          </a:p>
          <a:p>
            <a:pPr algn="ctr">
              <a:spcBef>
                <a:spcPts val="2400"/>
              </a:spcBef>
              <a:spcAft>
                <a:spcPts val="600"/>
              </a:spcAft>
            </a:pPr>
            <a:r>
              <a:rPr lang="fr-FR" sz="2200" b="1" dirty="0">
                <a:solidFill>
                  <a:srgbClr val="92D050"/>
                </a:solidFill>
                <a:effectLst/>
                <a:latin typeface="Arial" panose="020B0604020202020204" pitchFamily="34" charset="0"/>
                <a:ea typeface="Calibri" panose="020F0502020204030204" pitchFamily="34" charset="0"/>
                <a:cs typeface="Times New Roman" panose="02020603050405020304" pitchFamily="18" charset="0"/>
              </a:rPr>
              <a:t>Les anciens clients, connaissent l’entreprise, lui font confiance et sont prêts à continuer à travailler avec elle, dès lors qu’ils sont satisfaits. </a:t>
            </a:r>
          </a:p>
          <a:p>
            <a:pPr marL="342900" indent="-342900" algn="just">
              <a:spcBef>
                <a:spcPts val="600"/>
              </a:spcBef>
              <a:spcAft>
                <a:spcPts val="600"/>
              </a:spcAft>
              <a:buFont typeface="Wingdings" panose="05000000000000000000" pitchFamily="2" charset="2"/>
              <a:buChar char="Ø"/>
            </a:pPr>
            <a:r>
              <a:rPr lang="fr-FR" sz="2200" dirty="0">
                <a:effectLst/>
                <a:latin typeface="Arial" panose="020B0604020202020204" pitchFamily="34" charset="0"/>
                <a:ea typeface="Calibri" panose="020F0502020204030204" pitchFamily="34" charset="0"/>
                <a:cs typeface="Times New Roman" panose="02020603050405020304" pitchFamily="18" charset="0"/>
              </a:rPr>
              <a:t>La fidélisation consiste à développer une relation privilégiée avec eux, afin de les conserver ou d’a</a:t>
            </a:r>
            <a:r>
              <a:rPr lang="fr-FR" sz="2200" b="1" dirty="0">
                <a:effectLst/>
                <a:latin typeface="Arial" panose="020B0604020202020204" pitchFamily="34" charset="0"/>
                <a:ea typeface="Calibri" panose="020F0502020204030204" pitchFamily="34" charset="0"/>
                <a:cs typeface="Times New Roman" panose="02020603050405020304" pitchFamily="18" charset="0"/>
              </a:rPr>
              <a:t>ccroître leur consommation. </a:t>
            </a:r>
          </a:p>
          <a:p>
            <a:pPr marL="342900" indent="-342900" algn="just">
              <a:spcBef>
                <a:spcPts val="600"/>
              </a:spcBef>
              <a:spcAft>
                <a:spcPts val="600"/>
              </a:spcAft>
              <a:buFont typeface="Wingdings" panose="05000000000000000000" pitchFamily="2" charset="2"/>
              <a:buChar char="Ø"/>
            </a:pPr>
            <a:r>
              <a:rPr lang="fr-FR" sz="2200" dirty="0">
                <a:effectLst/>
                <a:latin typeface="Arial" panose="020B0604020202020204" pitchFamily="34" charset="0"/>
                <a:ea typeface="Calibri" panose="020F0502020204030204" pitchFamily="34" charset="0"/>
                <a:cs typeface="Times New Roman" panose="02020603050405020304" pitchFamily="18" charset="0"/>
              </a:rPr>
              <a:t>Ils sont choyés, cocoonés par des actions commerciales personnalisées qui leurs donnent le sentiment d’appartenir à une communauté. </a:t>
            </a:r>
          </a:p>
          <a:p>
            <a:pPr marL="342900" indent="-342900" algn="just">
              <a:spcBef>
                <a:spcPts val="600"/>
              </a:spcBef>
              <a:spcAft>
                <a:spcPts val="600"/>
              </a:spcAft>
              <a:buFont typeface="Wingdings" panose="05000000000000000000" pitchFamily="2" charset="2"/>
              <a:buChar char="Ø"/>
            </a:pPr>
            <a:r>
              <a:rPr lang="fr-FR" sz="2200" dirty="0">
                <a:effectLst/>
                <a:latin typeface="Arial" panose="020B0604020202020204" pitchFamily="34" charset="0"/>
                <a:ea typeface="Calibri" panose="020F0502020204030204" pitchFamily="34" charset="0"/>
                <a:cs typeface="Times New Roman" panose="02020603050405020304" pitchFamily="18" charset="0"/>
              </a:rPr>
              <a:t>Ces actions créent un attachement à l’entreprise ou à la marque. </a:t>
            </a:r>
          </a:p>
          <a:p>
            <a:pPr marL="342900" indent="-342900" algn="just">
              <a:spcBef>
                <a:spcPts val="600"/>
              </a:spcBef>
              <a:spcAft>
                <a:spcPts val="600"/>
              </a:spcAft>
              <a:buFont typeface="Wingdings" panose="05000000000000000000" pitchFamily="2" charset="2"/>
              <a:buChar char="Ø"/>
            </a:pPr>
            <a:r>
              <a:rPr lang="fr-FR" sz="2200" dirty="0">
                <a:effectLst/>
                <a:latin typeface="Arial" panose="020B0604020202020204" pitchFamily="34" charset="0"/>
                <a:ea typeface="Calibri" panose="020F0502020204030204" pitchFamily="34" charset="0"/>
                <a:cs typeface="Times New Roman" panose="02020603050405020304" pitchFamily="18" charset="0"/>
              </a:rPr>
              <a:t>Le « storytelling » est de plus en plus utiliser pour faire partager une expérience avec l’entreprise ou le produit et faire entrer le client dans l’histoire.</a:t>
            </a:r>
          </a:p>
        </p:txBody>
      </p:sp>
    </p:spTree>
    <p:extLst>
      <p:ext uri="{BB962C8B-B14F-4D97-AF65-F5344CB8AC3E}">
        <p14:creationId xmlns:p14="http://schemas.microsoft.com/office/powerpoint/2010/main" val="323602891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972800" cy="1723549"/>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2 – Choisir un  moyen de fidélisation</a:t>
            </a:r>
          </a:p>
          <a:p>
            <a:pPr lvl="0">
              <a:spcBef>
                <a:spcPts val="300"/>
              </a:spcBef>
              <a:spcAft>
                <a:spcPts val="30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2.1. La fidélisation client</a:t>
            </a:r>
          </a:p>
          <a:p>
            <a:pPr>
              <a:spcBef>
                <a:spcPts val="300"/>
              </a:spcBef>
              <a:spcAft>
                <a:spcPts val="300"/>
              </a:spcAft>
            </a:pPr>
            <a:endParaRPr lang="fr-FR" sz="3200" b="1" dirty="0">
              <a:solidFill>
                <a:srgbClr val="FFFF00"/>
              </a:solidFill>
              <a:latin typeface="Arial" panose="020B0604020202020204" pitchFamily="34" charset="0"/>
              <a:ea typeface="Times New Roman" panose="02020603050405020304" pitchFamily="18" charset="0"/>
            </a:endParaRPr>
          </a:p>
        </p:txBody>
      </p:sp>
      <p:graphicFrame>
        <p:nvGraphicFramePr>
          <p:cNvPr id="5" name="Diagramme 4"/>
          <p:cNvGraphicFramePr/>
          <p:nvPr>
            <p:extLst>
              <p:ext uri="{D42A27DB-BD31-4B8C-83A1-F6EECF244321}">
                <p14:modId xmlns:p14="http://schemas.microsoft.com/office/powerpoint/2010/main" val="148249991"/>
              </p:ext>
            </p:extLst>
          </p:nvPr>
        </p:nvGraphicFramePr>
        <p:xfrm>
          <a:off x="974145" y="1406106"/>
          <a:ext cx="10257447" cy="3968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6116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972800" cy="1154162"/>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Chap. 10 : La fidélisation de la clientèle</a:t>
            </a:r>
          </a:p>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2. Choisir un  moyen de fidélisation</a:t>
            </a:r>
          </a:p>
        </p:txBody>
      </p:sp>
      <p:sp>
        <p:nvSpPr>
          <p:cNvPr id="2" name="Rectangle 1"/>
          <p:cNvSpPr/>
          <p:nvPr/>
        </p:nvSpPr>
        <p:spPr>
          <a:xfrm>
            <a:off x="-1" y="1154162"/>
            <a:ext cx="11692467" cy="5078313"/>
          </a:xfrm>
          <a:prstGeom prst="rect">
            <a:avLst/>
          </a:prstGeom>
        </p:spPr>
        <p:txBody>
          <a:bodyPr wrap="square">
            <a:spAutoFit/>
          </a:bodyPr>
          <a:lstStyle/>
          <a:p>
            <a:pPr lvl="0" algn="just">
              <a:spcBef>
                <a:spcPts val="600"/>
              </a:spcBef>
              <a:spcAft>
                <a:spcPts val="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2.2. Les outils de fidélisation </a:t>
            </a:r>
          </a:p>
          <a:p>
            <a:pPr marL="361950" algn="ctr">
              <a:spcBef>
                <a:spcPts val="1800"/>
              </a:spcBef>
              <a:spcAft>
                <a:spcPts val="0"/>
              </a:spcAft>
            </a:pPr>
            <a:r>
              <a:rPr lang="fr-FR" sz="32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Qualité et image</a:t>
            </a:r>
            <a:endParaRPr lang="fr-FR" sz="3200" dirty="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marL="361950" algn="ctr">
              <a:spcBef>
                <a:spcPts val="1800"/>
              </a:spcBef>
              <a:spcAft>
                <a:spcPts val="0"/>
              </a:spcAft>
            </a:pPr>
            <a:r>
              <a:rPr lang="fr-FR" sz="2800" dirty="0">
                <a:latin typeface="Arial" panose="020B0604020202020204" pitchFamily="34" charset="0"/>
                <a:ea typeface="Calibri" panose="020F0502020204030204" pitchFamily="34" charset="0"/>
                <a:cs typeface="Times New Roman" panose="02020603050405020304" pitchFamily="18" charset="0"/>
              </a:rPr>
              <a:t>Le premier outil de fidélisation repose sur </a:t>
            </a:r>
            <a:r>
              <a:rPr lang="fr-FR" sz="2800" b="1" dirty="0">
                <a:latin typeface="Arial" panose="020B0604020202020204" pitchFamily="34" charset="0"/>
                <a:ea typeface="Calibri" panose="020F0502020204030204" pitchFamily="34" charset="0"/>
                <a:cs typeface="Times New Roman" panose="02020603050405020304" pitchFamily="18" charset="0"/>
              </a:rPr>
              <a:t>la qualité du produit et l’image de la marque ou de la société </a:t>
            </a:r>
          </a:p>
          <a:p>
            <a:pPr marL="361950" algn="ctr">
              <a:spcBef>
                <a:spcPts val="1800"/>
              </a:spcBef>
              <a:spcAft>
                <a:spcPts val="0"/>
              </a:spcAft>
            </a:pPr>
            <a:r>
              <a:rPr lang="fr-FR" sz="2800" dirty="0">
                <a:latin typeface="Arial" panose="020B0604020202020204" pitchFamily="34" charset="0"/>
                <a:ea typeface="Calibri" panose="020F0502020204030204" pitchFamily="34" charset="0"/>
                <a:cs typeface="Times New Roman" panose="02020603050405020304" pitchFamily="18" charset="0"/>
              </a:rPr>
              <a:t>Un client satisfait est un client qui revient vers le produit.</a:t>
            </a:r>
          </a:p>
          <a:p>
            <a:pPr marL="361950" algn="ctr">
              <a:spcBef>
                <a:spcPts val="1800"/>
              </a:spcBef>
            </a:pPr>
            <a:r>
              <a:rPr lang="fr-FR" sz="2400" dirty="0">
                <a:effectLst/>
                <a:latin typeface="Arial" panose="020B0604020202020204" pitchFamily="34" charset="0"/>
                <a:ea typeface="Calibri" panose="020F0502020204030204" pitchFamily="34" charset="0"/>
                <a:cs typeface="Times New Roman" panose="02020603050405020304" pitchFamily="18" charset="0"/>
              </a:rPr>
              <a:t>La demande du public évolue. Il accorde plus d’importance à la responsabilité sociétale des entreprises. Ces dernières doivent évoluer pour avoir une image écoresponsable et des produits qui satisfont des consommateurs de plus en plus exigent en matière d’écologie, de pollution, de recyclage, d’empreinte carbone et de respect des producteurs…</a:t>
            </a:r>
            <a:endParaRPr lang="fr-FR" sz="3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Image 4" descr="Une image contenant dessin, signe, alimentation&#10;&#10;Description générée automatiquement">
            <a:extLst>
              <a:ext uri="{FF2B5EF4-FFF2-40B4-BE49-F238E27FC236}">
                <a16:creationId xmlns:a16="http://schemas.microsoft.com/office/drawing/2014/main" id="{98774BCF-B7C5-4055-8AF3-F980E685C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5835" y="144505"/>
            <a:ext cx="2616464" cy="2125249"/>
          </a:xfrm>
          <a:prstGeom prst="rect">
            <a:avLst/>
          </a:prstGeom>
        </p:spPr>
      </p:pic>
    </p:spTree>
    <p:extLst>
      <p:ext uri="{BB962C8B-B14F-4D97-AF65-F5344CB8AC3E}">
        <p14:creationId xmlns:p14="http://schemas.microsoft.com/office/powerpoint/2010/main" val="767087594"/>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972800" cy="1154162"/>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Chap. 10 : La fidélisation de la clientèle</a:t>
            </a:r>
          </a:p>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2. Choisir un  moyen de fidélisation</a:t>
            </a:r>
          </a:p>
        </p:txBody>
      </p:sp>
      <p:sp>
        <p:nvSpPr>
          <p:cNvPr id="2" name="Rectangle 1"/>
          <p:cNvSpPr/>
          <p:nvPr/>
        </p:nvSpPr>
        <p:spPr>
          <a:xfrm>
            <a:off x="0" y="1152384"/>
            <a:ext cx="11645660" cy="4170372"/>
          </a:xfrm>
          <a:prstGeom prst="rect">
            <a:avLst/>
          </a:prstGeom>
        </p:spPr>
        <p:txBody>
          <a:bodyPr wrap="square">
            <a:spAutoFit/>
          </a:bodyPr>
          <a:lstStyle/>
          <a:p>
            <a:pPr lvl="0" algn="just">
              <a:spcBef>
                <a:spcPts val="600"/>
              </a:spcBef>
              <a:spcAft>
                <a:spcPts val="240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2.2. Les outils de fidélisation </a:t>
            </a:r>
          </a:p>
          <a:p>
            <a:pPr marL="361950" algn="ctr">
              <a:spcBef>
                <a:spcPts val="1800"/>
              </a:spcBef>
              <a:spcAft>
                <a:spcPts val="0"/>
              </a:spcAft>
            </a:pPr>
            <a:r>
              <a:rPr lang="fr-FR" sz="32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Base de données clients</a:t>
            </a:r>
            <a:endParaRPr lang="fr-FR" sz="3200" dirty="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marL="361950" algn="ctr">
              <a:spcBef>
                <a:spcPts val="1800"/>
              </a:spcBef>
              <a:spcAft>
                <a:spcPts val="0"/>
              </a:spcAft>
            </a:pPr>
            <a:r>
              <a:rPr lang="fr-FR" sz="2800" dirty="0">
                <a:latin typeface="Arial" panose="020B0604020202020204" pitchFamily="34" charset="0"/>
                <a:ea typeface="Calibri" panose="020F0502020204030204" pitchFamily="34" charset="0"/>
                <a:cs typeface="Times New Roman" panose="02020603050405020304" pitchFamily="18" charset="0"/>
              </a:rPr>
              <a:t>Les actions de </a:t>
            </a:r>
            <a:r>
              <a:rPr lang="fr-FR" sz="2800" dirty="0">
                <a:latin typeface="Arial" panose="020B0604020202020204" pitchFamily="34" charset="0"/>
                <a:ea typeface="Calibri" panose="020F0502020204030204" pitchFamily="34" charset="0"/>
                <a:cs typeface="Arial" panose="020B0604020202020204" pitchFamily="34" charset="0"/>
              </a:rPr>
              <a:t>fidélisation </a:t>
            </a:r>
            <a:r>
              <a:rPr lang="fr-FR" sz="2800" dirty="0">
                <a:latin typeface="Arial" panose="020B0604020202020204" pitchFamily="34" charset="0"/>
                <a:ea typeface="Calibri" panose="020F0502020204030204" pitchFamily="34" charset="0"/>
                <a:cs typeface="Times New Roman" panose="02020603050405020304" pitchFamily="18" charset="0"/>
              </a:rPr>
              <a:t>reposent sur une </a:t>
            </a:r>
            <a:r>
              <a:rPr lang="fr-FR" sz="2800" b="1" dirty="0">
                <a:latin typeface="Arial" panose="020B0604020202020204" pitchFamily="34" charset="0"/>
                <a:ea typeface="Calibri" panose="020F0502020204030204" pitchFamily="34" charset="0"/>
                <a:cs typeface="Times New Roman" panose="02020603050405020304" pitchFamily="18" charset="0"/>
              </a:rPr>
              <a:t>bonne connaissance du client</a:t>
            </a:r>
            <a:r>
              <a:rPr lang="fr-FR" sz="2800" dirty="0">
                <a:latin typeface="Arial" panose="020B0604020202020204" pitchFamily="34" charset="0"/>
                <a:ea typeface="Calibri" panose="020F0502020204030204" pitchFamily="34" charset="0"/>
                <a:cs typeface="Times New Roman" panose="02020603050405020304" pitchFamily="18" charset="0"/>
              </a:rPr>
              <a:t> et de ses habitudes de consommation. </a:t>
            </a:r>
          </a:p>
          <a:p>
            <a:pPr marL="361950" algn="ctr">
              <a:spcBef>
                <a:spcPts val="1800"/>
              </a:spcBef>
              <a:spcAft>
                <a:spcPts val="0"/>
              </a:spcAft>
            </a:pPr>
            <a:r>
              <a:rPr lang="fr-FR" sz="2800" dirty="0">
                <a:latin typeface="Arial" panose="020B0604020202020204" pitchFamily="34" charset="0"/>
                <a:ea typeface="Calibri" panose="020F0502020204030204" pitchFamily="34" charset="0"/>
                <a:cs typeface="Times New Roman" panose="02020603050405020304" pitchFamily="18" charset="0"/>
              </a:rPr>
              <a:t>=&gt; L’entreprise doit </a:t>
            </a:r>
            <a:r>
              <a:rPr lang="fr-FR" sz="2800" dirty="0">
                <a:latin typeface="Arial" panose="020B0604020202020204" pitchFamily="34" charset="0"/>
                <a:ea typeface="Calibri" panose="020F0502020204030204" pitchFamily="34" charset="0"/>
                <a:cs typeface="Arial" panose="020B0604020202020204" pitchFamily="34" charset="0"/>
              </a:rPr>
              <a:t>collecter un maximum de données sur le client</a:t>
            </a:r>
            <a:r>
              <a:rPr lang="fr-FR" sz="2800" dirty="0">
                <a:latin typeface="Arial" panose="020B0604020202020204" pitchFamily="34" charset="0"/>
                <a:ea typeface="Calibri" panose="020F0502020204030204" pitchFamily="34" charset="0"/>
                <a:cs typeface="Times New Roman" panose="02020603050405020304" pitchFamily="18" charset="0"/>
              </a:rPr>
              <a:t> lors de la relation commerciale : </a:t>
            </a:r>
            <a:r>
              <a:rPr lang="fr-FR" sz="2800" i="1" dirty="0">
                <a:latin typeface="Arial" panose="020B0604020202020204" pitchFamily="34" charset="0"/>
                <a:ea typeface="Calibri" panose="020F0502020204030204" pitchFamily="34" charset="0"/>
                <a:cs typeface="Times New Roman" panose="02020603050405020304" pitchFamily="18" charset="0"/>
              </a:rPr>
              <a:t>montant et périodicité des achats, centres d’intérêts, appétence aux offres, etc. </a:t>
            </a:r>
          </a:p>
        </p:txBody>
      </p:sp>
      <p:pic>
        <p:nvPicPr>
          <p:cNvPr id="5" name="Image 4" descr="Une image contenant casque, alimentation&#10;&#10;Description générée automatiquement">
            <a:extLst>
              <a:ext uri="{FF2B5EF4-FFF2-40B4-BE49-F238E27FC236}">
                <a16:creationId xmlns:a16="http://schemas.microsoft.com/office/drawing/2014/main" id="{81AE2898-7D55-40C1-A28C-D438EB6CF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445" y="185589"/>
            <a:ext cx="3116815" cy="2060957"/>
          </a:xfrm>
          <a:prstGeom prst="rect">
            <a:avLst/>
          </a:prstGeom>
        </p:spPr>
      </p:pic>
    </p:spTree>
    <p:extLst>
      <p:ext uri="{BB962C8B-B14F-4D97-AF65-F5344CB8AC3E}">
        <p14:creationId xmlns:p14="http://schemas.microsoft.com/office/powerpoint/2010/main" val="16458439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972800" cy="584775"/>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2. Choisir un  moyen de fidélisation</a:t>
            </a:r>
          </a:p>
        </p:txBody>
      </p:sp>
      <p:sp>
        <p:nvSpPr>
          <p:cNvPr id="2" name="Rectangle 1"/>
          <p:cNvSpPr/>
          <p:nvPr/>
        </p:nvSpPr>
        <p:spPr>
          <a:xfrm>
            <a:off x="0" y="693978"/>
            <a:ext cx="11362266" cy="523220"/>
          </a:xfrm>
          <a:prstGeom prst="rect">
            <a:avLst/>
          </a:prstGeom>
        </p:spPr>
        <p:txBody>
          <a:bodyPr wrap="square">
            <a:spAutoFit/>
          </a:bodyPr>
          <a:lstStyle/>
          <a:p>
            <a:pPr lvl="0" algn="just">
              <a:spcBef>
                <a:spcPts val="600"/>
              </a:spcBef>
              <a:spcAft>
                <a:spcPts val="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2.2. Les outils de fidélisation </a:t>
            </a:r>
          </a:p>
        </p:txBody>
      </p:sp>
      <p:graphicFrame>
        <p:nvGraphicFramePr>
          <p:cNvPr id="5" name="Diagramme 4"/>
          <p:cNvGraphicFramePr/>
          <p:nvPr>
            <p:extLst>
              <p:ext uri="{D42A27DB-BD31-4B8C-83A1-F6EECF244321}">
                <p14:modId xmlns:p14="http://schemas.microsoft.com/office/powerpoint/2010/main" val="486044977"/>
              </p:ext>
            </p:extLst>
          </p:nvPr>
        </p:nvGraphicFramePr>
        <p:xfrm>
          <a:off x="433878" y="1524159"/>
          <a:ext cx="11040532" cy="4563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25592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972800" cy="1154162"/>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Chap. 10 : La fidélisation de la clientèle</a:t>
            </a:r>
          </a:p>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2. Choisir un  moyen de fidélisation</a:t>
            </a:r>
          </a:p>
        </p:txBody>
      </p:sp>
      <p:sp>
        <p:nvSpPr>
          <p:cNvPr id="3" name="Rectangle 2"/>
          <p:cNvSpPr/>
          <p:nvPr/>
        </p:nvSpPr>
        <p:spPr>
          <a:xfrm>
            <a:off x="0" y="1109252"/>
            <a:ext cx="11302999" cy="3847207"/>
          </a:xfrm>
          <a:prstGeom prst="rect">
            <a:avLst/>
          </a:prstGeom>
        </p:spPr>
        <p:txBody>
          <a:bodyPr wrap="square">
            <a:spAutoFit/>
          </a:bodyPr>
          <a:lstStyle/>
          <a:p>
            <a:pPr lvl="0" algn="just">
              <a:spcBef>
                <a:spcPts val="1800"/>
              </a:spcBef>
            </a:pPr>
            <a:r>
              <a:rPr lang="fr-FR" sz="2800" b="1" dirty="0">
                <a:latin typeface="Arial" panose="020B0604020202020204" pitchFamily="34" charset="0"/>
                <a:ea typeface="Times New Roman" panose="02020603050405020304" pitchFamily="18" charset="0"/>
                <a:cs typeface="Times New Roman" panose="02020603050405020304" pitchFamily="18" charset="0"/>
              </a:rPr>
              <a:t>2.2. Les outils de fidélisation </a:t>
            </a:r>
          </a:p>
          <a:p>
            <a:pPr marL="361950" algn="ctr">
              <a:spcBef>
                <a:spcPts val="3600"/>
              </a:spcBef>
              <a:spcAft>
                <a:spcPts val="0"/>
              </a:spcAft>
            </a:pPr>
            <a:r>
              <a:rPr lang="fr-FR" sz="2800" dirty="0">
                <a:latin typeface="Arial" panose="020B0604020202020204" pitchFamily="34" charset="0"/>
                <a:ea typeface="Calibri" panose="020F0502020204030204" pitchFamily="34" charset="0"/>
                <a:cs typeface="Times New Roman" panose="02020603050405020304" pitchFamily="18" charset="0"/>
              </a:rPr>
              <a:t>Les informations clients doivent être informatisées pour les retraiter rapidement au fil des besoins commerciaux et pour réaliser des statistiques ou requêtes commerciales.</a:t>
            </a:r>
          </a:p>
          <a:p>
            <a:pPr marL="361950" algn="ctr">
              <a:spcBef>
                <a:spcPts val="3600"/>
              </a:spcBef>
              <a:spcAft>
                <a:spcPts val="0"/>
              </a:spcAft>
            </a:pPr>
            <a:r>
              <a:rPr lang="fr-FR" sz="2400" i="1" dirty="0">
                <a:latin typeface="Arial" panose="020B0604020202020204" pitchFamily="34" charset="0"/>
                <a:ea typeface="Calibri" panose="020F0502020204030204" pitchFamily="34" charset="0"/>
                <a:cs typeface="Times New Roman" panose="02020603050405020304" pitchFamily="18" charset="0"/>
              </a:rPr>
              <a:t>Le développement du « </a:t>
            </a:r>
            <a:r>
              <a:rPr lang="fr-FR" sz="2400" i="1" dirty="0" err="1">
                <a:latin typeface="Arial" panose="020B0604020202020204" pitchFamily="34" charset="0"/>
                <a:ea typeface="Calibri" panose="020F0502020204030204" pitchFamily="34" charset="0"/>
                <a:cs typeface="Times New Roman" panose="02020603050405020304" pitchFamily="18" charset="0"/>
              </a:rPr>
              <a:t>Big</a:t>
            </a:r>
            <a:r>
              <a:rPr lang="fr-FR" sz="2400" i="1" dirty="0">
                <a:latin typeface="Arial" panose="020B0604020202020204" pitchFamily="34" charset="0"/>
                <a:ea typeface="Calibri" panose="020F0502020204030204" pitchFamily="34" charset="0"/>
                <a:cs typeface="Times New Roman" panose="02020603050405020304" pitchFamily="18" charset="0"/>
              </a:rPr>
              <a:t> Data » est emblématique de cette approche avec la sauvegarde de toutes les actions réalisées par les clients sur Internet. (Amazon, Google, Facebook, Twitter, etc.)</a:t>
            </a:r>
            <a:endParaRPr lang="fr-FR" sz="2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2836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972800" cy="584775"/>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2 – Choisir un  moyen de fidélisation</a:t>
            </a:r>
          </a:p>
        </p:txBody>
      </p:sp>
      <p:sp>
        <p:nvSpPr>
          <p:cNvPr id="2" name="Rectangle 1"/>
          <p:cNvSpPr/>
          <p:nvPr/>
        </p:nvSpPr>
        <p:spPr>
          <a:xfrm>
            <a:off x="0" y="657084"/>
            <a:ext cx="11921544" cy="5647700"/>
          </a:xfrm>
          <a:prstGeom prst="rect">
            <a:avLst/>
          </a:prstGeom>
        </p:spPr>
        <p:txBody>
          <a:bodyPr wrap="square">
            <a:spAutoFit/>
          </a:bodyPr>
          <a:lstStyle/>
          <a:p>
            <a:pPr lvl="0" algn="just">
              <a:spcBef>
                <a:spcPts val="600"/>
              </a:spcBef>
              <a:spcAft>
                <a:spcPts val="240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2.2. Les outils de fidélisation </a:t>
            </a:r>
          </a:p>
          <a:p>
            <a:pPr marL="536575" algn="ctr">
              <a:spcBef>
                <a:spcPts val="600"/>
              </a:spcBef>
              <a:spcAft>
                <a:spcPts val="0"/>
              </a:spcAft>
            </a:pPr>
            <a:r>
              <a:rPr lang="fr-FR" sz="3200" b="1" dirty="0">
                <a:solidFill>
                  <a:srgbClr val="FFFF00"/>
                </a:solidFill>
                <a:latin typeface="Arial" panose="020B0604020202020204" pitchFamily="34" charset="0"/>
                <a:cs typeface="Times New Roman" panose="02020603050405020304" pitchFamily="18" charset="0"/>
              </a:rPr>
              <a:t>Newsletters, revue , réseaux sociaux, etc. </a:t>
            </a:r>
          </a:p>
          <a:p>
            <a:pPr marL="536575">
              <a:spcBef>
                <a:spcPts val="1800"/>
              </a:spcBef>
            </a:pPr>
            <a:r>
              <a:rPr lang="fr-FR" sz="2200" dirty="0">
                <a:latin typeface="Arial" panose="020B0604020202020204" pitchFamily="34" charset="0"/>
                <a:cs typeface="Arial" panose="020B0604020202020204" pitchFamily="34" charset="0"/>
              </a:rPr>
              <a:t>Elles</a:t>
            </a:r>
            <a:r>
              <a:rPr lang="fr-FR" sz="2200" b="1" dirty="0">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créent un lien avec le consommateur en le tenant informé de l'actualité de l'entreprise, de ses nouveautés, de ses promotions, etc. Elles véhiculent l’image de l'entreprise tisse une relation de proximité et donne le sentiment de faire partie d’un groupe.</a:t>
            </a:r>
          </a:p>
          <a:p>
            <a:pPr marL="536575">
              <a:spcBef>
                <a:spcPts val="1800"/>
              </a:spcBef>
              <a:buFont typeface="Wingdings" panose="05000000000000000000" pitchFamily="2" charset="2"/>
              <a:buChar char="q"/>
            </a:pPr>
            <a:r>
              <a:rPr lang="fr-FR" sz="2800" b="1" dirty="0">
                <a:latin typeface="Arial" panose="020B0604020202020204" pitchFamily="34" charset="0"/>
                <a:cs typeface="Arial" panose="020B0604020202020204" pitchFamily="34" charset="0"/>
              </a:rPr>
              <a:t> Les newsletters (numérique ou papier) </a:t>
            </a:r>
          </a:p>
          <a:p>
            <a:pPr marL="536575">
              <a:spcBef>
                <a:spcPts val="1800"/>
              </a:spcBef>
            </a:pPr>
            <a:r>
              <a:rPr lang="fr-FR" sz="2000" dirty="0">
                <a:latin typeface="Arial" panose="020B0604020202020204" pitchFamily="34" charset="0"/>
                <a:cs typeface="Arial" panose="020B0604020202020204" pitchFamily="34" charset="0"/>
              </a:rPr>
              <a:t>Elles permettent une communication personnalisée et constituent </a:t>
            </a:r>
          </a:p>
          <a:p>
            <a:pPr marL="536575"/>
            <a:r>
              <a:rPr lang="fr-FR" sz="2000" dirty="0">
                <a:latin typeface="Arial" panose="020B0604020202020204" pitchFamily="34" charset="0"/>
                <a:cs typeface="Arial" panose="020B0604020202020204" pitchFamily="34" charset="0"/>
              </a:rPr>
              <a:t>un bon moyen de communication commerciale et institutionnel. </a:t>
            </a:r>
          </a:p>
          <a:p>
            <a:pPr marL="536575">
              <a:spcBef>
                <a:spcPts val="1800"/>
              </a:spcBef>
            </a:pPr>
            <a:r>
              <a:rPr lang="fr-FR" sz="2000" dirty="0">
                <a:latin typeface="Arial" panose="020B0604020202020204" pitchFamily="34" charset="0"/>
                <a:cs typeface="Arial" panose="020B0604020202020204" pitchFamily="34" charset="0"/>
              </a:rPr>
              <a:t>Les entreprises tendent à délaisser l’édition papier, trop coûteuse, </a:t>
            </a:r>
          </a:p>
          <a:p>
            <a:pPr marL="536575"/>
            <a:r>
              <a:rPr lang="fr-FR" sz="2000" dirty="0">
                <a:latin typeface="Arial" panose="020B0604020202020204" pitchFamily="34" charset="0"/>
                <a:cs typeface="Arial" panose="020B0604020202020204" pitchFamily="34" charset="0"/>
              </a:rPr>
              <a:t>au profit d’un contact numérique par mél ou sur les réseaux sociaux. </a:t>
            </a:r>
          </a:p>
          <a:p>
            <a:pPr marL="536575"/>
            <a:r>
              <a:rPr lang="fr-FR" sz="2000" dirty="0">
                <a:latin typeface="Arial" panose="020B0604020202020204" pitchFamily="34" charset="0"/>
                <a:cs typeface="Arial" panose="020B0604020202020204" pitchFamily="34" charset="0"/>
              </a:rPr>
              <a:t>La version papier reste limitée à une communication de prestige.</a:t>
            </a:r>
          </a:p>
        </p:txBody>
      </p:sp>
      <p:pic>
        <p:nvPicPr>
          <p:cNvPr id="7" name="Image 6" descr="Une image contenant capture d’écran, journal, tenant, femme&#10;&#10;Description générée automatiquement">
            <a:extLst>
              <a:ext uri="{FF2B5EF4-FFF2-40B4-BE49-F238E27FC236}">
                <a16:creationId xmlns:a16="http://schemas.microsoft.com/office/drawing/2014/main" id="{B2071391-B339-426F-A942-607D7ABCE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1203" y="3313752"/>
            <a:ext cx="3362754" cy="2986857"/>
          </a:xfrm>
          <a:prstGeom prst="rect">
            <a:avLst/>
          </a:prstGeom>
        </p:spPr>
      </p:pic>
    </p:spTree>
    <p:extLst>
      <p:ext uri="{BB962C8B-B14F-4D97-AF65-F5344CB8AC3E}">
        <p14:creationId xmlns:p14="http://schemas.microsoft.com/office/powerpoint/2010/main" val="11022689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972800" cy="584775"/>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2. Choisir un  moyen de fidélisation</a:t>
            </a:r>
          </a:p>
        </p:txBody>
      </p:sp>
      <p:sp>
        <p:nvSpPr>
          <p:cNvPr id="2" name="Rectangle 1"/>
          <p:cNvSpPr/>
          <p:nvPr/>
        </p:nvSpPr>
        <p:spPr>
          <a:xfrm>
            <a:off x="0" y="657084"/>
            <a:ext cx="11645660" cy="5801588"/>
          </a:xfrm>
          <a:prstGeom prst="rect">
            <a:avLst/>
          </a:prstGeom>
        </p:spPr>
        <p:txBody>
          <a:bodyPr wrap="square">
            <a:spAutoFit/>
          </a:bodyPr>
          <a:lstStyle/>
          <a:p>
            <a:pPr lvl="0" algn="just">
              <a:spcBef>
                <a:spcPts val="600"/>
              </a:spcBef>
              <a:spcAft>
                <a:spcPts val="120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2.2. Les outils de fidélisation </a:t>
            </a:r>
          </a:p>
          <a:p>
            <a:pPr marL="361950" algn="ctr">
              <a:spcBef>
                <a:spcPts val="600"/>
              </a:spcBef>
              <a:spcAft>
                <a:spcPts val="0"/>
              </a:spcAft>
            </a:pPr>
            <a:r>
              <a:rPr lang="fr-FR" dirty="0"/>
              <a:t> </a:t>
            </a:r>
            <a:r>
              <a:rPr lang="fr-FR" sz="3200" b="1" dirty="0">
                <a:solidFill>
                  <a:srgbClr val="FFFF00"/>
                </a:solidFill>
                <a:latin typeface="Arial" panose="020B0604020202020204" pitchFamily="34" charset="0"/>
                <a:cs typeface="Times New Roman" panose="02020603050405020304" pitchFamily="18" charset="0"/>
              </a:rPr>
              <a:t>Newsletters, revue et compte Facebook, Instagram, </a:t>
            </a:r>
            <a:r>
              <a:rPr lang="fr-FR" sz="3200" b="1" dirty="0" err="1">
                <a:solidFill>
                  <a:srgbClr val="FFFF00"/>
                </a:solidFill>
                <a:latin typeface="Arial" panose="020B0604020202020204" pitchFamily="34" charset="0"/>
                <a:cs typeface="Times New Roman" panose="02020603050405020304" pitchFamily="18" charset="0"/>
              </a:rPr>
              <a:t>etc</a:t>
            </a:r>
            <a:r>
              <a:rPr lang="fr-FR" sz="3200" b="1" dirty="0">
                <a:solidFill>
                  <a:srgbClr val="FFFF00"/>
                </a:solidFill>
                <a:latin typeface="Arial" panose="020B0604020202020204" pitchFamily="34" charset="0"/>
                <a:cs typeface="Times New Roman" panose="02020603050405020304" pitchFamily="18" charset="0"/>
              </a:rPr>
              <a:t> </a:t>
            </a:r>
          </a:p>
          <a:p>
            <a:pPr marL="449263">
              <a:spcBef>
                <a:spcPts val="1800"/>
              </a:spcBef>
              <a:buFont typeface="Wingdings" panose="05000000000000000000" pitchFamily="2" charset="2"/>
              <a:buChar char="q"/>
            </a:pPr>
            <a:r>
              <a:rPr lang="fr-FR" sz="2800" b="1" dirty="0">
                <a:latin typeface="Arial" panose="020B0604020202020204" pitchFamily="34" charset="0"/>
                <a:cs typeface="Arial" panose="020B0604020202020204" pitchFamily="34" charset="0"/>
              </a:rPr>
              <a:t> Blogs et réseaux sociaux </a:t>
            </a:r>
          </a:p>
          <a:p>
            <a:pPr marL="449263" algn="just"/>
            <a:r>
              <a:rPr lang="fr-FR" sz="2100" dirty="0">
                <a:latin typeface="Arial" panose="020B0604020202020204" pitchFamily="34" charset="0"/>
                <a:cs typeface="Arial" panose="020B0604020202020204" pitchFamily="34" charset="0"/>
              </a:rPr>
              <a:t>Les </a:t>
            </a:r>
            <a:r>
              <a:rPr lang="fr-FR" sz="2100" dirty="0">
                <a:effectLst/>
                <a:latin typeface="Arial" panose="020B0604020202020204" pitchFamily="34" charset="0"/>
                <a:ea typeface="Calibri" panose="020F0502020204030204" pitchFamily="34" charset="0"/>
                <a:cs typeface="Times New Roman" panose="02020603050405020304" pitchFamily="18" charset="0"/>
              </a:rPr>
              <a:t>blogs et les réseaux sociaux créent un lien en temps réel avec le client. C’est un moyen de communication peu coûteux et instantané. Ce mode de communication est particulièrement adapté pour toucher les jeunes, mais elle doit être bien contrôlée afin d’éviter le « Bad buzz ». L’apparition des influenceurs sur les réseaux qui peuvent avoir des milliers d’adhérents ou de « followers » offre de nouvelles opportunités  de toucher un large public afin de placer et faire connaitre des produits ou des services.</a:t>
            </a:r>
            <a:endParaRPr lang="fr-FR" sz="2100" dirty="0">
              <a:latin typeface="Arial" panose="020B0604020202020204" pitchFamily="34" charset="0"/>
              <a:cs typeface="Arial" panose="020B0604020202020204" pitchFamily="34" charset="0"/>
            </a:endParaRPr>
          </a:p>
          <a:p>
            <a:pPr marL="449263">
              <a:spcBef>
                <a:spcPts val="1800"/>
              </a:spcBef>
              <a:buFont typeface="Wingdings" panose="05000000000000000000" pitchFamily="2" charset="2"/>
              <a:buChar char="q"/>
            </a:pPr>
            <a:r>
              <a:rPr lang="fr-FR" sz="2800" b="1" dirty="0">
                <a:latin typeface="Arial" panose="020B0604020202020204" pitchFamily="34" charset="0"/>
                <a:cs typeface="Arial" panose="020B0604020202020204" pitchFamily="34" charset="0"/>
              </a:rPr>
              <a:t> SMS  </a:t>
            </a:r>
          </a:p>
          <a:p>
            <a:pPr marL="449263"/>
            <a:r>
              <a:rPr lang="fr-FR" sz="2100" dirty="0">
                <a:latin typeface="Arial" panose="020B0604020202020204" pitchFamily="34" charset="0"/>
                <a:cs typeface="Arial" panose="020B0604020202020204" pitchFamily="34" charset="0"/>
              </a:rPr>
              <a:t>Il est possible de garder un fil ouvert avec les consommateurs en activant des notifications par </a:t>
            </a:r>
            <a:r>
              <a:rPr lang="fr-FR" sz="2100" b="1" dirty="0">
                <a:latin typeface="Arial" panose="020B0604020202020204" pitchFamily="34" charset="0"/>
                <a:cs typeface="Arial" panose="020B0604020202020204" pitchFamily="34" charset="0"/>
              </a:rPr>
              <a:t>SMS</a:t>
            </a:r>
            <a:r>
              <a:rPr lang="fr-FR" sz="2100" dirty="0">
                <a:latin typeface="Arial" panose="020B0604020202020204" pitchFamily="34" charset="0"/>
                <a:cs typeface="Arial" panose="020B0604020202020204" pitchFamily="34" charset="0"/>
              </a:rPr>
              <a:t>. Ce mode de communication </a:t>
            </a:r>
            <a:r>
              <a:rPr lang="fr-FR" sz="2100" b="1" dirty="0">
                <a:latin typeface="Arial" panose="020B0604020202020204" pitchFamily="34" charset="0"/>
                <a:cs typeface="Arial" panose="020B0604020202020204" pitchFamily="34" charset="0"/>
              </a:rPr>
              <a:t>ne coûte pas cher et donne un accès instantané et direct au client</a:t>
            </a:r>
            <a:r>
              <a:rPr lang="fr-FR" sz="2100" dirty="0">
                <a:latin typeface="Arial" panose="020B0604020202020204" pitchFamily="34" charset="0"/>
                <a:cs typeface="Arial" panose="020B0604020202020204" pitchFamily="34" charset="0"/>
              </a:rPr>
              <a:t>. Il flatte le client en créant une communication personnalisée. L’entreprise ne doit cependant pas en abuser afin de ne pas provoquer un rejet préjudiciable.</a:t>
            </a:r>
          </a:p>
        </p:txBody>
      </p:sp>
      <p:pic>
        <p:nvPicPr>
          <p:cNvPr id="5" name="Image 4" descr="Une image contenant dessin, alimentation&#10;&#10;Description générée automatiquement">
            <a:extLst>
              <a:ext uri="{FF2B5EF4-FFF2-40B4-BE49-F238E27FC236}">
                <a16:creationId xmlns:a16="http://schemas.microsoft.com/office/drawing/2014/main" id="{33F431D7-11F4-4A29-8A9B-BE6A99C91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7132" y="51591"/>
            <a:ext cx="2758668" cy="1317465"/>
          </a:xfrm>
          <a:prstGeom prst="rect">
            <a:avLst/>
          </a:prstGeom>
        </p:spPr>
      </p:pic>
    </p:spTree>
    <p:extLst>
      <p:ext uri="{BB962C8B-B14F-4D97-AF65-F5344CB8AC3E}">
        <p14:creationId xmlns:p14="http://schemas.microsoft.com/office/powerpoint/2010/main" val="29204505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TC104033921[[fn=Damas]]</Template>
  <TotalTime>1128</TotalTime>
  <Words>1505</Words>
  <Application>Microsoft Office PowerPoint</Application>
  <PresentationFormat>Grand écran</PresentationFormat>
  <Paragraphs>95</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Bookman Old Style</vt:lpstr>
      <vt:lpstr>Rockwell</vt:lpstr>
      <vt:lpstr>Symbol</vt:lpstr>
      <vt:lpstr>Wingdings</vt:lpstr>
      <vt:lpstr>Damask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Claude Terrier</dc:creator>
  <cp:lastModifiedBy>Claude Terrier</cp:lastModifiedBy>
  <cp:revision>37</cp:revision>
  <dcterms:created xsi:type="dcterms:W3CDTF">2014-06-17T06:47:14Z</dcterms:created>
  <dcterms:modified xsi:type="dcterms:W3CDTF">2024-03-08T22:54:59Z</dcterms:modified>
</cp:coreProperties>
</file>