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0" r:id="rId4"/>
    <p:sldId id="258" r:id="rId5"/>
    <p:sldId id="259"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5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49CD44-0120-46E9-A19C-3A7E7CC76361}"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fr-FR"/>
        </a:p>
      </dgm:t>
    </dgm:pt>
    <dgm:pt modelId="{C1EE4D3E-80B1-40E6-8D51-5F3C4991F895}">
      <dgm:prSet phldrT="[Texte]" custT="1"/>
      <dgm:spPr/>
      <dgm:t>
        <a:bodyPr/>
        <a:lstStyle/>
        <a:p>
          <a:r>
            <a:rPr lang="fr-FR" sz="2400" dirty="0">
              <a:solidFill>
                <a:schemeClr val="bg1"/>
              </a:solidFill>
              <a:latin typeface="Arial" panose="020B0604020202020204" pitchFamily="34" charset="0"/>
              <a:ea typeface="Calibri" panose="020F0502020204030204" pitchFamily="34" charset="0"/>
              <a:cs typeface="Times New Roman" panose="02020603050405020304" pitchFamily="18" charset="0"/>
            </a:rPr>
            <a:t>Il dépend de facteurs internes et externes</a:t>
          </a:r>
          <a:endParaRPr lang="fr-FR" sz="2400" dirty="0">
            <a:solidFill>
              <a:schemeClr val="bg1"/>
            </a:solidFill>
          </a:endParaRPr>
        </a:p>
      </dgm:t>
    </dgm:pt>
    <dgm:pt modelId="{9BC7D945-2217-48FA-899D-42721D460CE8}" type="parTrans" cxnId="{1680372F-BD70-43E0-BA5C-DD100DFE3CEA}">
      <dgm:prSet/>
      <dgm:spPr/>
      <dgm:t>
        <a:bodyPr/>
        <a:lstStyle/>
        <a:p>
          <a:endParaRPr lang="fr-FR" sz="1600">
            <a:solidFill>
              <a:schemeClr val="bg1"/>
            </a:solidFill>
          </a:endParaRPr>
        </a:p>
      </dgm:t>
    </dgm:pt>
    <dgm:pt modelId="{B02EE2BD-88E1-4B83-A9A3-E6F359DBE234}" type="sibTrans" cxnId="{1680372F-BD70-43E0-BA5C-DD100DFE3CEA}">
      <dgm:prSet/>
      <dgm:spPr/>
      <dgm:t>
        <a:bodyPr/>
        <a:lstStyle/>
        <a:p>
          <a:endParaRPr lang="fr-FR" sz="1600">
            <a:solidFill>
              <a:schemeClr val="bg1"/>
            </a:solidFill>
          </a:endParaRPr>
        </a:p>
      </dgm:t>
    </dgm:pt>
    <dgm:pt modelId="{777E2215-FA4A-4DE5-989F-9ED27F344D19}">
      <dgm:prSet custT="1"/>
      <dgm:spPr/>
      <dgm:t>
        <a:bodyPr/>
        <a:lstStyle/>
        <a:p>
          <a:r>
            <a:rPr lang="fr-FR"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Internes</a:t>
          </a:r>
          <a:r>
            <a:rPr lang="fr-FR" sz="2400" dirty="0">
              <a:solidFill>
                <a:schemeClr val="bg1"/>
              </a:solidFill>
              <a:latin typeface="Arial" panose="020B0604020202020204" pitchFamily="34" charset="0"/>
              <a:ea typeface="Calibri" panose="020F0502020204030204" pitchFamily="34" charset="0"/>
              <a:cs typeface="Times New Roman" panose="02020603050405020304" pitchFamily="18" charset="0"/>
            </a:rPr>
            <a:t> : satisfaction des salariés, conditions de travail, salaires, stress...</a:t>
          </a:r>
        </a:p>
      </dgm:t>
    </dgm:pt>
    <dgm:pt modelId="{ABD90916-49CB-429E-BF38-A55EEAB05E94}" type="parTrans" cxnId="{E5FFD1B4-21AB-46A1-BED1-FCA94881FF4D}">
      <dgm:prSet/>
      <dgm:spPr/>
      <dgm:t>
        <a:bodyPr/>
        <a:lstStyle/>
        <a:p>
          <a:endParaRPr lang="fr-FR" sz="1600">
            <a:solidFill>
              <a:schemeClr val="bg1"/>
            </a:solidFill>
          </a:endParaRPr>
        </a:p>
      </dgm:t>
    </dgm:pt>
    <dgm:pt modelId="{53513F86-422F-4D73-A356-A0A5D59917F1}" type="sibTrans" cxnId="{E5FFD1B4-21AB-46A1-BED1-FCA94881FF4D}">
      <dgm:prSet/>
      <dgm:spPr/>
      <dgm:t>
        <a:bodyPr/>
        <a:lstStyle/>
        <a:p>
          <a:endParaRPr lang="fr-FR" sz="1600">
            <a:solidFill>
              <a:schemeClr val="bg1"/>
            </a:solidFill>
          </a:endParaRPr>
        </a:p>
      </dgm:t>
    </dgm:pt>
    <dgm:pt modelId="{5D2C4F73-D283-49D1-BF94-CF356B9CC732}">
      <dgm:prSet custT="1"/>
      <dgm:spPr/>
      <dgm:t>
        <a:bodyPr/>
        <a:lstStyle/>
        <a:p>
          <a:r>
            <a:rPr lang="fr-FR"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Externes</a:t>
          </a:r>
          <a:r>
            <a:rPr lang="fr-FR" sz="2400" dirty="0">
              <a:solidFill>
                <a:schemeClr val="bg1"/>
              </a:solidFill>
              <a:latin typeface="Arial" panose="020B0604020202020204" pitchFamily="34" charset="0"/>
              <a:ea typeface="Calibri" panose="020F0502020204030204" pitchFamily="34" charset="0"/>
              <a:cs typeface="Times New Roman" panose="02020603050405020304" pitchFamily="18" charset="0"/>
            </a:rPr>
            <a:t> : crise économique, augmentation du chômage, baisse de la consommation ou inversement...</a:t>
          </a:r>
        </a:p>
      </dgm:t>
    </dgm:pt>
    <dgm:pt modelId="{3382D7D1-C621-4F33-8FF5-AE9996B0AB3D}" type="parTrans" cxnId="{D4CECD60-46E8-4D03-B393-9DCAADE0A2D5}">
      <dgm:prSet/>
      <dgm:spPr/>
      <dgm:t>
        <a:bodyPr/>
        <a:lstStyle/>
        <a:p>
          <a:endParaRPr lang="fr-FR" sz="1600">
            <a:solidFill>
              <a:schemeClr val="bg1"/>
            </a:solidFill>
          </a:endParaRPr>
        </a:p>
      </dgm:t>
    </dgm:pt>
    <dgm:pt modelId="{33752B15-C1AE-433C-BCE4-F6AE6B15A757}" type="sibTrans" cxnId="{D4CECD60-46E8-4D03-B393-9DCAADE0A2D5}">
      <dgm:prSet/>
      <dgm:spPr/>
      <dgm:t>
        <a:bodyPr/>
        <a:lstStyle/>
        <a:p>
          <a:endParaRPr lang="fr-FR" sz="1600">
            <a:solidFill>
              <a:schemeClr val="bg1"/>
            </a:solidFill>
          </a:endParaRPr>
        </a:p>
      </dgm:t>
    </dgm:pt>
    <dgm:pt modelId="{D0608A73-48CD-4CD8-9203-72B40C6DC585}" type="pres">
      <dgm:prSet presAssocID="{1849CD44-0120-46E9-A19C-3A7E7CC76361}" presName="hierChild1" presStyleCnt="0">
        <dgm:presLayoutVars>
          <dgm:orgChart val="1"/>
          <dgm:chPref val="1"/>
          <dgm:dir/>
          <dgm:animOne val="branch"/>
          <dgm:animLvl val="lvl"/>
          <dgm:resizeHandles/>
        </dgm:presLayoutVars>
      </dgm:prSet>
      <dgm:spPr/>
    </dgm:pt>
    <dgm:pt modelId="{477E72FB-60A3-4654-959A-50528EFB1AB2}" type="pres">
      <dgm:prSet presAssocID="{C1EE4D3E-80B1-40E6-8D51-5F3C4991F895}" presName="hierRoot1" presStyleCnt="0">
        <dgm:presLayoutVars>
          <dgm:hierBranch val="init"/>
        </dgm:presLayoutVars>
      </dgm:prSet>
      <dgm:spPr/>
    </dgm:pt>
    <dgm:pt modelId="{D2EBDD63-7B5D-4275-B5A8-DA7C03644612}" type="pres">
      <dgm:prSet presAssocID="{C1EE4D3E-80B1-40E6-8D51-5F3C4991F895}" presName="rootComposite1" presStyleCnt="0"/>
      <dgm:spPr/>
    </dgm:pt>
    <dgm:pt modelId="{A00CCFED-C095-4DB9-ACBF-45AC31BB3939}" type="pres">
      <dgm:prSet presAssocID="{C1EE4D3E-80B1-40E6-8D51-5F3C4991F895}" presName="rootText1" presStyleLbl="node0" presStyleIdx="0" presStyleCnt="1">
        <dgm:presLayoutVars>
          <dgm:chPref val="3"/>
        </dgm:presLayoutVars>
      </dgm:prSet>
      <dgm:spPr/>
    </dgm:pt>
    <dgm:pt modelId="{FFA0C232-B537-47D7-A685-206CC0779E78}" type="pres">
      <dgm:prSet presAssocID="{C1EE4D3E-80B1-40E6-8D51-5F3C4991F895}" presName="rootConnector1" presStyleLbl="node1" presStyleIdx="0" presStyleCnt="0"/>
      <dgm:spPr/>
    </dgm:pt>
    <dgm:pt modelId="{CC03F3BB-3261-40D2-940F-FB6D704A93B0}" type="pres">
      <dgm:prSet presAssocID="{C1EE4D3E-80B1-40E6-8D51-5F3C4991F895}" presName="hierChild2" presStyleCnt="0"/>
      <dgm:spPr/>
    </dgm:pt>
    <dgm:pt modelId="{4B48ED05-071F-4BFD-8F6F-335397D75732}" type="pres">
      <dgm:prSet presAssocID="{ABD90916-49CB-429E-BF38-A55EEAB05E94}" presName="Name64" presStyleLbl="parChTrans1D2" presStyleIdx="0" presStyleCnt="2"/>
      <dgm:spPr/>
    </dgm:pt>
    <dgm:pt modelId="{65CABF5C-A8F6-47CF-AA7C-7CAC37AE792E}" type="pres">
      <dgm:prSet presAssocID="{777E2215-FA4A-4DE5-989F-9ED27F344D19}" presName="hierRoot2" presStyleCnt="0">
        <dgm:presLayoutVars>
          <dgm:hierBranch val="init"/>
        </dgm:presLayoutVars>
      </dgm:prSet>
      <dgm:spPr/>
    </dgm:pt>
    <dgm:pt modelId="{9561674A-9039-46E0-9176-922591510E0E}" type="pres">
      <dgm:prSet presAssocID="{777E2215-FA4A-4DE5-989F-9ED27F344D19}" presName="rootComposite" presStyleCnt="0"/>
      <dgm:spPr/>
    </dgm:pt>
    <dgm:pt modelId="{299F94F4-22C3-41A0-B89C-A29E81900489}" type="pres">
      <dgm:prSet presAssocID="{777E2215-FA4A-4DE5-989F-9ED27F344D19}" presName="rootText" presStyleLbl="node2" presStyleIdx="0" presStyleCnt="2" custScaleX="175928" custLinFactNeighborY="-3589">
        <dgm:presLayoutVars>
          <dgm:chPref val="3"/>
        </dgm:presLayoutVars>
      </dgm:prSet>
      <dgm:spPr/>
    </dgm:pt>
    <dgm:pt modelId="{5DDE885A-B2DD-426C-8D75-3B8B2173919E}" type="pres">
      <dgm:prSet presAssocID="{777E2215-FA4A-4DE5-989F-9ED27F344D19}" presName="rootConnector" presStyleLbl="node2" presStyleIdx="0" presStyleCnt="2"/>
      <dgm:spPr/>
    </dgm:pt>
    <dgm:pt modelId="{2B3B9904-C7F5-413B-9854-A7A18F0AF92B}" type="pres">
      <dgm:prSet presAssocID="{777E2215-FA4A-4DE5-989F-9ED27F344D19}" presName="hierChild4" presStyleCnt="0"/>
      <dgm:spPr/>
    </dgm:pt>
    <dgm:pt modelId="{82E7F68E-2EC2-4D3E-823D-F6E9002F7C9E}" type="pres">
      <dgm:prSet presAssocID="{777E2215-FA4A-4DE5-989F-9ED27F344D19}" presName="hierChild5" presStyleCnt="0"/>
      <dgm:spPr/>
    </dgm:pt>
    <dgm:pt modelId="{97E13837-CB1F-4BA4-9FBD-238F54D4DA08}" type="pres">
      <dgm:prSet presAssocID="{3382D7D1-C621-4F33-8FF5-AE9996B0AB3D}" presName="Name64" presStyleLbl="parChTrans1D2" presStyleIdx="1" presStyleCnt="2"/>
      <dgm:spPr/>
    </dgm:pt>
    <dgm:pt modelId="{F7ECE9DA-51EB-4E5F-A138-196E5C9DC053}" type="pres">
      <dgm:prSet presAssocID="{5D2C4F73-D283-49D1-BF94-CF356B9CC732}" presName="hierRoot2" presStyleCnt="0">
        <dgm:presLayoutVars>
          <dgm:hierBranch val="init"/>
        </dgm:presLayoutVars>
      </dgm:prSet>
      <dgm:spPr/>
    </dgm:pt>
    <dgm:pt modelId="{FF114C30-839C-4E1E-8778-8DDBDC8E25A3}" type="pres">
      <dgm:prSet presAssocID="{5D2C4F73-D283-49D1-BF94-CF356B9CC732}" presName="rootComposite" presStyleCnt="0"/>
      <dgm:spPr/>
    </dgm:pt>
    <dgm:pt modelId="{4C940AB5-FF18-4631-B067-1268FE3B5A62}" type="pres">
      <dgm:prSet presAssocID="{5D2C4F73-D283-49D1-BF94-CF356B9CC732}" presName="rootText" presStyleLbl="node2" presStyleIdx="1" presStyleCnt="2" custScaleX="175928">
        <dgm:presLayoutVars>
          <dgm:chPref val="3"/>
        </dgm:presLayoutVars>
      </dgm:prSet>
      <dgm:spPr/>
    </dgm:pt>
    <dgm:pt modelId="{ABC0655F-F644-4B9C-9C30-FB780850EF97}" type="pres">
      <dgm:prSet presAssocID="{5D2C4F73-D283-49D1-BF94-CF356B9CC732}" presName="rootConnector" presStyleLbl="node2" presStyleIdx="1" presStyleCnt="2"/>
      <dgm:spPr/>
    </dgm:pt>
    <dgm:pt modelId="{158673D3-4FE1-4535-8A05-0D089C3129C0}" type="pres">
      <dgm:prSet presAssocID="{5D2C4F73-D283-49D1-BF94-CF356B9CC732}" presName="hierChild4" presStyleCnt="0"/>
      <dgm:spPr/>
    </dgm:pt>
    <dgm:pt modelId="{8DF782DE-8125-433D-91B3-0016B3B14B24}" type="pres">
      <dgm:prSet presAssocID="{5D2C4F73-D283-49D1-BF94-CF356B9CC732}" presName="hierChild5" presStyleCnt="0"/>
      <dgm:spPr/>
    </dgm:pt>
    <dgm:pt modelId="{BC60D6A9-1FD7-4EC4-BC70-76AB793FB6EF}" type="pres">
      <dgm:prSet presAssocID="{C1EE4D3E-80B1-40E6-8D51-5F3C4991F895}" presName="hierChild3" presStyleCnt="0"/>
      <dgm:spPr/>
    </dgm:pt>
  </dgm:ptLst>
  <dgm:cxnLst>
    <dgm:cxn modelId="{1680372F-BD70-43E0-BA5C-DD100DFE3CEA}" srcId="{1849CD44-0120-46E9-A19C-3A7E7CC76361}" destId="{C1EE4D3E-80B1-40E6-8D51-5F3C4991F895}" srcOrd="0" destOrd="0" parTransId="{9BC7D945-2217-48FA-899D-42721D460CE8}" sibTransId="{B02EE2BD-88E1-4B83-A9A3-E6F359DBE234}"/>
    <dgm:cxn modelId="{3936D73C-4EF6-432E-A2C9-8160DE9389BA}" type="presOf" srcId="{C1EE4D3E-80B1-40E6-8D51-5F3C4991F895}" destId="{A00CCFED-C095-4DB9-ACBF-45AC31BB3939}" srcOrd="0" destOrd="0" presId="urn:microsoft.com/office/officeart/2009/3/layout/HorizontalOrganizationChart"/>
    <dgm:cxn modelId="{D4CECD60-46E8-4D03-B393-9DCAADE0A2D5}" srcId="{C1EE4D3E-80B1-40E6-8D51-5F3C4991F895}" destId="{5D2C4F73-D283-49D1-BF94-CF356B9CC732}" srcOrd="1" destOrd="0" parTransId="{3382D7D1-C621-4F33-8FF5-AE9996B0AB3D}" sibTransId="{33752B15-C1AE-433C-BCE4-F6AE6B15A757}"/>
    <dgm:cxn modelId="{9DE12B63-3670-459D-B4F7-84EC9E307371}" type="presOf" srcId="{1849CD44-0120-46E9-A19C-3A7E7CC76361}" destId="{D0608A73-48CD-4CD8-9203-72B40C6DC585}" srcOrd="0" destOrd="0" presId="urn:microsoft.com/office/officeart/2009/3/layout/HorizontalOrganizationChart"/>
    <dgm:cxn modelId="{B70BD250-52DF-454A-9B2E-E282DF6628F1}" type="presOf" srcId="{5D2C4F73-D283-49D1-BF94-CF356B9CC732}" destId="{ABC0655F-F644-4B9C-9C30-FB780850EF97}" srcOrd="1" destOrd="0" presId="urn:microsoft.com/office/officeart/2009/3/layout/HorizontalOrganizationChart"/>
    <dgm:cxn modelId="{71327175-2668-4C33-A815-AA8119C0061B}" type="presOf" srcId="{777E2215-FA4A-4DE5-989F-9ED27F344D19}" destId="{5DDE885A-B2DD-426C-8D75-3B8B2173919E}" srcOrd="1" destOrd="0" presId="urn:microsoft.com/office/officeart/2009/3/layout/HorizontalOrganizationChart"/>
    <dgm:cxn modelId="{985FA09D-F178-4CD6-B767-C0FF34E643FB}" type="presOf" srcId="{777E2215-FA4A-4DE5-989F-9ED27F344D19}" destId="{299F94F4-22C3-41A0-B89C-A29E81900489}" srcOrd="0" destOrd="0" presId="urn:microsoft.com/office/officeart/2009/3/layout/HorizontalOrganizationChart"/>
    <dgm:cxn modelId="{F1C02AA9-2693-4F9E-A539-17FC65491926}" type="presOf" srcId="{3382D7D1-C621-4F33-8FF5-AE9996B0AB3D}" destId="{97E13837-CB1F-4BA4-9FBD-238F54D4DA08}" srcOrd="0" destOrd="0" presId="urn:microsoft.com/office/officeart/2009/3/layout/HorizontalOrganizationChart"/>
    <dgm:cxn modelId="{E5FFD1B4-21AB-46A1-BED1-FCA94881FF4D}" srcId="{C1EE4D3E-80B1-40E6-8D51-5F3C4991F895}" destId="{777E2215-FA4A-4DE5-989F-9ED27F344D19}" srcOrd="0" destOrd="0" parTransId="{ABD90916-49CB-429E-BF38-A55EEAB05E94}" sibTransId="{53513F86-422F-4D73-A356-A0A5D59917F1}"/>
    <dgm:cxn modelId="{CD8D16C6-E263-4CFB-AFD3-5BA35C2E757F}" type="presOf" srcId="{5D2C4F73-D283-49D1-BF94-CF356B9CC732}" destId="{4C940AB5-FF18-4631-B067-1268FE3B5A62}" srcOrd="0" destOrd="0" presId="urn:microsoft.com/office/officeart/2009/3/layout/HorizontalOrganizationChart"/>
    <dgm:cxn modelId="{F7A4C2E0-9371-4A88-9F0E-55B1E235A253}" type="presOf" srcId="{C1EE4D3E-80B1-40E6-8D51-5F3C4991F895}" destId="{FFA0C232-B537-47D7-A685-206CC0779E78}" srcOrd="1" destOrd="0" presId="urn:microsoft.com/office/officeart/2009/3/layout/HorizontalOrganizationChart"/>
    <dgm:cxn modelId="{9EF15EF4-5757-4CCA-86FF-5ECBE98DD36F}" type="presOf" srcId="{ABD90916-49CB-429E-BF38-A55EEAB05E94}" destId="{4B48ED05-071F-4BFD-8F6F-335397D75732}" srcOrd="0" destOrd="0" presId="urn:microsoft.com/office/officeart/2009/3/layout/HorizontalOrganizationChart"/>
    <dgm:cxn modelId="{18019593-7170-4908-8278-DDAD4D363CA4}" type="presParOf" srcId="{D0608A73-48CD-4CD8-9203-72B40C6DC585}" destId="{477E72FB-60A3-4654-959A-50528EFB1AB2}" srcOrd="0" destOrd="0" presId="urn:microsoft.com/office/officeart/2009/3/layout/HorizontalOrganizationChart"/>
    <dgm:cxn modelId="{70322645-EC88-4981-BE75-877091003384}" type="presParOf" srcId="{477E72FB-60A3-4654-959A-50528EFB1AB2}" destId="{D2EBDD63-7B5D-4275-B5A8-DA7C03644612}" srcOrd="0" destOrd="0" presId="urn:microsoft.com/office/officeart/2009/3/layout/HorizontalOrganizationChart"/>
    <dgm:cxn modelId="{7B1AA0CC-010E-4CE2-B527-61916D80F0E4}" type="presParOf" srcId="{D2EBDD63-7B5D-4275-B5A8-DA7C03644612}" destId="{A00CCFED-C095-4DB9-ACBF-45AC31BB3939}" srcOrd="0" destOrd="0" presId="urn:microsoft.com/office/officeart/2009/3/layout/HorizontalOrganizationChart"/>
    <dgm:cxn modelId="{0CF28F87-FD6A-4F5F-90D7-A6EEAA131691}" type="presParOf" srcId="{D2EBDD63-7B5D-4275-B5A8-DA7C03644612}" destId="{FFA0C232-B537-47D7-A685-206CC0779E78}" srcOrd="1" destOrd="0" presId="urn:microsoft.com/office/officeart/2009/3/layout/HorizontalOrganizationChart"/>
    <dgm:cxn modelId="{70F2DF2C-BCA2-4A0B-ACF1-2143C38C8D26}" type="presParOf" srcId="{477E72FB-60A3-4654-959A-50528EFB1AB2}" destId="{CC03F3BB-3261-40D2-940F-FB6D704A93B0}" srcOrd="1" destOrd="0" presId="urn:microsoft.com/office/officeart/2009/3/layout/HorizontalOrganizationChart"/>
    <dgm:cxn modelId="{C4024EB5-4710-4ABA-9685-96EBEBCE718E}" type="presParOf" srcId="{CC03F3BB-3261-40D2-940F-FB6D704A93B0}" destId="{4B48ED05-071F-4BFD-8F6F-335397D75732}" srcOrd="0" destOrd="0" presId="urn:microsoft.com/office/officeart/2009/3/layout/HorizontalOrganizationChart"/>
    <dgm:cxn modelId="{7AD307D8-CDA5-48DD-B1B8-D404ED2E78E7}" type="presParOf" srcId="{CC03F3BB-3261-40D2-940F-FB6D704A93B0}" destId="{65CABF5C-A8F6-47CF-AA7C-7CAC37AE792E}" srcOrd="1" destOrd="0" presId="urn:microsoft.com/office/officeart/2009/3/layout/HorizontalOrganizationChart"/>
    <dgm:cxn modelId="{9418EF9E-21B1-40B0-8842-814A337995D9}" type="presParOf" srcId="{65CABF5C-A8F6-47CF-AA7C-7CAC37AE792E}" destId="{9561674A-9039-46E0-9176-922591510E0E}" srcOrd="0" destOrd="0" presId="urn:microsoft.com/office/officeart/2009/3/layout/HorizontalOrganizationChart"/>
    <dgm:cxn modelId="{2AD4BC97-CF53-49D7-A18B-A590EC9C115A}" type="presParOf" srcId="{9561674A-9039-46E0-9176-922591510E0E}" destId="{299F94F4-22C3-41A0-B89C-A29E81900489}" srcOrd="0" destOrd="0" presId="urn:microsoft.com/office/officeart/2009/3/layout/HorizontalOrganizationChart"/>
    <dgm:cxn modelId="{FF35227E-0A82-4B87-A729-3C69B0FFF8E5}" type="presParOf" srcId="{9561674A-9039-46E0-9176-922591510E0E}" destId="{5DDE885A-B2DD-426C-8D75-3B8B2173919E}" srcOrd="1" destOrd="0" presId="urn:microsoft.com/office/officeart/2009/3/layout/HorizontalOrganizationChart"/>
    <dgm:cxn modelId="{7FAB067F-0242-4F3C-ADE4-81183D4C4509}" type="presParOf" srcId="{65CABF5C-A8F6-47CF-AA7C-7CAC37AE792E}" destId="{2B3B9904-C7F5-413B-9854-A7A18F0AF92B}" srcOrd="1" destOrd="0" presId="urn:microsoft.com/office/officeart/2009/3/layout/HorizontalOrganizationChart"/>
    <dgm:cxn modelId="{528B39ED-7747-49B0-A638-21BBC6B5FEB9}" type="presParOf" srcId="{65CABF5C-A8F6-47CF-AA7C-7CAC37AE792E}" destId="{82E7F68E-2EC2-4D3E-823D-F6E9002F7C9E}" srcOrd="2" destOrd="0" presId="urn:microsoft.com/office/officeart/2009/3/layout/HorizontalOrganizationChart"/>
    <dgm:cxn modelId="{D1147884-0414-4E0D-884E-6DF9C7B6728E}" type="presParOf" srcId="{CC03F3BB-3261-40D2-940F-FB6D704A93B0}" destId="{97E13837-CB1F-4BA4-9FBD-238F54D4DA08}" srcOrd="2" destOrd="0" presId="urn:microsoft.com/office/officeart/2009/3/layout/HorizontalOrganizationChart"/>
    <dgm:cxn modelId="{FD9883CB-AB2A-4DB3-A18B-32A4B0668E3C}" type="presParOf" srcId="{CC03F3BB-3261-40D2-940F-FB6D704A93B0}" destId="{F7ECE9DA-51EB-4E5F-A138-196E5C9DC053}" srcOrd="3" destOrd="0" presId="urn:microsoft.com/office/officeart/2009/3/layout/HorizontalOrganizationChart"/>
    <dgm:cxn modelId="{EF35B235-68D2-43CB-A17B-C7E91C1599FE}" type="presParOf" srcId="{F7ECE9DA-51EB-4E5F-A138-196E5C9DC053}" destId="{FF114C30-839C-4E1E-8778-8DDBDC8E25A3}" srcOrd="0" destOrd="0" presId="urn:microsoft.com/office/officeart/2009/3/layout/HorizontalOrganizationChart"/>
    <dgm:cxn modelId="{7C68D22F-2EA9-4081-AA1E-F050689CA55C}" type="presParOf" srcId="{FF114C30-839C-4E1E-8778-8DDBDC8E25A3}" destId="{4C940AB5-FF18-4631-B067-1268FE3B5A62}" srcOrd="0" destOrd="0" presId="urn:microsoft.com/office/officeart/2009/3/layout/HorizontalOrganizationChart"/>
    <dgm:cxn modelId="{57AAE045-646F-4B6B-87D3-F9385EBE3706}" type="presParOf" srcId="{FF114C30-839C-4E1E-8778-8DDBDC8E25A3}" destId="{ABC0655F-F644-4B9C-9C30-FB780850EF97}" srcOrd="1" destOrd="0" presId="urn:microsoft.com/office/officeart/2009/3/layout/HorizontalOrganizationChart"/>
    <dgm:cxn modelId="{EFF2CC48-D044-48A9-A56D-332501954926}" type="presParOf" srcId="{F7ECE9DA-51EB-4E5F-A138-196E5C9DC053}" destId="{158673D3-4FE1-4535-8A05-0D089C3129C0}" srcOrd="1" destOrd="0" presId="urn:microsoft.com/office/officeart/2009/3/layout/HorizontalOrganizationChart"/>
    <dgm:cxn modelId="{AB4934BB-715B-4F74-82C6-CFD7B5CBC459}" type="presParOf" srcId="{F7ECE9DA-51EB-4E5F-A138-196E5C9DC053}" destId="{8DF782DE-8125-433D-91B3-0016B3B14B24}" srcOrd="2" destOrd="0" presId="urn:microsoft.com/office/officeart/2009/3/layout/HorizontalOrganizationChart"/>
    <dgm:cxn modelId="{ECBC1EEE-2093-4AEE-9EC9-8D45A6462E24}" type="presParOf" srcId="{477E72FB-60A3-4654-959A-50528EFB1AB2}" destId="{BC60D6A9-1FD7-4EC4-BC70-76AB793FB6EF}"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85B786-C5F3-49CD-8055-3A6A9C1868D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AB91699F-A266-4805-A82C-E3B95676D114}">
      <dgm:prSet phldrT="[Texte]" custT="1"/>
      <dgm:spPr/>
      <dgm:t>
        <a:bodyPr/>
        <a:lstStyle/>
        <a:p>
          <a:pPr algn="l"/>
          <a:r>
            <a:rPr lang="fr-FR" sz="2000" b="1" dirty="0">
              <a:effectLst/>
              <a:latin typeface="Arial" panose="020B0604020202020204" pitchFamily="34" charset="0"/>
              <a:ea typeface="Calibri" panose="020F0502020204030204" pitchFamily="34" charset="0"/>
              <a:cs typeface="Times New Roman" panose="02020603050405020304" pitchFamily="18" charset="0"/>
            </a:rPr>
            <a:t>Le climat social évolue constamment en fonction </a:t>
          </a:r>
          <a:endParaRPr lang="fr-FR" sz="2000" b="1" dirty="0"/>
        </a:p>
      </dgm:t>
    </dgm:pt>
    <dgm:pt modelId="{D3458864-3032-43A0-9BDC-F11716BD3665}" type="parTrans" cxnId="{D0A6AF83-666F-4651-93D0-DB4EBE35D0F0}">
      <dgm:prSet/>
      <dgm:spPr/>
      <dgm:t>
        <a:bodyPr/>
        <a:lstStyle/>
        <a:p>
          <a:endParaRPr lang="fr-FR"/>
        </a:p>
      </dgm:t>
    </dgm:pt>
    <dgm:pt modelId="{CC668859-888A-467E-BE6E-1CF0E6174441}" type="sibTrans" cxnId="{D0A6AF83-666F-4651-93D0-DB4EBE35D0F0}">
      <dgm:prSet/>
      <dgm:spPr/>
      <dgm:t>
        <a:bodyPr/>
        <a:lstStyle/>
        <a:p>
          <a:endParaRPr lang="fr-FR"/>
        </a:p>
      </dgm:t>
    </dgm:pt>
    <dgm:pt modelId="{B3321EE6-35A4-47BC-A7BD-EE8B518662CB}">
      <dgm:prSet custT="1"/>
      <dgm:spPr/>
      <dgm:t>
        <a:bodyPr/>
        <a:lstStyle/>
        <a:p>
          <a:pPr algn="l"/>
          <a:r>
            <a:rPr lang="fr-FR" sz="1800" b="1" dirty="0">
              <a:effectLst/>
              <a:latin typeface="Arial" panose="020B0604020202020204" pitchFamily="34" charset="0"/>
              <a:ea typeface="Calibri" panose="020F0502020204030204" pitchFamily="34" charset="0"/>
              <a:cs typeface="Times New Roman" panose="02020603050405020304" pitchFamily="18" charset="0"/>
            </a:rPr>
            <a:t>des personnes</a:t>
          </a:r>
          <a:r>
            <a:rPr lang="fr-FR" sz="1800" dirty="0">
              <a:effectLst/>
              <a:latin typeface="Arial" panose="020B0604020202020204" pitchFamily="34" charset="0"/>
              <a:ea typeface="Calibri" panose="020F0502020204030204" pitchFamily="34" charset="0"/>
              <a:cs typeface="Times New Roman" panose="02020603050405020304" pitchFamily="18" charset="0"/>
            </a:rPr>
            <a:t> : la situation personnelle ou professionnelle des personnes évolue et exerce une influence sur leur attitude et comportement. Les nouveaux salariés embauchés peuvent modifier les relations au sein d’une équipe en les améliorant ou en les détériorant (importance des soft skills et des hard skills).</a:t>
          </a:r>
        </a:p>
      </dgm:t>
    </dgm:pt>
    <dgm:pt modelId="{DC907CCE-F5C2-41F9-88DE-0CF943E8EE64}" type="parTrans" cxnId="{377F8E88-2035-4A6B-BE9B-DF48B7562D39}">
      <dgm:prSet/>
      <dgm:spPr/>
      <dgm:t>
        <a:bodyPr/>
        <a:lstStyle/>
        <a:p>
          <a:endParaRPr lang="fr-FR"/>
        </a:p>
      </dgm:t>
    </dgm:pt>
    <dgm:pt modelId="{F0A40209-22E4-41B6-A206-0F321BBF87FA}" type="sibTrans" cxnId="{377F8E88-2035-4A6B-BE9B-DF48B7562D39}">
      <dgm:prSet/>
      <dgm:spPr/>
      <dgm:t>
        <a:bodyPr/>
        <a:lstStyle/>
        <a:p>
          <a:endParaRPr lang="fr-FR"/>
        </a:p>
      </dgm:t>
    </dgm:pt>
    <dgm:pt modelId="{EB87106D-EC1C-49BD-82F4-ABD04ACD7E67}">
      <dgm:prSet custT="1"/>
      <dgm:spPr/>
      <dgm:t>
        <a:bodyPr/>
        <a:lstStyle/>
        <a:p>
          <a:pPr algn="l"/>
          <a:r>
            <a:rPr lang="fr-FR" sz="1800" b="1" dirty="0">
              <a:effectLst/>
              <a:latin typeface="Arial" panose="020B0604020202020204" pitchFamily="34" charset="0"/>
              <a:ea typeface="Calibri" panose="020F0502020204030204" pitchFamily="34" charset="0"/>
              <a:cs typeface="Times New Roman" panose="02020603050405020304" pitchFamily="18" charset="0"/>
            </a:rPr>
            <a:t>Du contexte managérial</a:t>
          </a:r>
          <a:r>
            <a:rPr lang="fr-FR" sz="1800" dirty="0">
              <a:effectLst/>
              <a:latin typeface="Arial" panose="020B0604020202020204" pitchFamily="34" charset="0"/>
              <a:ea typeface="Calibri" panose="020F0502020204030204" pitchFamily="34" charset="0"/>
              <a:cs typeface="Times New Roman" panose="02020603050405020304" pitchFamily="18" charset="0"/>
            </a:rPr>
            <a:t> : la qualité du management, les compétences ou incompétences des responsables, leurs qualités humaines et relationnelles, leur légitimité.</a:t>
          </a:r>
        </a:p>
      </dgm:t>
    </dgm:pt>
    <dgm:pt modelId="{0B9A2040-631A-4AB8-843F-ADD6554C604F}" type="parTrans" cxnId="{8B8423FB-5891-4B1B-A358-07C4770A7BDE}">
      <dgm:prSet/>
      <dgm:spPr/>
      <dgm:t>
        <a:bodyPr/>
        <a:lstStyle/>
        <a:p>
          <a:endParaRPr lang="fr-FR"/>
        </a:p>
      </dgm:t>
    </dgm:pt>
    <dgm:pt modelId="{78030F2C-576E-4A91-A979-28CCC0C29C76}" type="sibTrans" cxnId="{8B8423FB-5891-4B1B-A358-07C4770A7BDE}">
      <dgm:prSet/>
      <dgm:spPr/>
      <dgm:t>
        <a:bodyPr/>
        <a:lstStyle/>
        <a:p>
          <a:endParaRPr lang="fr-FR"/>
        </a:p>
      </dgm:t>
    </dgm:pt>
    <dgm:pt modelId="{0CEAEC97-F3E1-4912-93B9-5BFE8A1AECD3}">
      <dgm:prSet custT="1"/>
      <dgm:spPr/>
      <dgm:t>
        <a:bodyPr/>
        <a:lstStyle/>
        <a:p>
          <a:pPr algn="l"/>
          <a:r>
            <a:rPr lang="fr-FR" sz="1800" b="1" dirty="0">
              <a:effectLst/>
              <a:latin typeface="Arial" panose="020B0604020202020204" pitchFamily="34" charset="0"/>
              <a:ea typeface="Calibri" panose="020F0502020204030204" pitchFamily="34" charset="0"/>
              <a:cs typeface="Times New Roman" panose="02020603050405020304" pitchFamily="18" charset="0"/>
            </a:rPr>
            <a:t>Du contexte économique est social</a:t>
          </a:r>
          <a:r>
            <a:rPr lang="fr-FR" sz="1800" dirty="0">
              <a:effectLst/>
              <a:latin typeface="Arial" panose="020B0604020202020204" pitchFamily="34" charset="0"/>
              <a:ea typeface="Calibri" panose="020F0502020204030204" pitchFamily="34" charset="0"/>
              <a:cs typeface="Times New Roman" panose="02020603050405020304" pitchFamily="18" charset="0"/>
            </a:rPr>
            <a:t> : la politique, la stratégie, les résultats ou performances économiques, la qualité des produits ou services… </a:t>
          </a:r>
        </a:p>
      </dgm:t>
    </dgm:pt>
    <dgm:pt modelId="{C381F63B-29D1-479B-8AE0-60B89A70D123}" type="parTrans" cxnId="{8BA45288-F011-46A5-AA65-613CD47F8B57}">
      <dgm:prSet/>
      <dgm:spPr/>
      <dgm:t>
        <a:bodyPr/>
        <a:lstStyle/>
        <a:p>
          <a:endParaRPr lang="fr-FR"/>
        </a:p>
      </dgm:t>
    </dgm:pt>
    <dgm:pt modelId="{C73E4D9B-9B03-4DFB-98DD-F1BCF2394F61}" type="sibTrans" cxnId="{8BA45288-F011-46A5-AA65-613CD47F8B57}">
      <dgm:prSet/>
      <dgm:spPr/>
      <dgm:t>
        <a:bodyPr/>
        <a:lstStyle/>
        <a:p>
          <a:endParaRPr lang="fr-FR"/>
        </a:p>
      </dgm:t>
    </dgm:pt>
    <dgm:pt modelId="{C393A49E-EBD3-4FE4-A09A-B8213F1D5411}">
      <dgm:prSet custT="1"/>
      <dgm:spPr/>
      <dgm:t>
        <a:bodyPr/>
        <a:lstStyle/>
        <a:p>
          <a:pPr algn="l"/>
          <a:r>
            <a:rPr lang="fr-FR" sz="1800" b="1" dirty="0">
              <a:effectLst/>
              <a:latin typeface="Arial" panose="020B0604020202020204" pitchFamily="34" charset="0"/>
              <a:ea typeface="Calibri" panose="020F0502020204030204" pitchFamily="34" charset="0"/>
              <a:cs typeface="Times New Roman" panose="02020603050405020304" pitchFamily="18" charset="0"/>
            </a:rPr>
            <a:t>L’image de l’entreprise</a:t>
          </a:r>
          <a:r>
            <a:rPr lang="fr-FR" sz="1800" dirty="0">
              <a:effectLst/>
              <a:latin typeface="Arial" panose="020B0604020202020204" pitchFamily="34" charset="0"/>
              <a:ea typeface="Calibri" panose="020F0502020204030204" pitchFamily="34" charset="0"/>
              <a:cs typeface="Times New Roman" panose="02020603050405020304" pitchFamily="18" charset="0"/>
            </a:rPr>
            <a:t> : sa responsabilité sociale et sociétale influe sur l’adhésion du personnel au projet de l’entreprise et sur son degré d’investissement.</a:t>
          </a:r>
        </a:p>
      </dgm:t>
    </dgm:pt>
    <dgm:pt modelId="{7709BD00-7855-405B-A7F4-0C792301A950}" type="parTrans" cxnId="{456754FC-D9DB-4778-BAD1-1CDBF24A100E}">
      <dgm:prSet/>
      <dgm:spPr/>
      <dgm:t>
        <a:bodyPr/>
        <a:lstStyle/>
        <a:p>
          <a:endParaRPr lang="fr-FR"/>
        </a:p>
      </dgm:t>
    </dgm:pt>
    <dgm:pt modelId="{B131892F-802F-4E98-AA5E-5300D6E82C77}" type="sibTrans" cxnId="{456754FC-D9DB-4778-BAD1-1CDBF24A100E}">
      <dgm:prSet/>
      <dgm:spPr/>
      <dgm:t>
        <a:bodyPr/>
        <a:lstStyle/>
        <a:p>
          <a:endParaRPr lang="fr-FR"/>
        </a:p>
      </dgm:t>
    </dgm:pt>
    <dgm:pt modelId="{CD0DC3CE-DC40-4DBF-A629-40F73BC4C29A}" type="pres">
      <dgm:prSet presAssocID="{3E85B786-C5F3-49CD-8055-3A6A9C1868D8}" presName="diagram" presStyleCnt="0">
        <dgm:presLayoutVars>
          <dgm:chPref val="1"/>
          <dgm:dir/>
          <dgm:animOne val="branch"/>
          <dgm:animLvl val="lvl"/>
          <dgm:resizeHandles/>
        </dgm:presLayoutVars>
      </dgm:prSet>
      <dgm:spPr/>
    </dgm:pt>
    <dgm:pt modelId="{9CC2A091-F40D-4FCC-9FF4-C3AB5D595FF4}" type="pres">
      <dgm:prSet presAssocID="{AB91699F-A266-4805-A82C-E3B95676D114}" presName="root" presStyleCnt="0"/>
      <dgm:spPr/>
    </dgm:pt>
    <dgm:pt modelId="{985D8043-571A-4725-A007-409C1281968E}" type="pres">
      <dgm:prSet presAssocID="{AB91699F-A266-4805-A82C-E3B95676D114}" presName="rootComposite" presStyleCnt="0"/>
      <dgm:spPr/>
    </dgm:pt>
    <dgm:pt modelId="{08298CC8-5F9D-4CE8-883C-F51AF5854655}" type="pres">
      <dgm:prSet presAssocID="{AB91699F-A266-4805-A82C-E3B95676D114}" presName="rootText" presStyleLbl="node1" presStyleIdx="0" presStyleCnt="1" custScaleX="315197" custScaleY="51503" custLinFactNeighborX="649"/>
      <dgm:spPr/>
    </dgm:pt>
    <dgm:pt modelId="{17ED88F5-8F2B-4736-A164-DDDD87200FD8}" type="pres">
      <dgm:prSet presAssocID="{AB91699F-A266-4805-A82C-E3B95676D114}" presName="rootConnector" presStyleLbl="node1" presStyleIdx="0" presStyleCnt="1"/>
      <dgm:spPr/>
    </dgm:pt>
    <dgm:pt modelId="{C029BE03-D832-4F03-A7E7-B3D250BD03F6}" type="pres">
      <dgm:prSet presAssocID="{AB91699F-A266-4805-A82C-E3B95676D114}" presName="childShape" presStyleCnt="0"/>
      <dgm:spPr/>
    </dgm:pt>
    <dgm:pt modelId="{77CA32FB-5106-45E1-B0B7-F27D3C900F1E}" type="pres">
      <dgm:prSet presAssocID="{DC907CCE-F5C2-41F9-88DE-0CF943E8EE64}" presName="Name13" presStyleLbl="parChTrans1D2" presStyleIdx="0" presStyleCnt="4"/>
      <dgm:spPr/>
    </dgm:pt>
    <dgm:pt modelId="{C5B71DA1-F022-4057-B4CD-CDA86E2FF95F}" type="pres">
      <dgm:prSet presAssocID="{B3321EE6-35A4-47BC-A7BD-EE8B518662CB}" presName="childText" presStyleLbl="bgAcc1" presStyleIdx="0" presStyleCnt="4" custScaleX="608496" custScaleY="119648">
        <dgm:presLayoutVars>
          <dgm:bulletEnabled val="1"/>
        </dgm:presLayoutVars>
      </dgm:prSet>
      <dgm:spPr/>
    </dgm:pt>
    <dgm:pt modelId="{E8FD4C6D-A8EE-4F0E-AD64-665B6EE7548F}" type="pres">
      <dgm:prSet presAssocID="{0B9A2040-631A-4AB8-843F-ADD6554C604F}" presName="Name13" presStyleLbl="parChTrans1D2" presStyleIdx="1" presStyleCnt="4"/>
      <dgm:spPr/>
    </dgm:pt>
    <dgm:pt modelId="{E5287159-0F18-463E-A61E-A30EBFBCC2C5}" type="pres">
      <dgm:prSet presAssocID="{EB87106D-EC1C-49BD-82F4-ABD04ACD7E67}" presName="childText" presStyleLbl="bgAcc1" presStyleIdx="1" presStyleCnt="4" custScaleX="608496" custScaleY="67885" custLinFactNeighborY="1201">
        <dgm:presLayoutVars>
          <dgm:bulletEnabled val="1"/>
        </dgm:presLayoutVars>
      </dgm:prSet>
      <dgm:spPr/>
    </dgm:pt>
    <dgm:pt modelId="{061799A1-7134-4336-B31C-6085EE66252F}" type="pres">
      <dgm:prSet presAssocID="{C381F63B-29D1-479B-8AE0-60B89A70D123}" presName="Name13" presStyleLbl="parChTrans1D2" presStyleIdx="2" presStyleCnt="4"/>
      <dgm:spPr/>
    </dgm:pt>
    <dgm:pt modelId="{8AC3A873-6E95-4AE5-AA0B-885A4B1D276F}" type="pres">
      <dgm:prSet presAssocID="{0CEAEC97-F3E1-4912-93B9-5BFE8A1AECD3}" presName="childText" presStyleLbl="bgAcc1" presStyleIdx="2" presStyleCnt="4" custScaleX="608496" custScaleY="62803" custLinFactNeighborX="-812">
        <dgm:presLayoutVars>
          <dgm:bulletEnabled val="1"/>
        </dgm:presLayoutVars>
      </dgm:prSet>
      <dgm:spPr/>
    </dgm:pt>
    <dgm:pt modelId="{4A588176-6B07-4763-BC9F-F57B175127D4}" type="pres">
      <dgm:prSet presAssocID="{7709BD00-7855-405B-A7F4-0C792301A950}" presName="Name13" presStyleLbl="parChTrans1D2" presStyleIdx="3" presStyleCnt="4"/>
      <dgm:spPr/>
    </dgm:pt>
    <dgm:pt modelId="{78AA4EE3-2C20-41A6-8D19-4E9F45933607}" type="pres">
      <dgm:prSet presAssocID="{C393A49E-EBD3-4FE4-A09A-B8213F1D5411}" presName="childText" presStyleLbl="bgAcc1" presStyleIdx="3" presStyleCnt="4" custScaleX="608496" custScaleY="62105">
        <dgm:presLayoutVars>
          <dgm:bulletEnabled val="1"/>
        </dgm:presLayoutVars>
      </dgm:prSet>
      <dgm:spPr/>
    </dgm:pt>
  </dgm:ptLst>
  <dgm:cxnLst>
    <dgm:cxn modelId="{21FB6A02-C75C-4AC6-AB84-7EBC54B7A4E0}" type="presOf" srcId="{7709BD00-7855-405B-A7F4-0C792301A950}" destId="{4A588176-6B07-4763-BC9F-F57B175127D4}" srcOrd="0" destOrd="0" presId="urn:microsoft.com/office/officeart/2005/8/layout/hierarchy3"/>
    <dgm:cxn modelId="{72375E0B-ED0D-4E2F-AE76-08A2F93FD887}" type="presOf" srcId="{B3321EE6-35A4-47BC-A7BD-EE8B518662CB}" destId="{C5B71DA1-F022-4057-B4CD-CDA86E2FF95F}" srcOrd="0" destOrd="0" presId="urn:microsoft.com/office/officeart/2005/8/layout/hierarchy3"/>
    <dgm:cxn modelId="{5C0E3C1E-D29A-4F70-9530-CFCEF99D7051}" type="presOf" srcId="{3E85B786-C5F3-49CD-8055-3A6A9C1868D8}" destId="{CD0DC3CE-DC40-4DBF-A629-40F73BC4C29A}" srcOrd="0" destOrd="0" presId="urn:microsoft.com/office/officeart/2005/8/layout/hierarchy3"/>
    <dgm:cxn modelId="{638F4224-04A4-4966-A92A-9410B791E360}" type="presOf" srcId="{0B9A2040-631A-4AB8-843F-ADD6554C604F}" destId="{E8FD4C6D-A8EE-4F0E-AD64-665B6EE7548F}" srcOrd="0" destOrd="0" presId="urn:microsoft.com/office/officeart/2005/8/layout/hierarchy3"/>
    <dgm:cxn modelId="{61DD5429-0FF6-4854-9386-7A5F3F21BBF5}" type="presOf" srcId="{C381F63B-29D1-479B-8AE0-60B89A70D123}" destId="{061799A1-7134-4336-B31C-6085EE66252F}" srcOrd="0" destOrd="0" presId="urn:microsoft.com/office/officeart/2005/8/layout/hierarchy3"/>
    <dgm:cxn modelId="{BAADBA2B-CA83-4686-8354-611B8F2CB000}" type="presOf" srcId="{0CEAEC97-F3E1-4912-93B9-5BFE8A1AECD3}" destId="{8AC3A873-6E95-4AE5-AA0B-885A4B1D276F}" srcOrd="0" destOrd="0" presId="urn:microsoft.com/office/officeart/2005/8/layout/hierarchy3"/>
    <dgm:cxn modelId="{12E97A50-EA9A-4924-B729-1074EAE3A759}" type="presOf" srcId="{AB91699F-A266-4805-A82C-E3B95676D114}" destId="{17ED88F5-8F2B-4736-A164-DDDD87200FD8}" srcOrd="1" destOrd="0" presId="urn:microsoft.com/office/officeart/2005/8/layout/hierarchy3"/>
    <dgm:cxn modelId="{46C46B78-527F-487D-A078-D1BDF8995578}" type="presOf" srcId="{DC907CCE-F5C2-41F9-88DE-0CF943E8EE64}" destId="{77CA32FB-5106-45E1-B0B7-F27D3C900F1E}" srcOrd="0" destOrd="0" presId="urn:microsoft.com/office/officeart/2005/8/layout/hierarchy3"/>
    <dgm:cxn modelId="{D0A6AF83-666F-4651-93D0-DB4EBE35D0F0}" srcId="{3E85B786-C5F3-49CD-8055-3A6A9C1868D8}" destId="{AB91699F-A266-4805-A82C-E3B95676D114}" srcOrd="0" destOrd="0" parTransId="{D3458864-3032-43A0-9BDC-F11716BD3665}" sibTransId="{CC668859-888A-467E-BE6E-1CF0E6174441}"/>
    <dgm:cxn modelId="{8BA45288-F011-46A5-AA65-613CD47F8B57}" srcId="{AB91699F-A266-4805-A82C-E3B95676D114}" destId="{0CEAEC97-F3E1-4912-93B9-5BFE8A1AECD3}" srcOrd="2" destOrd="0" parTransId="{C381F63B-29D1-479B-8AE0-60B89A70D123}" sibTransId="{C73E4D9B-9B03-4DFB-98DD-F1BCF2394F61}"/>
    <dgm:cxn modelId="{377F8E88-2035-4A6B-BE9B-DF48B7562D39}" srcId="{AB91699F-A266-4805-A82C-E3B95676D114}" destId="{B3321EE6-35A4-47BC-A7BD-EE8B518662CB}" srcOrd="0" destOrd="0" parTransId="{DC907CCE-F5C2-41F9-88DE-0CF943E8EE64}" sibTransId="{F0A40209-22E4-41B6-A206-0F321BBF87FA}"/>
    <dgm:cxn modelId="{C3A1C1B1-1420-4A91-B94C-4C78D6F235AD}" type="presOf" srcId="{AB91699F-A266-4805-A82C-E3B95676D114}" destId="{08298CC8-5F9D-4CE8-883C-F51AF5854655}" srcOrd="0" destOrd="0" presId="urn:microsoft.com/office/officeart/2005/8/layout/hierarchy3"/>
    <dgm:cxn modelId="{A92462B4-7A9D-417B-B40D-7AFDAA400D9C}" type="presOf" srcId="{EB87106D-EC1C-49BD-82F4-ABD04ACD7E67}" destId="{E5287159-0F18-463E-A61E-A30EBFBCC2C5}" srcOrd="0" destOrd="0" presId="urn:microsoft.com/office/officeart/2005/8/layout/hierarchy3"/>
    <dgm:cxn modelId="{022520D1-ECD7-464D-8781-98EB5E429E2C}" type="presOf" srcId="{C393A49E-EBD3-4FE4-A09A-B8213F1D5411}" destId="{78AA4EE3-2C20-41A6-8D19-4E9F45933607}" srcOrd="0" destOrd="0" presId="urn:microsoft.com/office/officeart/2005/8/layout/hierarchy3"/>
    <dgm:cxn modelId="{8B8423FB-5891-4B1B-A358-07C4770A7BDE}" srcId="{AB91699F-A266-4805-A82C-E3B95676D114}" destId="{EB87106D-EC1C-49BD-82F4-ABD04ACD7E67}" srcOrd="1" destOrd="0" parTransId="{0B9A2040-631A-4AB8-843F-ADD6554C604F}" sibTransId="{78030F2C-576E-4A91-A979-28CCC0C29C76}"/>
    <dgm:cxn modelId="{456754FC-D9DB-4778-BAD1-1CDBF24A100E}" srcId="{AB91699F-A266-4805-A82C-E3B95676D114}" destId="{C393A49E-EBD3-4FE4-A09A-B8213F1D5411}" srcOrd="3" destOrd="0" parTransId="{7709BD00-7855-405B-A7F4-0C792301A950}" sibTransId="{B131892F-802F-4E98-AA5E-5300D6E82C77}"/>
    <dgm:cxn modelId="{596AE1CC-F9B1-4DC9-813A-E992AD6B74B1}" type="presParOf" srcId="{CD0DC3CE-DC40-4DBF-A629-40F73BC4C29A}" destId="{9CC2A091-F40D-4FCC-9FF4-C3AB5D595FF4}" srcOrd="0" destOrd="0" presId="urn:microsoft.com/office/officeart/2005/8/layout/hierarchy3"/>
    <dgm:cxn modelId="{582BD429-5FA2-4E8A-895D-7562D6C7CEFC}" type="presParOf" srcId="{9CC2A091-F40D-4FCC-9FF4-C3AB5D595FF4}" destId="{985D8043-571A-4725-A007-409C1281968E}" srcOrd="0" destOrd="0" presId="urn:microsoft.com/office/officeart/2005/8/layout/hierarchy3"/>
    <dgm:cxn modelId="{029EA7D7-50DA-4A5B-8AF9-F19225EC9F7A}" type="presParOf" srcId="{985D8043-571A-4725-A007-409C1281968E}" destId="{08298CC8-5F9D-4CE8-883C-F51AF5854655}" srcOrd="0" destOrd="0" presId="urn:microsoft.com/office/officeart/2005/8/layout/hierarchy3"/>
    <dgm:cxn modelId="{EB07F785-2B5F-4807-A452-30928164FFEB}" type="presParOf" srcId="{985D8043-571A-4725-A007-409C1281968E}" destId="{17ED88F5-8F2B-4736-A164-DDDD87200FD8}" srcOrd="1" destOrd="0" presId="urn:microsoft.com/office/officeart/2005/8/layout/hierarchy3"/>
    <dgm:cxn modelId="{ABFD1686-F0BC-412A-9C22-B72E2CE92D64}" type="presParOf" srcId="{9CC2A091-F40D-4FCC-9FF4-C3AB5D595FF4}" destId="{C029BE03-D832-4F03-A7E7-B3D250BD03F6}" srcOrd="1" destOrd="0" presId="urn:microsoft.com/office/officeart/2005/8/layout/hierarchy3"/>
    <dgm:cxn modelId="{5F5CFE36-D288-4D20-A034-E5CB21A62355}" type="presParOf" srcId="{C029BE03-D832-4F03-A7E7-B3D250BD03F6}" destId="{77CA32FB-5106-45E1-B0B7-F27D3C900F1E}" srcOrd="0" destOrd="0" presId="urn:microsoft.com/office/officeart/2005/8/layout/hierarchy3"/>
    <dgm:cxn modelId="{0AB391EF-FA82-4C96-BA07-98C7E47C428A}" type="presParOf" srcId="{C029BE03-D832-4F03-A7E7-B3D250BD03F6}" destId="{C5B71DA1-F022-4057-B4CD-CDA86E2FF95F}" srcOrd="1" destOrd="0" presId="urn:microsoft.com/office/officeart/2005/8/layout/hierarchy3"/>
    <dgm:cxn modelId="{77C9A042-2B4E-43F5-91E8-ECBD761AE5FB}" type="presParOf" srcId="{C029BE03-D832-4F03-A7E7-B3D250BD03F6}" destId="{E8FD4C6D-A8EE-4F0E-AD64-665B6EE7548F}" srcOrd="2" destOrd="0" presId="urn:microsoft.com/office/officeart/2005/8/layout/hierarchy3"/>
    <dgm:cxn modelId="{AD37C0E4-ACDA-429E-92BF-962318586CD9}" type="presParOf" srcId="{C029BE03-D832-4F03-A7E7-B3D250BD03F6}" destId="{E5287159-0F18-463E-A61E-A30EBFBCC2C5}" srcOrd="3" destOrd="0" presId="urn:microsoft.com/office/officeart/2005/8/layout/hierarchy3"/>
    <dgm:cxn modelId="{91B7F8DE-96B5-49F9-A414-CC8D531E1837}" type="presParOf" srcId="{C029BE03-D832-4F03-A7E7-B3D250BD03F6}" destId="{061799A1-7134-4336-B31C-6085EE66252F}" srcOrd="4" destOrd="0" presId="urn:microsoft.com/office/officeart/2005/8/layout/hierarchy3"/>
    <dgm:cxn modelId="{4A30850F-6575-45C3-BBED-BDE0B82DDE30}" type="presParOf" srcId="{C029BE03-D832-4F03-A7E7-B3D250BD03F6}" destId="{8AC3A873-6E95-4AE5-AA0B-885A4B1D276F}" srcOrd="5" destOrd="0" presId="urn:microsoft.com/office/officeart/2005/8/layout/hierarchy3"/>
    <dgm:cxn modelId="{C0C60845-6A89-4B59-94CF-FB4F2E474486}" type="presParOf" srcId="{C029BE03-D832-4F03-A7E7-B3D250BD03F6}" destId="{4A588176-6B07-4763-BC9F-F57B175127D4}" srcOrd="6" destOrd="0" presId="urn:microsoft.com/office/officeart/2005/8/layout/hierarchy3"/>
    <dgm:cxn modelId="{68B48A17-6DA1-4BAB-BAF8-1162288D6740}" type="presParOf" srcId="{C029BE03-D832-4F03-A7E7-B3D250BD03F6}" destId="{78AA4EE3-2C20-41A6-8D19-4E9F45933607}"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E13837-CB1F-4BA4-9FBD-238F54D4DA08}">
      <dsp:nvSpPr>
        <dsp:cNvPr id="0" name=""/>
        <dsp:cNvSpPr/>
      </dsp:nvSpPr>
      <dsp:spPr>
        <a:xfrm>
          <a:off x="3949517" y="1197395"/>
          <a:ext cx="651240" cy="700083"/>
        </a:xfrm>
        <a:custGeom>
          <a:avLst/>
          <a:gdLst/>
          <a:ahLst/>
          <a:cxnLst/>
          <a:rect l="0" t="0" r="0" b="0"/>
          <a:pathLst>
            <a:path>
              <a:moveTo>
                <a:pt x="0" y="0"/>
              </a:moveTo>
              <a:lnTo>
                <a:pt x="325620" y="0"/>
              </a:lnTo>
              <a:lnTo>
                <a:pt x="325620" y="700083"/>
              </a:lnTo>
              <a:lnTo>
                <a:pt x="651240" y="70008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48ED05-071F-4BFD-8F6F-335397D75732}">
      <dsp:nvSpPr>
        <dsp:cNvPr id="0" name=""/>
        <dsp:cNvSpPr/>
      </dsp:nvSpPr>
      <dsp:spPr>
        <a:xfrm>
          <a:off x="3949517" y="496570"/>
          <a:ext cx="651240" cy="700824"/>
        </a:xfrm>
        <a:custGeom>
          <a:avLst/>
          <a:gdLst/>
          <a:ahLst/>
          <a:cxnLst/>
          <a:rect l="0" t="0" r="0" b="0"/>
          <a:pathLst>
            <a:path>
              <a:moveTo>
                <a:pt x="0" y="700824"/>
              </a:moveTo>
              <a:lnTo>
                <a:pt x="325620" y="700824"/>
              </a:lnTo>
              <a:lnTo>
                <a:pt x="325620" y="0"/>
              </a:lnTo>
              <a:lnTo>
                <a:pt x="651240"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0CCFED-C095-4DB9-ACBF-45AC31BB3939}">
      <dsp:nvSpPr>
        <dsp:cNvPr id="0" name=""/>
        <dsp:cNvSpPr/>
      </dsp:nvSpPr>
      <dsp:spPr>
        <a:xfrm>
          <a:off x="693316" y="700824"/>
          <a:ext cx="3256200" cy="99314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Il dépend de facteurs internes et externes</a:t>
          </a:r>
          <a:endParaRPr lang="fr-FR" sz="2400" kern="1200" dirty="0">
            <a:solidFill>
              <a:schemeClr val="bg1"/>
            </a:solidFill>
          </a:endParaRPr>
        </a:p>
      </dsp:txBody>
      <dsp:txXfrm>
        <a:off x="693316" y="700824"/>
        <a:ext cx="3256200" cy="993141"/>
      </dsp:txXfrm>
    </dsp:sp>
    <dsp:sp modelId="{299F94F4-22C3-41A0-B89C-A29E81900489}">
      <dsp:nvSpPr>
        <dsp:cNvPr id="0" name=""/>
        <dsp:cNvSpPr/>
      </dsp:nvSpPr>
      <dsp:spPr>
        <a:xfrm>
          <a:off x="4600757" y="0"/>
          <a:ext cx="5728568" cy="99314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Internes</a:t>
          </a:r>
          <a:r>
            <a:rPr lang="fr-FR" sz="24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 satisfaction des salariés, conditions de travail, salaires, stress...</a:t>
          </a:r>
        </a:p>
      </dsp:txBody>
      <dsp:txXfrm>
        <a:off x="4600757" y="0"/>
        <a:ext cx="5728568" cy="993141"/>
      </dsp:txXfrm>
    </dsp:sp>
    <dsp:sp modelId="{4C940AB5-FF18-4631-B067-1268FE3B5A62}">
      <dsp:nvSpPr>
        <dsp:cNvPr id="0" name=""/>
        <dsp:cNvSpPr/>
      </dsp:nvSpPr>
      <dsp:spPr>
        <a:xfrm>
          <a:off x="4600757" y="1400907"/>
          <a:ext cx="5728568" cy="99314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Externes</a:t>
          </a:r>
          <a:r>
            <a:rPr lang="fr-FR" sz="24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 crise économique, augmentation du chômage, baisse de la consommation ou inversement...</a:t>
          </a:r>
        </a:p>
      </dsp:txBody>
      <dsp:txXfrm>
        <a:off x="4600757" y="1400907"/>
        <a:ext cx="5728568" cy="9931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98CC8-5F9D-4CE8-883C-F51AF5854655}">
      <dsp:nvSpPr>
        <dsp:cNvPr id="0" name=""/>
        <dsp:cNvSpPr/>
      </dsp:nvSpPr>
      <dsp:spPr>
        <a:xfrm>
          <a:off x="21435" y="296035"/>
          <a:ext cx="6758211" cy="55214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fr-FR" sz="2000" b="1" kern="1200" dirty="0">
              <a:effectLst/>
              <a:latin typeface="Arial" panose="020B0604020202020204" pitchFamily="34" charset="0"/>
              <a:ea typeface="Calibri" panose="020F0502020204030204" pitchFamily="34" charset="0"/>
              <a:cs typeface="Times New Roman" panose="02020603050405020304" pitchFamily="18" charset="0"/>
            </a:rPr>
            <a:t>Le climat social évolue constamment en fonction </a:t>
          </a:r>
          <a:endParaRPr lang="fr-FR" sz="2000" b="1" kern="1200" dirty="0"/>
        </a:p>
      </dsp:txBody>
      <dsp:txXfrm>
        <a:off x="37607" y="312207"/>
        <a:ext cx="6725867" cy="519799"/>
      </dsp:txXfrm>
    </dsp:sp>
    <dsp:sp modelId="{77CA32FB-5106-45E1-B0B7-F27D3C900F1E}">
      <dsp:nvSpPr>
        <dsp:cNvPr id="0" name=""/>
        <dsp:cNvSpPr/>
      </dsp:nvSpPr>
      <dsp:spPr>
        <a:xfrm>
          <a:off x="697256" y="848179"/>
          <a:ext cx="661905" cy="909365"/>
        </a:xfrm>
        <a:custGeom>
          <a:avLst/>
          <a:gdLst/>
          <a:ahLst/>
          <a:cxnLst/>
          <a:rect l="0" t="0" r="0" b="0"/>
          <a:pathLst>
            <a:path>
              <a:moveTo>
                <a:pt x="0" y="0"/>
              </a:moveTo>
              <a:lnTo>
                <a:pt x="0" y="909365"/>
              </a:lnTo>
              <a:lnTo>
                <a:pt x="661905" y="90936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B71DA1-F022-4057-B4CD-CDA86E2FF95F}">
      <dsp:nvSpPr>
        <dsp:cNvPr id="0" name=""/>
        <dsp:cNvSpPr/>
      </dsp:nvSpPr>
      <dsp:spPr>
        <a:xfrm>
          <a:off x="1359162" y="1116194"/>
          <a:ext cx="10437522" cy="128270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fr-FR" sz="1800" b="1" kern="1200" dirty="0">
              <a:effectLst/>
              <a:latin typeface="Arial" panose="020B0604020202020204" pitchFamily="34" charset="0"/>
              <a:ea typeface="Calibri" panose="020F0502020204030204" pitchFamily="34" charset="0"/>
              <a:cs typeface="Times New Roman" panose="02020603050405020304" pitchFamily="18" charset="0"/>
            </a:rPr>
            <a:t>des personnes</a:t>
          </a:r>
          <a:r>
            <a:rPr lang="fr-FR" sz="1800" kern="1200" dirty="0">
              <a:effectLst/>
              <a:latin typeface="Arial" panose="020B0604020202020204" pitchFamily="34" charset="0"/>
              <a:ea typeface="Calibri" panose="020F0502020204030204" pitchFamily="34" charset="0"/>
              <a:cs typeface="Times New Roman" panose="02020603050405020304" pitchFamily="18" charset="0"/>
            </a:rPr>
            <a:t> : la situation personnelle ou professionnelle des personnes évolue et exerce une influence sur leur attitude et comportement. Les nouveaux salariés embauchés peuvent modifier les relations au sein d’une équipe en les améliorant ou en les détériorant (importance des soft skills et des hard skills).</a:t>
          </a:r>
        </a:p>
      </dsp:txBody>
      <dsp:txXfrm>
        <a:off x="1396731" y="1153763"/>
        <a:ext cx="10362384" cy="1207562"/>
      </dsp:txXfrm>
    </dsp:sp>
    <dsp:sp modelId="{E8FD4C6D-A8EE-4F0E-AD64-665B6EE7548F}">
      <dsp:nvSpPr>
        <dsp:cNvPr id="0" name=""/>
        <dsp:cNvSpPr/>
      </dsp:nvSpPr>
      <dsp:spPr>
        <a:xfrm>
          <a:off x="697256" y="848179"/>
          <a:ext cx="661905" cy="2195490"/>
        </a:xfrm>
        <a:custGeom>
          <a:avLst/>
          <a:gdLst/>
          <a:ahLst/>
          <a:cxnLst/>
          <a:rect l="0" t="0" r="0" b="0"/>
          <a:pathLst>
            <a:path>
              <a:moveTo>
                <a:pt x="0" y="0"/>
              </a:moveTo>
              <a:lnTo>
                <a:pt x="0" y="2195490"/>
              </a:lnTo>
              <a:lnTo>
                <a:pt x="661905" y="219549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287159-0F18-463E-A61E-A30EBFBCC2C5}">
      <dsp:nvSpPr>
        <dsp:cNvPr id="0" name=""/>
        <dsp:cNvSpPr/>
      </dsp:nvSpPr>
      <dsp:spPr>
        <a:xfrm>
          <a:off x="1359162" y="2679785"/>
          <a:ext cx="10437522" cy="7277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fr-FR" sz="1800" b="1" kern="1200" dirty="0">
              <a:effectLst/>
              <a:latin typeface="Arial" panose="020B0604020202020204" pitchFamily="34" charset="0"/>
              <a:ea typeface="Calibri" panose="020F0502020204030204" pitchFamily="34" charset="0"/>
              <a:cs typeface="Times New Roman" panose="02020603050405020304" pitchFamily="18" charset="0"/>
            </a:rPr>
            <a:t>Du contexte managérial</a:t>
          </a:r>
          <a:r>
            <a:rPr lang="fr-FR" sz="1800" kern="1200" dirty="0">
              <a:effectLst/>
              <a:latin typeface="Arial" panose="020B0604020202020204" pitchFamily="34" charset="0"/>
              <a:ea typeface="Calibri" panose="020F0502020204030204" pitchFamily="34" charset="0"/>
              <a:cs typeface="Times New Roman" panose="02020603050405020304" pitchFamily="18" charset="0"/>
            </a:rPr>
            <a:t> : la qualité du management, les compétences ou incompétences des responsables, leurs qualités humaines et relationnelles, leur légitimité.</a:t>
          </a:r>
        </a:p>
      </dsp:txBody>
      <dsp:txXfrm>
        <a:off x="1380478" y="2701101"/>
        <a:ext cx="10394890" cy="685136"/>
      </dsp:txXfrm>
    </dsp:sp>
    <dsp:sp modelId="{061799A1-7134-4336-B31C-6085EE66252F}">
      <dsp:nvSpPr>
        <dsp:cNvPr id="0" name=""/>
        <dsp:cNvSpPr/>
      </dsp:nvSpPr>
      <dsp:spPr>
        <a:xfrm>
          <a:off x="697256" y="848179"/>
          <a:ext cx="647977" cy="3151158"/>
        </a:xfrm>
        <a:custGeom>
          <a:avLst/>
          <a:gdLst/>
          <a:ahLst/>
          <a:cxnLst/>
          <a:rect l="0" t="0" r="0" b="0"/>
          <a:pathLst>
            <a:path>
              <a:moveTo>
                <a:pt x="0" y="0"/>
              </a:moveTo>
              <a:lnTo>
                <a:pt x="0" y="3151158"/>
              </a:lnTo>
              <a:lnTo>
                <a:pt x="647977" y="315115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C3A873-6E95-4AE5-AA0B-885A4B1D276F}">
      <dsp:nvSpPr>
        <dsp:cNvPr id="0" name=""/>
        <dsp:cNvSpPr/>
      </dsp:nvSpPr>
      <dsp:spPr>
        <a:xfrm>
          <a:off x="1345233" y="3662694"/>
          <a:ext cx="10437522" cy="67328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fr-FR" sz="1800" b="1" kern="1200" dirty="0">
              <a:effectLst/>
              <a:latin typeface="Arial" panose="020B0604020202020204" pitchFamily="34" charset="0"/>
              <a:ea typeface="Calibri" panose="020F0502020204030204" pitchFamily="34" charset="0"/>
              <a:cs typeface="Times New Roman" panose="02020603050405020304" pitchFamily="18" charset="0"/>
            </a:rPr>
            <a:t>Du contexte économique est social</a:t>
          </a:r>
          <a:r>
            <a:rPr lang="fr-FR" sz="1800" kern="1200" dirty="0">
              <a:effectLst/>
              <a:latin typeface="Arial" panose="020B0604020202020204" pitchFamily="34" charset="0"/>
              <a:ea typeface="Calibri" panose="020F0502020204030204" pitchFamily="34" charset="0"/>
              <a:cs typeface="Times New Roman" panose="02020603050405020304" pitchFamily="18" charset="0"/>
            </a:rPr>
            <a:t> : la politique, la stratégie, les résultats ou performances économiques, la qualité des produits ou services… </a:t>
          </a:r>
        </a:p>
      </dsp:txBody>
      <dsp:txXfrm>
        <a:off x="1364953" y="3682414"/>
        <a:ext cx="10398082" cy="633846"/>
      </dsp:txXfrm>
    </dsp:sp>
    <dsp:sp modelId="{4A588176-6B07-4763-BC9F-F57B175127D4}">
      <dsp:nvSpPr>
        <dsp:cNvPr id="0" name=""/>
        <dsp:cNvSpPr/>
      </dsp:nvSpPr>
      <dsp:spPr>
        <a:xfrm>
          <a:off x="697256" y="848179"/>
          <a:ext cx="661905" cy="4088719"/>
        </a:xfrm>
        <a:custGeom>
          <a:avLst/>
          <a:gdLst/>
          <a:ahLst/>
          <a:cxnLst/>
          <a:rect l="0" t="0" r="0" b="0"/>
          <a:pathLst>
            <a:path>
              <a:moveTo>
                <a:pt x="0" y="0"/>
              </a:moveTo>
              <a:lnTo>
                <a:pt x="0" y="4088719"/>
              </a:lnTo>
              <a:lnTo>
                <a:pt x="661905" y="408871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AA4EE3-2C20-41A6-8D19-4E9F45933607}">
      <dsp:nvSpPr>
        <dsp:cNvPr id="0" name=""/>
        <dsp:cNvSpPr/>
      </dsp:nvSpPr>
      <dsp:spPr>
        <a:xfrm>
          <a:off x="1359162" y="4603996"/>
          <a:ext cx="10437522" cy="66580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fr-FR" sz="1800" b="1" kern="1200" dirty="0">
              <a:effectLst/>
              <a:latin typeface="Arial" panose="020B0604020202020204" pitchFamily="34" charset="0"/>
              <a:ea typeface="Calibri" panose="020F0502020204030204" pitchFamily="34" charset="0"/>
              <a:cs typeface="Times New Roman" panose="02020603050405020304" pitchFamily="18" charset="0"/>
            </a:rPr>
            <a:t>L’image de l’entreprise</a:t>
          </a:r>
          <a:r>
            <a:rPr lang="fr-FR" sz="1800" kern="1200" dirty="0">
              <a:effectLst/>
              <a:latin typeface="Arial" panose="020B0604020202020204" pitchFamily="34" charset="0"/>
              <a:ea typeface="Calibri" panose="020F0502020204030204" pitchFamily="34" charset="0"/>
              <a:cs typeface="Times New Roman" panose="02020603050405020304" pitchFamily="18" charset="0"/>
            </a:rPr>
            <a:t> : sa responsabilité sociale et sociétale influe sur l’adhésion du personnel au projet de l’entreprise et sur son degré d’investissement.</a:t>
          </a:r>
        </a:p>
      </dsp:txBody>
      <dsp:txXfrm>
        <a:off x="1378663" y="4623497"/>
        <a:ext cx="10398520" cy="626801"/>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17/09/2023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17/09/2023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17/09/2023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17/09/2023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17/09/2023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76202"/>
            <a:ext cx="12015538" cy="539949"/>
          </a:xfrm>
        </p:spPr>
        <p:txBody>
          <a:bodyPr>
            <a:normAutofit/>
          </a:bodyPr>
          <a:lstStyle/>
          <a:p>
            <a:r>
              <a:rPr lang="fr-FR" sz="2600" b="1" dirty="0">
                <a:latin typeface="Arial" panose="020B0604020202020204" pitchFamily="34" charset="0"/>
                <a:cs typeface="Arial" panose="020B0604020202020204" pitchFamily="34" charset="0"/>
              </a:rPr>
              <a:t>Chap. 10  - Contribuer à la qualité des relations interpersonnelles</a:t>
            </a:r>
            <a:endParaRPr lang="fr-FR" sz="2600" dirty="0">
              <a:latin typeface="Arial" panose="020B0604020202020204" pitchFamily="34" charset="0"/>
              <a:cs typeface="Arial" panose="020B0604020202020204" pitchFamily="34" charset="0"/>
            </a:endParaRPr>
          </a:p>
        </p:txBody>
      </p:sp>
      <p:sp>
        <p:nvSpPr>
          <p:cNvPr id="5" name="Titre 1"/>
          <p:cNvSpPr txBox="1">
            <a:spLocks/>
          </p:cNvSpPr>
          <p:nvPr/>
        </p:nvSpPr>
        <p:spPr>
          <a:xfrm>
            <a:off x="0" y="637855"/>
            <a:ext cx="12015538" cy="539949"/>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1. Évaluer le climat social de l’entreprise</a:t>
            </a:r>
            <a:endParaRPr lang="fr-FR" sz="3200" dirty="0">
              <a:solidFill>
                <a:srgbClr val="FFFF00"/>
              </a:solidFill>
              <a:latin typeface="Arial" panose="020B0604020202020204" pitchFamily="34" charset="0"/>
              <a:cs typeface="Arial" panose="020B0604020202020204" pitchFamily="34" charset="0"/>
            </a:endParaRPr>
          </a:p>
        </p:txBody>
      </p:sp>
      <p:sp>
        <p:nvSpPr>
          <p:cNvPr id="3" name="Rectangle 2"/>
          <p:cNvSpPr/>
          <p:nvPr/>
        </p:nvSpPr>
        <p:spPr>
          <a:xfrm>
            <a:off x="407891" y="4611980"/>
            <a:ext cx="11535117" cy="2462213"/>
          </a:xfrm>
          <a:prstGeom prst="rect">
            <a:avLst/>
          </a:prstGeom>
        </p:spPr>
        <p:txBody>
          <a:bodyPr wrap="square">
            <a:spAutoFit/>
          </a:bodyPr>
          <a:lstStyle/>
          <a:p>
            <a:pPr algn="ctr">
              <a:spcBef>
                <a:spcPts val="600"/>
              </a:spcBef>
            </a:pPr>
            <a:r>
              <a:rPr lang="fr-FR" sz="2400" dirty="0">
                <a:latin typeface="Arial" panose="020B0604020202020204" pitchFamily="34" charset="0"/>
                <a:ea typeface="Calibri" panose="020F0502020204030204" pitchFamily="34" charset="0"/>
                <a:cs typeface="Times New Roman" panose="02020603050405020304" pitchFamily="18" charset="0"/>
              </a:rPr>
              <a:t>Le climat social influe sur l'absentéisme, le turn-over, les revendications, le recrutement de nouveaux collaborateurs, les démissions. </a:t>
            </a:r>
          </a:p>
          <a:p>
            <a:pPr algn="ctr">
              <a:spcBef>
                <a:spcPts val="6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C’est un élément de plus en plus important pour les nouvelles générations qui recherchent un travail qui ait du sens dans une entreprise qui leur donne envie de s’y investir.</a:t>
            </a:r>
          </a:p>
          <a:p>
            <a:pPr algn="ctr">
              <a:spcBef>
                <a:spcPts val="600"/>
              </a:spcBef>
              <a:spcAft>
                <a:spcPts val="0"/>
              </a:spcAft>
            </a:pP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4" name="Diagramme 3"/>
          <p:cNvGraphicFramePr/>
          <p:nvPr>
            <p:extLst>
              <p:ext uri="{D42A27DB-BD31-4B8C-83A1-F6EECF244321}">
                <p14:modId xmlns:p14="http://schemas.microsoft.com/office/powerpoint/2010/main" val="3264593983"/>
              </p:ext>
            </p:extLst>
          </p:nvPr>
        </p:nvGraphicFramePr>
        <p:xfrm>
          <a:off x="496446" y="1945392"/>
          <a:ext cx="11022643" cy="23947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p:cNvSpPr/>
          <p:nvPr/>
        </p:nvSpPr>
        <p:spPr>
          <a:xfrm>
            <a:off x="226514" y="1300106"/>
            <a:ext cx="11965486" cy="461665"/>
          </a:xfrm>
          <a:prstGeom prst="rect">
            <a:avLst/>
          </a:prstGeom>
        </p:spPr>
        <p:txBody>
          <a:bodyPr wrap="square">
            <a:spAutoFit/>
          </a:bodyPr>
          <a:lstStyle/>
          <a:p>
            <a:pPr algn="ctr">
              <a:spcBef>
                <a:spcPts val="6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Le climat social désigne le niveau de satisfaction du personnel de l'entreprise. </a:t>
            </a:r>
          </a:p>
        </p:txBody>
      </p:sp>
    </p:spTree>
    <p:extLst>
      <p:ext uri="{BB962C8B-B14F-4D97-AF65-F5344CB8AC3E}">
        <p14:creationId xmlns:p14="http://schemas.microsoft.com/office/powerpoint/2010/main" val="401190694"/>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76202"/>
            <a:ext cx="12015538" cy="539949"/>
          </a:xfrm>
        </p:spPr>
        <p:txBody>
          <a:bodyPr>
            <a:normAutofit fontScale="90000"/>
          </a:bodyPr>
          <a:lstStyle/>
          <a:p>
            <a:r>
              <a:rPr lang="fr-FR" sz="3200" b="1" dirty="0">
                <a:latin typeface="Arial" panose="020B0604020202020204" pitchFamily="34" charset="0"/>
                <a:cs typeface="Arial" panose="020B0604020202020204" pitchFamily="34" charset="0"/>
              </a:rPr>
              <a:t>Chap. 10  - Contribuer à la qualité des relations interpersonnelles</a:t>
            </a:r>
            <a:endParaRPr lang="fr-FR" sz="3600" dirty="0">
              <a:latin typeface="Arial" panose="020B0604020202020204" pitchFamily="34" charset="0"/>
              <a:cs typeface="Arial" panose="020B0604020202020204" pitchFamily="34" charset="0"/>
            </a:endParaRPr>
          </a:p>
        </p:txBody>
      </p:sp>
      <p:sp>
        <p:nvSpPr>
          <p:cNvPr id="5" name="Titre 1"/>
          <p:cNvSpPr txBox="1">
            <a:spLocks/>
          </p:cNvSpPr>
          <p:nvPr/>
        </p:nvSpPr>
        <p:spPr>
          <a:xfrm>
            <a:off x="-1" y="547703"/>
            <a:ext cx="12015538" cy="539949"/>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1. Évaluer le climat social de l’entreprise</a:t>
            </a:r>
            <a:endParaRPr lang="fr-FR" sz="3200" dirty="0">
              <a:solidFill>
                <a:srgbClr val="FFFF00"/>
              </a:solidFill>
              <a:latin typeface="Arial" panose="020B0604020202020204" pitchFamily="34" charset="0"/>
              <a:cs typeface="Arial" panose="020B0604020202020204" pitchFamily="34" charset="0"/>
            </a:endParaRPr>
          </a:p>
        </p:txBody>
      </p:sp>
      <p:graphicFrame>
        <p:nvGraphicFramePr>
          <p:cNvPr id="4" name="Diagramme 3">
            <a:extLst>
              <a:ext uri="{FF2B5EF4-FFF2-40B4-BE49-F238E27FC236}">
                <a16:creationId xmlns:a16="http://schemas.microsoft.com/office/drawing/2014/main" id="{E92CB77C-ED64-AB03-00D0-26754DFDD851}"/>
              </a:ext>
            </a:extLst>
          </p:cNvPr>
          <p:cNvGraphicFramePr/>
          <p:nvPr>
            <p:extLst>
              <p:ext uri="{D42A27DB-BD31-4B8C-83A1-F6EECF244321}">
                <p14:modId xmlns:p14="http://schemas.microsoft.com/office/powerpoint/2010/main" val="4288275982"/>
              </p:ext>
            </p:extLst>
          </p:nvPr>
        </p:nvGraphicFramePr>
        <p:xfrm>
          <a:off x="125926" y="1215962"/>
          <a:ext cx="11804204" cy="55658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71745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76202"/>
            <a:ext cx="12015538" cy="539949"/>
          </a:xfrm>
        </p:spPr>
        <p:txBody>
          <a:bodyPr>
            <a:normAutofit fontScale="90000"/>
          </a:bodyPr>
          <a:lstStyle/>
          <a:p>
            <a:r>
              <a:rPr lang="fr-FR" sz="3200" b="1" dirty="0">
                <a:latin typeface="Arial" panose="020B0604020202020204" pitchFamily="34" charset="0"/>
                <a:cs typeface="Arial" panose="020B0604020202020204" pitchFamily="34" charset="0"/>
              </a:rPr>
              <a:t>Chap. 10  - Contribuer à la qualité des relations interpersonnelles</a:t>
            </a:r>
            <a:endParaRPr lang="fr-FR" sz="3600" dirty="0">
              <a:latin typeface="Arial" panose="020B0604020202020204" pitchFamily="34" charset="0"/>
              <a:cs typeface="Arial" panose="020B0604020202020204" pitchFamily="34" charset="0"/>
            </a:endParaRPr>
          </a:p>
        </p:txBody>
      </p:sp>
      <p:sp>
        <p:nvSpPr>
          <p:cNvPr id="5" name="Titre 1"/>
          <p:cNvSpPr txBox="1">
            <a:spLocks/>
          </p:cNvSpPr>
          <p:nvPr/>
        </p:nvSpPr>
        <p:spPr>
          <a:xfrm>
            <a:off x="0" y="637855"/>
            <a:ext cx="12015538" cy="539949"/>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1. Évaluer le climat social de l’entreprise</a:t>
            </a:r>
            <a:endParaRPr lang="fr-FR" sz="3200" dirty="0">
              <a:solidFill>
                <a:srgbClr val="FFFF00"/>
              </a:solidFill>
              <a:latin typeface="Arial" panose="020B0604020202020204" pitchFamily="34" charset="0"/>
              <a:cs typeface="Arial" panose="020B0604020202020204" pitchFamily="34" charset="0"/>
            </a:endParaRPr>
          </a:p>
        </p:txBody>
      </p:sp>
      <p:sp>
        <p:nvSpPr>
          <p:cNvPr id="3" name="Rectangle 2"/>
          <p:cNvSpPr/>
          <p:nvPr/>
        </p:nvSpPr>
        <p:spPr>
          <a:xfrm>
            <a:off x="293298" y="1413085"/>
            <a:ext cx="11464505" cy="4278094"/>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1.1. Objectif du climat social</a:t>
            </a:r>
          </a:p>
          <a:p>
            <a:pPr algn="just">
              <a:spcBef>
                <a:spcPts val="1800"/>
              </a:spcBef>
              <a:spcAft>
                <a:spcPts val="0"/>
              </a:spcAft>
            </a:pPr>
            <a:r>
              <a:rPr lang="fr-FR" sz="2300" dirty="0">
                <a:latin typeface="Arial" panose="020B0604020202020204" pitchFamily="34" charset="0"/>
                <a:ea typeface="Calibri" panose="020F0502020204030204" pitchFamily="34" charset="0"/>
                <a:cs typeface="Times New Roman" panose="02020603050405020304" pitchFamily="18" charset="0"/>
              </a:rPr>
              <a:t>Mesurer le climat social de l’entreprise consiste à étudier la perception qu'ont les salariés de la vie </a:t>
            </a:r>
            <a:r>
              <a:rPr lang="fr-FR" sz="2300" b="1" dirty="0">
                <a:latin typeface="Arial" panose="020B0604020202020204" pitchFamily="34" charset="0"/>
                <a:ea typeface="Calibri" panose="020F0502020204030204" pitchFamily="34" charset="0"/>
                <a:cs typeface="Times New Roman" panose="02020603050405020304" pitchFamily="18" charset="0"/>
              </a:rPr>
              <a:t>sociale</a:t>
            </a:r>
            <a:r>
              <a:rPr lang="fr-FR" sz="2300" dirty="0">
                <a:latin typeface="Arial" panose="020B0604020202020204" pitchFamily="34" charset="0"/>
                <a:ea typeface="Calibri" panose="020F0502020204030204" pitchFamily="34" charset="0"/>
                <a:cs typeface="Times New Roman" panose="02020603050405020304" pitchFamily="18" charset="0"/>
              </a:rPr>
              <a:t> de l’entreprise. </a:t>
            </a:r>
          </a:p>
          <a:p>
            <a:pPr algn="just">
              <a:spcBef>
                <a:spcPts val="2400"/>
              </a:spcBef>
              <a:spcAft>
                <a:spcPts val="0"/>
              </a:spcAft>
            </a:pPr>
            <a:r>
              <a:rPr lang="fr-FR" sz="2300" dirty="0">
                <a:latin typeface="Arial" panose="020B0604020202020204" pitchFamily="34" charset="0"/>
                <a:ea typeface="Calibri" panose="020F0502020204030204" pitchFamily="34" charset="0"/>
                <a:cs typeface="Times New Roman" panose="02020603050405020304" pitchFamily="18" charset="0"/>
              </a:rPr>
              <a:t>L’étude concernera plus particulièrement les sujets liés aux ressources humaines et managériales, tels que </a:t>
            </a:r>
            <a:r>
              <a:rPr lang="fr-FR" sz="2300" dirty="0">
                <a:solidFill>
                  <a:srgbClr val="00B0F0"/>
                </a:solidFill>
                <a:latin typeface="Arial" panose="020B0604020202020204" pitchFamily="34" charset="0"/>
                <a:ea typeface="Calibri" panose="020F0502020204030204" pitchFamily="34" charset="0"/>
                <a:cs typeface="Times New Roman" panose="02020603050405020304" pitchFamily="18" charset="0"/>
              </a:rPr>
              <a:t>l'implication des salariés, la charge de stress, la qualité du management, la satisfaction de la politique de rémunération, la communication interne, la sécurité au travail, les conditions de travail, etc.</a:t>
            </a:r>
          </a:p>
          <a:p>
            <a:pPr algn="ctr">
              <a:spcBef>
                <a:spcPts val="2400"/>
              </a:spcBef>
              <a:spcAft>
                <a:spcPts val="0"/>
              </a:spcAft>
            </a:pPr>
            <a:r>
              <a:rPr lang="fr-FR" sz="2300" dirty="0">
                <a:latin typeface="Arial" panose="020B0604020202020204" pitchFamily="34" charset="0"/>
                <a:ea typeface="Calibri" panose="020F0502020204030204" pitchFamily="34" charset="0"/>
                <a:cs typeface="Times New Roman" panose="02020603050405020304" pitchFamily="18" charset="0"/>
              </a:rPr>
              <a:t>Le diagnostic du climat social a pour objectif d'aider la direction d'une entreprise, dans l'amélioration de sa gouvernance, de son management et de sa conduite.</a:t>
            </a:r>
          </a:p>
        </p:txBody>
      </p:sp>
    </p:spTree>
    <p:extLst>
      <p:ext uri="{BB962C8B-B14F-4D97-AF65-F5344CB8AC3E}">
        <p14:creationId xmlns:p14="http://schemas.microsoft.com/office/powerpoint/2010/main" val="184645379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76202"/>
            <a:ext cx="12015538" cy="539949"/>
          </a:xfrm>
        </p:spPr>
        <p:txBody>
          <a:bodyPr>
            <a:normAutofit fontScale="90000"/>
          </a:bodyPr>
          <a:lstStyle/>
          <a:p>
            <a:r>
              <a:rPr lang="fr-FR" sz="3200" b="1" dirty="0">
                <a:latin typeface="Arial" panose="020B0604020202020204" pitchFamily="34" charset="0"/>
                <a:cs typeface="Arial" panose="020B0604020202020204" pitchFamily="34" charset="0"/>
              </a:rPr>
              <a:t>Chap. 10  - Contribuer à la qualité des relations interpersonnelles</a:t>
            </a:r>
            <a:endParaRPr lang="fr-FR" sz="3600" dirty="0">
              <a:latin typeface="Arial" panose="020B0604020202020204" pitchFamily="34" charset="0"/>
              <a:cs typeface="Arial" panose="020B0604020202020204" pitchFamily="34" charset="0"/>
            </a:endParaRPr>
          </a:p>
        </p:txBody>
      </p:sp>
      <p:sp>
        <p:nvSpPr>
          <p:cNvPr id="5" name="Titre 1"/>
          <p:cNvSpPr txBox="1">
            <a:spLocks/>
          </p:cNvSpPr>
          <p:nvPr/>
        </p:nvSpPr>
        <p:spPr>
          <a:xfrm>
            <a:off x="0" y="637855"/>
            <a:ext cx="12015538" cy="539949"/>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1. Évaluer le climat social de l’entreprise</a:t>
            </a:r>
            <a:endParaRPr lang="fr-FR" sz="3200" dirty="0">
              <a:solidFill>
                <a:srgbClr val="FFFF00"/>
              </a:solidFill>
              <a:latin typeface="Arial" panose="020B0604020202020204" pitchFamily="34" charset="0"/>
              <a:cs typeface="Arial" panose="020B0604020202020204" pitchFamily="34" charset="0"/>
            </a:endParaRPr>
          </a:p>
        </p:txBody>
      </p:sp>
      <p:sp>
        <p:nvSpPr>
          <p:cNvPr id="3" name="Rectangle 2"/>
          <p:cNvSpPr/>
          <p:nvPr/>
        </p:nvSpPr>
        <p:spPr>
          <a:xfrm>
            <a:off x="232913" y="1371601"/>
            <a:ext cx="11084944" cy="3647152"/>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1.2.  Mesure du climat social</a:t>
            </a:r>
          </a:p>
          <a:p>
            <a:pPr marL="534988" algn="just">
              <a:spcBef>
                <a:spcPts val="18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La mesure du climat social s'effectue par la mise en œuvre d’étude sous la forme de questionnaires et d’indicateurs qui pourront être synthétisés dans un tableau de bord, lequel permettra de suivre les évolutions. </a:t>
            </a:r>
          </a:p>
          <a:p>
            <a:pPr marL="534988" algn="just">
              <a:spcBef>
                <a:spcPts val="18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Un baromètre social est un questionnaire qui est transmis de manière anonyme et confidentielle à l'ensemble ou partie des collaborateurs afin de mesurer leur perception sur tel ou tel aspect de la vie sociale ou de la politique de leur société.</a:t>
            </a:r>
          </a:p>
        </p:txBody>
      </p:sp>
    </p:spTree>
    <p:extLst>
      <p:ext uri="{BB962C8B-B14F-4D97-AF65-F5344CB8AC3E}">
        <p14:creationId xmlns:p14="http://schemas.microsoft.com/office/powerpoint/2010/main" val="33694785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0"/>
            <a:ext cx="12015538" cy="539949"/>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1. Évaluer le climat social de l’entreprise</a:t>
            </a:r>
            <a:endParaRPr lang="fr-FR" sz="3200" dirty="0">
              <a:solidFill>
                <a:srgbClr val="FFFF00"/>
              </a:solidFill>
              <a:latin typeface="Arial" panose="020B0604020202020204" pitchFamily="34" charset="0"/>
              <a:cs typeface="Arial" panose="020B0604020202020204" pitchFamily="34" charset="0"/>
            </a:endParaRPr>
          </a:p>
        </p:txBody>
      </p:sp>
      <p:sp>
        <p:nvSpPr>
          <p:cNvPr id="3" name="Rectangle 2"/>
          <p:cNvSpPr/>
          <p:nvPr/>
        </p:nvSpPr>
        <p:spPr>
          <a:xfrm>
            <a:off x="71886" y="651592"/>
            <a:ext cx="11125202" cy="1938992"/>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1.3.  Critères d’évaluation</a:t>
            </a:r>
          </a:p>
          <a:p>
            <a:pPr marL="715963" algn="ctr">
              <a:spcBef>
                <a:spcPts val="18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Les 12 thèmes suivants contribuent au climat social dans l’entreprise et justifient la création d’indicateurs destinés à évaluer la satisfaction des salariés et leur évolution.</a:t>
            </a:r>
          </a:p>
        </p:txBody>
      </p:sp>
      <p:graphicFrame>
        <p:nvGraphicFramePr>
          <p:cNvPr id="6" name="Tableau 5"/>
          <p:cNvGraphicFramePr>
            <a:graphicFrameLocks noGrp="1"/>
          </p:cNvGraphicFramePr>
          <p:nvPr>
            <p:extLst>
              <p:ext uri="{D42A27DB-BD31-4B8C-83A1-F6EECF244321}">
                <p14:modId xmlns:p14="http://schemas.microsoft.com/office/powerpoint/2010/main" val="1967638670"/>
              </p:ext>
            </p:extLst>
          </p:nvPr>
        </p:nvGraphicFramePr>
        <p:xfrm>
          <a:off x="459827" y="2894565"/>
          <a:ext cx="11159953" cy="3156090"/>
        </p:xfrm>
        <a:graphic>
          <a:graphicData uri="http://schemas.openxmlformats.org/drawingml/2006/table">
            <a:tbl>
              <a:tblPr firstRow="1" firstCol="1" bandRow="1">
                <a:tableStyleId>{793D81CF-94F2-401A-BA57-92F5A7B2D0C5}</a:tableStyleId>
              </a:tblPr>
              <a:tblGrid>
                <a:gridCol w="5305973">
                  <a:extLst>
                    <a:ext uri="{9D8B030D-6E8A-4147-A177-3AD203B41FA5}">
                      <a16:colId xmlns:a16="http://schemas.microsoft.com/office/drawing/2014/main" val="3712532275"/>
                    </a:ext>
                  </a:extLst>
                </a:gridCol>
                <a:gridCol w="5853980">
                  <a:extLst>
                    <a:ext uri="{9D8B030D-6E8A-4147-A177-3AD203B41FA5}">
                      <a16:colId xmlns:a16="http://schemas.microsoft.com/office/drawing/2014/main" val="2972674021"/>
                    </a:ext>
                  </a:extLst>
                </a:gridCol>
              </a:tblGrid>
              <a:tr h="504242">
                <a:tc gridSpan="2">
                  <a:txBody>
                    <a:bodyPr/>
                    <a:lstStyle/>
                    <a:p>
                      <a:pPr algn="ctr">
                        <a:spcBef>
                          <a:spcPts val="600"/>
                        </a:spcBef>
                        <a:spcAft>
                          <a:spcPts val="0"/>
                        </a:spcAft>
                      </a:pPr>
                      <a:r>
                        <a:rPr lang="fr-FR" sz="2400" dirty="0">
                          <a:effectLst/>
                          <a:latin typeface="Arial" panose="020B0604020202020204" pitchFamily="34" charset="0"/>
                          <a:cs typeface="Arial" panose="020B0604020202020204" pitchFamily="34" charset="0"/>
                        </a:rPr>
                        <a:t>Thèmes d’évaluation</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3785109781"/>
                  </a:ext>
                </a:extLst>
              </a:tr>
              <a:tr h="496652">
                <a:tc>
                  <a:txBody>
                    <a:bodyPr/>
                    <a:lstStyle/>
                    <a:p>
                      <a:pPr marL="342900" indent="-342900" algn="l">
                        <a:spcBef>
                          <a:spcPts val="600"/>
                        </a:spcBef>
                        <a:spcAft>
                          <a:spcPts val="0"/>
                        </a:spcAft>
                        <a:buFont typeface="Arial" panose="020B0604020202020204" pitchFamily="34" charset="0"/>
                        <a:buChar char="•"/>
                      </a:pPr>
                      <a:r>
                        <a:rPr lang="fr-FR" sz="2000" b="1" dirty="0">
                          <a:effectLst/>
                          <a:latin typeface="Arial" panose="020B0604020202020204" pitchFamily="34" charset="0"/>
                          <a:cs typeface="Arial" panose="020B0604020202020204" pitchFamily="34" charset="0"/>
                        </a:rPr>
                        <a:t>Reconnaissance</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indent="-342900" algn="l">
                        <a:spcBef>
                          <a:spcPts val="600"/>
                        </a:spcBef>
                        <a:spcAft>
                          <a:spcPts val="0"/>
                        </a:spcAft>
                        <a:buFont typeface="Arial" panose="020B0604020202020204" pitchFamily="34" charset="0"/>
                        <a:buChar char="•"/>
                      </a:pPr>
                      <a:r>
                        <a:rPr lang="fr-FR" sz="2000" b="1" dirty="0">
                          <a:effectLst/>
                          <a:latin typeface="Arial" panose="020B0604020202020204" pitchFamily="34" charset="0"/>
                          <a:cs typeface="Arial" panose="020B0604020202020204" pitchFamily="34" charset="0"/>
                        </a:rPr>
                        <a:t>Implication et engagement des salariés</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83012183"/>
                  </a:ext>
                </a:extLst>
              </a:tr>
              <a:tr h="386742">
                <a:tc>
                  <a:txBody>
                    <a:bodyPr/>
                    <a:lstStyle/>
                    <a:p>
                      <a:pPr marL="342900" indent="-342900" algn="l">
                        <a:spcBef>
                          <a:spcPts val="600"/>
                        </a:spcBef>
                        <a:spcAft>
                          <a:spcPts val="0"/>
                        </a:spcAft>
                        <a:buFont typeface="Arial" panose="020B0604020202020204" pitchFamily="34" charset="0"/>
                        <a:buChar char="•"/>
                      </a:pPr>
                      <a:r>
                        <a:rPr lang="fr-FR" sz="2000" b="1" dirty="0">
                          <a:effectLst/>
                          <a:latin typeface="Arial" panose="020B0604020202020204" pitchFamily="34" charset="0"/>
                          <a:cs typeface="Arial" panose="020B0604020202020204" pitchFamily="34" charset="0"/>
                        </a:rPr>
                        <a:t>Politique de rémunération</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indent="-342900" algn="l">
                        <a:spcBef>
                          <a:spcPts val="600"/>
                        </a:spcBef>
                        <a:spcAft>
                          <a:spcPts val="0"/>
                        </a:spcAft>
                        <a:buFont typeface="Arial" panose="020B0604020202020204" pitchFamily="34" charset="0"/>
                        <a:buChar char="•"/>
                      </a:pPr>
                      <a:r>
                        <a:rPr lang="fr-FR" sz="2000" b="1" dirty="0">
                          <a:effectLst/>
                          <a:latin typeface="Arial" panose="020B0604020202020204" pitchFamily="34" charset="0"/>
                          <a:cs typeface="Arial" panose="020B0604020202020204" pitchFamily="34" charset="0"/>
                        </a:rPr>
                        <a:t>Dialogue social et communication interne</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17780753"/>
                  </a:ext>
                </a:extLst>
              </a:tr>
              <a:tr h="496652">
                <a:tc>
                  <a:txBody>
                    <a:bodyPr/>
                    <a:lstStyle/>
                    <a:p>
                      <a:pPr marL="342900" indent="-342900" algn="l">
                        <a:spcBef>
                          <a:spcPts val="600"/>
                        </a:spcBef>
                        <a:spcAft>
                          <a:spcPts val="0"/>
                        </a:spcAft>
                        <a:buFont typeface="Arial" panose="020B0604020202020204" pitchFamily="34" charset="0"/>
                        <a:buChar char="•"/>
                      </a:pPr>
                      <a:r>
                        <a:rPr lang="fr-FR" sz="2000" b="1" dirty="0">
                          <a:effectLst/>
                          <a:latin typeface="Arial" panose="020B0604020202020204" pitchFamily="34" charset="0"/>
                          <a:cs typeface="Arial" panose="020B0604020202020204" pitchFamily="34" charset="0"/>
                        </a:rPr>
                        <a:t>Formation professionnelle</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indent="-342900" algn="l">
                        <a:spcBef>
                          <a:spcPts val="600"/>
                        </a:spcBef>
                        <a:spcAft>
                          <a:spcPts val="0"/>
                        </a:spcAft>
                        <a:buFont typeface="Arial" panose="020B0604020202020204" pitchFamily="34" charset="0"/>
                        <a:buChar char="•"/>
                      </a:pPr>
                      <a:r>
                        <a:rPr lang="fr-FR" sz="2000" b="1" dirty="0">
                          <a:effectLst/>
                          <a:latin typeface="Arial" panose="020B0604020202020204" pitchFamily="34" charset="0"/>
                          <a:cs typeface="Arial" panose="020B0604020202020204" pitchFamily="34" charset="0"/>
                        </a:rPr>
                        <a:t>Gestion des compétences et des carrières</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86163557"/>
                  </a:ext>
                </a:extLst>
              </a:tr>
              <a:tr h="331101">
                <a:tc>
                  <a:txBody>
                    <a:bodyPr/>
                    <a:lstStyle/>
                    <a:p>
                      <a:pPr marL="342900" indent="-342900" algn="l">
                        <a:spcBef>
                          <a:spcPts val="600"/>
                        </a:spcBef>
                        <a:spcAft>
                          <a:spcPts val="0"/>
                        </a:spcAft>
                        <a:buFont typeface="Arial" panose="020B0604020202020204" pitchFamily="34" charset="0"/>
                        <a:buChar char="•"/>
                      </a:pPr>
                      <a:r>
                        <a:rPr lang="fr-FR" sz="2000" b="1">
                          <a:effectLst/>
                          <a:latin typeface="Arial" panose="020B0604020202020204" pitchFamily="34" charset="0"/>
                          <a:cs typeface="Arial" panose="020B0604020202020204" pitchFamily="34" charset="0"/>
                        </a:rPr>
                        <a:t>Projets </a:t>
                      </a:r>
                      <a:r>
                        <a:rPr lang="fr-FR" sz="2000" b="1" dirty="0">
                          <a:effectLst/>
                          <a:latin typeface="Arial" panose="020B0604020202020204" pitchFamily="34" charset="0"/>
                          <a:cs typeface="Arial" panose="020B0604020202020204" pitchFamily="34" charset="0"/>
                        </a:rPr>
                        <a:t>et outils RH</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indent="-342900" algn="l">
                        <a:spcBef>
                          <a:spcPts val="600"/>
                        </a:spcBef>
                        <a:spcAft>
                          <a:spcPts val="0"/>
                        </a:spcAft>
                        <a:buFont typeface="Arial" panose="020B0604020202020204" pitchFamily="34" charset="0"/>
                        <a:buChar char="•"/>
                      </a:pPr>
                      <a:r>
                        <a:rPr lang="fr-FR" sz="2000" b="1" dirty="0">
                          <a:effectLst/>
                          <a:latin typeface="Arial" panose="020B0604020202020204" pitchFamily="34" charset="0"/>
                          <a:cs typeface="Arial" panose="020B0604020202020204" pitchFamily="34" charset="0"/>
                        </a:rPr>
                        <a:t>Responsabilité sociale de l'entreprise</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355683011"/>
                  </a:ext>
                </a:extLst>
              </a:tr>
              <a:tr h="331101">
                <a:tc>
                  <a:txBody>
                    <a:bodyPr/>
                    <a:lstStyle/>
                    <a:p>
                      <a:pPr marL="342900" indent="-342900" algn="l">
                        <a:spcBef>
                          <a:spcPts val="600"/>
                        </a:spcBef>
                        <a:spcAft>
                          <a:spcPts val="0"/>
                        </a:spcAft>
                        <a:buFont typeface="Arial" panose="020B0604020202020204" pitchFamily="34" charset="0"/>
                        <a:buChar char="•"/>
                      </a:pPr>
                      <a:r>
                        <a:rPr lang="fr-FR" sz="2000" b="1" dirty="0">
                          <a:effectLst/>
                          <a:latin typeface="Arial" panose="020B0604020202020204" pitchFamily="34" charset="0"/>
                          <a:cs typeface="Arial" panose="020B0604020202020204" pitchFamily="34" charset="0"/>
                        </a:rPr>
                        <a:t>Mesure du stress au travail</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indent="-342900" algn="l">
                        <a:spcBef>
                          <a:spcPts val="600"/>
                        </a:spcBef>
                        <a:spcAft>
                          <a:spcPts val="0"/>
                        </a:spcAft>
                        <a:buFont typeface="Arial" panose="020B0604020202020204" pitchFamily="34" charset="0"/>
                        <a:buChar char="•"/>
                      </a:pPr>
                      <a:r>
                        <a:rPr lang="fr-FR" sz="2000" b="1" dirty="0">
                          <a:effectLst/>
                          <a:latin typeface="Arial" panose="020B0604020202020204" pitchFamily="34" charset="0"/>
                          <a:cs typeface="Arial" panose="020B0604020202020204" pitchFamily="34" charset="0"/>
                        </a:rPr>
                        <a:t>Qualité et niveau du management</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2816111"/>
                  </a:ext>
                </a:extLst>
              </a:tr>
              <a:tr h="565067">
                <a:tc>
                  <a:txBody>
                    <a:bodyPr/>
                    <a:lstStyle/>
                    <a:p>
                      <a:pPr marL="342900" indent="-342900" algn="l">
                        <a:spcBef>
                          <a:spcPts val="600"/>
                        </a:spcBef>
                        <a:spcAft>
                          <a:spcPts val="0"/>
                        </a:spcAft>
                        <a:buFont typeface="Arial" panose="020B0604020202020204" pitchFamily="34" charset="0"/>
                        <a:buChar char="•"/>
                      </a:pPr>
                      <a:r>
                        <a:rPr lang="fr-FR" sz="2000" b="1" dirty="0">
                          <a:effectLst/>
                          <a:latin typeface="Arial" panose="020B0604020202020204" pitchFamily="34" charset="0"/>
                          <a:cs typeface="Arial" panose="020B0604020202020204" pitchFamily="34" charset="0"/>
                        </a:rPr>
                        <a:t>Accueil et intégration des collaborateurs,</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indent="-342900" algn="l">
                        <a:spcBef>
                          <a:spcPts val="600"/>
                        </a:spcBef>
                        <a:spcAft>
                          <a:spcPts val="0"/>
                        </a:spcAft>
                        <a:buFont typeface="Arial" panose="020B0604020202020204" pitchFamily="34" charset="0"/>
                        <a:buChar char="•"/>
                      </a:pPr>
                      <a:r>
                        <a:rPr lang="fr-FR" sz="2000" b="1" u="none" strike="noStrike" dirty="0">
                          <a:effectLst/>
                          <a:latin typeface="Arial" panose="020B0604020202020204" pitchFamily="34" charset="0"/>
                          <a:cs typeface="Arial" panose="020B0604020202020204" pitchFamily="34" charset="0"/>
                        </a:rPr>
                        <a:t>Climat social </a:t>
                      </a:r>
                      <a:r>
                        <a:rPr lang="fr-FR" sz="2000" b="1" dirty="0">
                          <a:effectLst/>
                          <a:latin typeface="Arial" panose="020B0604020202020204" pitchFamily="34" charset="0"/>
                          <a:cs typeface="Arial" panose="020B0604020202020204" pitchFamily="34" charset="0"/>
                        </a:rPr>
                        <a:t>général</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6796662"/>
                  </a:ext>
                </a:extLst>
              </a:tr>
            </a:tbl>
          </a:graphicData>
        </a:graphic>
      </p:graphicFrame>
    </p:spTree>
    <p:extLst>
      <p:ext uri="{BB962C8B-B14F-4D97-AF65-F5344CB8AC3E}">
        <p14:creationId xmlns:p14="http://schemas.microsoft.com/office/powerpoint/2010/main" val="6061997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90</TotalTime>
  <Words>591</Words>
  <Application>Microsoft Office PowerPoint</Application>
  <PresentationFormat>Grand écran</PresentationFormat>
  <Paragraphs>42</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Century Gothic</vt:lpstr>
      <vt:lpstr>Wingdings 3</vt:lpstr>
      <vt:lpstr>Ion</vt:lpstr>
      <vt:lpstr>Chap. 10  - Contribuer à la qualité des relations interpersonnelles</vt:lpstr>
      <vt:lpstr>Chap. 10  - Contribuer à la qualité des relations interpersonnelles</vt:lpstr>
      <vt:lpstr>Chap. 10  - Contribuer à la qualité des relations interpersonnelles</vt:lpstr>
      <vt:lpstr>Chap. 10  - Contribuer à la qualité des relations interpersonnelles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22</cp:revision>
  <dcterms:created xsi:type="dcterms:W3CDTF">2014-01-16T23:14:09Z</dcterms:created>
  <dcterms:modified xsi:type="dcterms:W3CDTF">2023-09-16T22:55:22Z</dcterms:modified>
</cp:coreProperties>
</file>