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E41B0C-261C-40F5-AF7A-2970A58D5D22}" type="doc">
      <dgm:prSet loTypeId="urn:microsoft.com/office/officeart/2005/8/layout/radial5" loCatId="cycle" qsTypeId="urn:microsoft.com/office/officeart/2005/8/quickstyle/simple3" qsCatId="simple" csTypeId="urn:microsoft.com/office/officeart/2005/8/colors/accent1_2" csCatId="accent1" phldr="1"/>
      <dgm:spPr/>
      <dgm:t>
        <a:bodyPr/>
        <a:lstStyle/>
        <a:p>
          <a:endParaRPr lang="fr-FR"/>
        </a:p>
      </dgm:t>
    </dgm:pt>
    <dgm:pt modelId="{2031F3C8-8EC4-49A2-908F-FE321B6ADBAC}">
      <dgm:prSet phldrT="[Texte]" custT="1"/>
      <dgm:spPr/>
      <dgm:t>
        <a:bodyPr/>
        <a:lstStyle/>
        <a:p>
          <a:r>
            <a:rPr lang="fr-FR" sz="1800" b="1">
              <a:latin typeface="Arial Narrow" panose="020B0606020202030204" pitchFamily="34" charset="0"/>
            </a:rPr>
            <a:t>Tableau de bord social</a:t>
          </a:r>
        </a:p>
      </dgm:t>
    </dgm:pt>
    <dgm:pt modelId="{5FB5C7BE-AC23-4A31-98E9-C248C00D24E3}" type="parTrans" cxnId="{A00A7C4B-3FAC-4E40-9898-5B1928E54B9E}">
      <dgm:prSet/>
      <dgm:spPr/>
      <dgm:t>
        <a:bodyPr/>
        <a:lstStyle/>
        <a:p>
          <a:endParaRPr lang="fr-FR" sz="1800" b="1">
            <a:latin typeface="Arial Narrow" panose="020B0606020202030204" pitchFamily="34" charset="0"/>
          </a:endParaRPr>
        </a:p>
      </dgm:t>
    </dgm:pt>
    <dgm:pt modelId="{6D103F01-E806-40CC-9DC0-B3D105063EE5}" type="sibTrans" cxnId="{A00A7C4B-3FAC-4E40-9898-5B1928E54B9E}">
      <dgm:prSet/>
      <dgm:spPr/>
      <dgm:t>
        <a:bodyPr/>
        <a:lstStyle/>
        <a:p>
          <a:endParaRPr lang="fr-FR" sz="1800" b="1">
            <a:latin typeface="Arial Narrow" panose="020B0606020202030204" pitchFamily="34" charset="0"/>
          </a:endParaRPr>
        </a:p>
      </dgm:t>
    </dgm:pt>
    <dgm:pt modelId="{CF0A3F92-25D2-470E-8AB2-2E51722FB701}">
      <dgm:prSet phldrT="[Texte]" custT="1"/>
      <dgm:spPr/>
      <dgm:t>
        <a:bodyPr/>
        <a:lstStyle/>
        <a:p>
          <a:r>
            <a:rPr lang="fr-FR" sz="1800" b="1">
              <a:latin typeface="Arial Narrow" panose="020B0606020202030204" pitchFamily="34" charset="0"/>
            </a:rPr>
            <a:t>Santé et sécurité</a:t>
          </a:r>
        </a:p>
      </dgm:t>
    </dgm:pt>
    <dgm:pt modelId="{E82EE73A-FF3B-4118-8D80-8A91E2DBB3E0}" type="parTrans" cxnId="{D78719E2-7FDD-4F9E-A4EE-294E1717ACF2}">
      <dgm:prSet custT="1"/>
      <dgm:spPr/>
      <dgm:t>
        <a:bodyPr/>
        <a:lstStyle/>
        <a:p>
          <a:endParaRPr lang="fr-FR" sz="1800" b="1">
            <a:latin typeface="Arial Narrow" panose="020B0606020202030204" pitchFamily="34" charset="0"/>
          </a:endParaRPr>
        </a:p>
      </dgm:t>
    </dgm:pt>
    <dgm:pt modelId="{CBB7C072-7902-46B5-A12E-A8D4242EC4D1}" type="sibTrans" cxnId="{D78719E2-7FDD-4F9E-A4EE-294E1717ACF2}">
      <dgm:prSet/>
      <dgm:spPr/>
      <dgm:t>
        <a:bodyPr/>
        <a:lstStyle/>
        <a:p>
          <a:endParaRPr lang="fr-FR" sz="1800" b="1">
            <a:latin typeface="Arial Narrow" panose="020B0606020202030204" pitchFamily="34" charset="0"/>
          </a:endParaRPr>
        </a:p>
      </dgm:t>
    </dgm:pt>
    <dgm:pt modelId="{38731BF8-B400-4ED5-B1D8-045EC45ABD62}">
      <dgm:prSet phldrT="[Texte]" custT="1"/>
      <dgm:spPr/>
      <dgm:t>
        <a:bodyPr/>
        <a:lstStyle/>
        <a:p>
          <a:r>
            <a:rPr lang="fr-FR" sz="1800" b="1">
              <a:latin typeface="Arial Narrow" panose="020B0606020202030204" pitchFamily="34" charset="0"/>
            </a:rPr>
            <a:t>Équité salariale</a:t>
          </a:r>
        </a:p>
      </dgm:t>
    </dgm:pt>
    <dgm:pt modelId="{8ECE9DFF-0E4B-48DE-BB66-75159B8606D0}" type="parTrans" cxnId="{51B6AFA2-8994-4164-BBDC-50B0A8781190}">
      <dgm:prSet custT="1"/>
      <dgm:spPr/>
      <dgm:t>
        <a:bodyPr/>
        <a:lstStyle/>
        <a:p>
          <a:endParaRPr lang="fr-FR" sz="1800" b="1">
            <a:latin typeface="Arial Narrow" panose="020B0606020202030204" pitchFamily="34" charset="0"/>
          </a:endParaRPr>
        </a:p>
      </dgm:t>
    </dgm:pt>
    <dgm:pt modelId="{9FC1ADB6-F30F-4881-8DD0-F4C1525705D2}" type="sibTrans" cxnId="{51B6AFA2-8994-4164-BBDC-50B0A8781190}">
      <dgm:prSet/>
      <dgm:spPr/>
      <dgm:t>
        <a:bodyPr/>
        <a:lstStyle/>
        <a:p>
          <a:endParaRPr lang="fr-FR" sz="1800" b="1">
            <a:latin typeface="Arial Narrow" panose="020B0606020202030204" pitchFamily="34" charset="0"/>
          </a:endParaRPr>
        </a:p>
      </dgm:t>
    </dgm:pt>
    <dgm:pt modelId="{8351785B-DAB8-4BF3-B8C8-6ED65847EAF1}">
      <dgm:prSet phldrT="[Texte]" custT="1"/>
      <dgm:spPr/>
      <dgm:t>
        <a:bodyPr/>
        <a:lstStyle/>
        <a:p>
          <a:r>
            <a:rPr lang="fr-FR" sz="1800" b="1">
              <a:latin typeface="Arial Narrow" panose="020B0606020202030204" pitchFamily="34" charset="0"/>
            </a:rPr>
            <a:t>Embauche, départ, promotion</a:t>
          </a:r>
        </a:p>
      </dgm:t>
    </dgm:pt>
    <dgm:pt modelId="{F68AA0D8-7A59-4BE1-880A-38D0B4675895}" type="parTrans" cxnId="{A1672045-E509-4F9E-98DC-E1933379A442}">
      <dgm:prSet custT="1"/>
      <dgm:spPr/>
      <dgm:t>
        <a:bodyPr/>
        <a:lstStyle/>
        <a:p>
          <a:endParaRPr lang="fr-FR" sz="1800" b="1">
            <a:latin typeface="Arial Narrow" panose="020B0606020202030204" pitchFamily="34" charset="0"/>
          </a:endParaRPr>
        </a:p>
      </dgm:t>
    </dgm:pt>
    <dgm:pt modelId="{ACF965FC-D9D6-4160-8DAA-B622714AA64B}" type="sibTrans" cxnId="{A1672045-E509-4F9E-98DC-E1933379A442}">
      <dgm:prSet/>
      <dgm:spPr/>
      <dgm:t>
        <a:bodyPr/>
        <a:lstStyle/>
        <a:p>
          <a:endParaRPr lang="fr-FR" sz="1800" b="1">
            <a:latin typeface="Arial Narrow" panose="020B0606020202030204" pitchFamily="34" charset="0"/>
          </a:endParaRPr>
        </a:p>
      </dgm:t>
    </dgm:pt>
    <dgm:pt modelId="{B1B64876-DA7C-4C3A-8066-57792F6F0309}">
      <dgm:prSet phldrT="[Texte]" custT="1"/>
      <dgm:spPr/>
      <dgm:t>
        <a:bodyPr/>
        <a:lstStyle/>
        <a:p>
          <a:r>
            <a:rPr lang="fr-FR" sz="1800" b="1">
              <a:latin typeface="Arial Narrow" panose="020B0606020202030204" pitchFamily="34" charset="0"/>
            </a:rPr>
            <a:t>Absentéisme</a:t>
          </a:r>
        </a:p>
      </dgm:t>
    </dgm:pt>
    <dgm:pt modelId="{7335B727-166D-4FA1-91F2-1CE855B4EAD7}" type="parTrans" cxnId="{FDCA884B-76E5-4BCC-886F-7141FA46A7D0}">
      <dgm:prSet custT="1"/>
      <dgm:spPr/>
      <dgm:t>
        <a:bodyPr/>
        <a:lstStyle/>
        <a:p>
          <a:endParaRPr lang="fr-FR" sz="1800" b="1">
            <a:latin typeface="Arial Narrow" panose="020B0606020202030204" pitchFamily="34" charset="0"/>
          </a:endParaRPr>
        </a:p>
      </dgm:t>
    </dgm:pt>
    <dgm:pt modelId="{D2B2242E-2AB8-41AE-A9EF-C0A29F72BF45}" type="sibTrans" cxnId="{FDCA884B-76E5-4BCC-886F-7141FA46A7D0}">
      <dgm:prSet/>
      <dgm:spPr/>
      <dgm:t>
        <a:bodyPr/>
        <a:lstStyle/>
        <a:p>
          <a:endParaRPr lang="fr-FR" sz="1800" b="1">
            <a:latin typeface="Arial Narrow" panose="020B0606020202030204" pitchFamily="34" charset="0"/>
          </a:endParaRPr>
        </a:p>
      </dgm:t>
    </dgm:pt>
    <dgm:pt modelId="{4CAB1238-F16F-4B11-9FC2-AF6672F8F28D}">
      <dgm:prSet phldrT="[Texte]" custT="1"/>
      <dgm:spPr/>
      <dgm:t>
        <a:bodyPr/>
        <a:lstStyle/>
        <a:p>
          <a:r>
            <a:rPr lang="fr-FR" sz="1800" b="1">
              <a:latin typeface="Arial Narrow" panose="020B0606020202030204" pitchFamily="34" charset="0"/>
            </a:rPr>
            <a:t>Formation</a:t>
          </a:r>
        </a:p>
      </dgm:t>
    </dgm:pt>
    <dgm:pt modelId="{40EA7CBD-92D7-44C6-90FA-7A1514A282D0}" type="parTrans" cxnId="{9AC3EFE2-2186-4624-8C55-847BBAA334A5}">
      <dgm:prSet custT="1"/>
      <dgm:spPr/>
      <dgm:t>
        <a:bodyPr/>
        <a:lstStyle/>
        <a:p>
          <a:endParaRPr lang="fr-FR" sz="1800">
            <a:latin typeface="Arial Narrow" panose="020B0606020202030204" pitchFamily="34" charset="0"/>
          </a:endParaRPr>
        </a:p>
      </dgm:t>
    </dgm:pt>
    <dgm:pt modelId="{8357AD9E-6463-4659-8F3B-E9C1B7BC3FD7}" type="sibTrans" cxnId="{9AC3EFE2-2186-4624-8C55-847BBAA334A5}">
      <dgm:prSet/>
      <dgm:spPr/>
      <dgm:t>
        <a:bodyPr/>
        <a:lstStyle/>
        <a:p>
          <a:endParaRPr lang="fr-FR" sz="1800">
            <a:latin typeface="Arial Narrow" panose="020B0606020202030204" pitchFamily="34" charset="0"/>
          </a:endParaRPr>
        </a:p>
      </dgm:t>
    </dgm:pt>
    <dgm:pt modelId="{53D0B328-102C-4C84-B167-3C55496D3CF5}" type="pres">
      <dgm:prSet presAssocID="{4EE41B0C-261C-40F5-AF7A-2970A58D5D22}" presName="Name0" presStyleCnt="0">
        <dgm:presLayoutVars>
          <dgm:chMax val="1"/>
          <dgm:dir/>
          <dgm:animLvl val="ctr"/>
          <dgm:resizeHandles val="exact"/>
        </dgm:presLayoutVars>
      </dgm:prSet>
      <dgm:spPr/>
    </dgm:pt>
    <dgm:pt modelId="{2A8CD937-20F7-434F-BD64-100A12CA1CB3}" type="pres">
      <dgm:prSet presAssocID="{2031F3C8-8EC4-49A2-908F-FE321B6ADBAC}" presName="centerShape" presStyleLbl="node0" presStyleIdx="0" presStyleCnt="1" custScaleX="133799" custScaleY="133799"/>
      <dgm:spPr/>
    </dgm:pt>
    <dgm:pt modelId="{D36C7169-6205-459D-9B7F-6D9BCC4327B0}" type="pres">
      <dgm:prSet presAssocID="{E82EE73A-FF3B-4118-8D80-8A91E2DBB3E0}" presName="parTrans" presStyleLbl="sibTrans2D1" presStyleIdx="0" presStyleCnt="5"/>
      <dgm:spPr/>
    </dgm:pt>
    <dgm:pt modelId="{6499B80F-F84A-4D42-AA47-B05ED1D338FD}" type="pres">
      <dgm:prSet presAssocID="{E82EE73A-FF3B-4118-8D80-8A91E2DBB3E0}" presName="connectorText" presStyleLbl="sibTrans2D1" presStyleIdx="0" presStyleCnt="5"/>
      <dgm:spPr/>
    </dgm:pt>
    <dgm:pt modelId="{261261BB-DB38-46BE-9482-2737CDF6F629}" type="pres">
      <dgm:prSet presAssocID="{CF0A3F92-25D2-470E-8AB2-2E51722FB701}" presName="node" presStyleLbl="node1" presStyleIdx="0" presStyleCnt="5" custScaleX="162453" custScaleY="49329">
        <dgm:presLayoutVars>
          <dgm:bulletEnabled val="1"/>
        </dgm:presLayoutVars>
      </dgm:prSet>
      <dgm:spPr>
        <a:prstGeom prst="roundRect">
          <a:avLst/>
        </a:prstGeom>
      </dgm:spPr>
    </dgm:pt>
    <dgm:pt modelId="{04963E5B-0DB2-41A6-A343-B6E56F1ACF72}" type="pres">
      <dgm:prSet presAssocID="{8ECE9DFF-0E4B-48DE-BB66-75159B8606D0}" presName="parTrans" presStyleLbl="sibTrans2D1" presStyleIdx="1" presStyleCnt="5"/>
      <dgm:spPr/>
    </dgm:pt>
    <dgm:pt modelId="{E7C9B0F6-E153-4D3E-8167-398E16451FFA}" type="pres">
      <dgm:prSet presAssocID="{8ECE9DFF-0E4B-48DE-BB66-75159B8606D0}" presName="connectorText" presStyleLbl="sibTrans2D1" presStyleIdx="1" presStyleCnt="5"/>
      <dgm:spPr/>
    </dgm:pt>
    <dgm:pt modelId="{BB0012E8-BBCC-413F-9EE7-FDF6BE1A1BF8}" type="pres">
      <dgm:prSet presAssocID="{38731BF8-B400-4ED5-B1D8-045EC45ABD62}" presName="node" presStyleLbl="node1" presStyleIdx="1" presStyleCnt="5" custScaleX="131864" custScaleY="56898" custRadScaleRad="107477" custRadScaleInc="-1265">
        <dgm:presLayoutVars>
          <dgm:bulletEnabled val="1"/>
        </dgm:presLayoutVars>
      </dgm:prSet>
      <dgm:spPr>
        <a:prstGeom prst="roundRect">
          <a:avLst/>
        </a:prstGeom>
      </dgm:spPr>
    </dgm:pt>
    <dgm:pt modelId="{11953BC5-F24B-4C1A-8939-7330E7238991}" type="pres">
      <dgm:prSet presAssocID="{F68AA0D8-7A59-4BE1-880A-38D0B4675895}" presName="parTrans" presStyleLbl="sibTrans2D1" presStyleIdx="2" presStyleCnt="5"/>
      <dgm:spPr/>
    </dgm:pt>
    <dgm:pt modelId="{8F0A408A-6CE7-459C-A95B-556C067A4B62}" type="pres">
      <dgm:prSet presAssocID="{F68AA0D8-7A59-4BE1-880A-38D0B4675895}" presName="connectorText" presStyleLbl="sibTrans2D1" presStyleIdx="2" presStyleCnt="5"/>
      <dgm:spPr/>
    </dgm:pt>
    <dgm:pt modelId="{A003199F-3614-47F7-842A-98739C6AF700}" type="pres">
      <dgm:prSet presAssocID="{8351785B-DAB8-4BF3-B8C8-6ED65847EAF1}" presName="node" presStyleLbl="node1" presStyleIdx="2" presStyleCnt="5" custScaleX="182415" custScaleY="62697">
        <dgm:presLayoutVars>
          <dgm:bulletEnabled val="1"/>
        </dgm:presLayoutVars>
      </dgm:prSet>
      <dgm:spPr>
        <a:prstGeom prst="roundRect">
          <a:avLst/>
        </a:prstGeom>
      </dgm:spPr>
    </dgm:pt>
    <dgm:pt modelId="{B07B0A3B-AB89-4FDC-A74C-833AF949ACDE}" type="pres">
      <dgm:prSet presAssocID="{7335B727-166D-4FA1-91F2-1CE855B4EAD7}" presName="parTrans" presStyleLbl="sibTrans2D1" presStyleIdx="3" presStyleCnt="5"/>
      <dgm:spPr/>
    </dgm:pt>
    <dgm:pt modelId="{DDD98C74-BDDC-45A5-81E6-28B4678B7454}" type="pres">
      <dgm:prSet presAssocID="{7335B727-166D-4FA1-91F2-1CE855B4EAD7}" presName="connectorText" presStyleLbl="sibTrans2D1" presStyleIdx="3" presStyleCnt="5"/>
      <dgm:spPr/>
    </dgm:pt>
    <dgm:pt modelId="{7A24D467-B383-42EC-BDE0-5BAEF6468200}" type="pres">
      <dgm:prSet presAssocID="{B1B64876-DA7C-4C3A-8066-57792F6F0309}" presName="node" presStyleLbl="node1" presStyleIdx="3" presStyleCnt="5" custScaleX="131864" custScaleY="56898" custRadScaleRad="107760" custRadScaleInc="12645">
        <dgm:presLayoutVars>
          <dgm:bulletEnabled val="1"/>
        </dgm:presLayoutVars>
      </dgm:prSet>
      <dgm:spPr>
        <a:prstGeom prst="roundRect">
          <a:avLst/>
        </a:prstGeom>
      </dgm:spPr>
    </dgm:pt>
    <dgm:pt modelId="{750F335C-831E-4484-A597-68886FEB79BA}" type="pres">
      <dgm:prSet presAssocID="{40EA7CBD-92D7-44C6-90FA-7A1514A282D0}" presName="parTrans" presStyleLbl="sibTrans2D1" presStyleIdx="4" presStyleCnt="5"/>
      <dgm:spPr/>
    </dgm:pt>
    <dgm:pt modelId="{51363C65-15C2-4B39-88EA-8D23F6B3DAD8}" type="pres">
      <dgm:prSet presAssocID="{40EA7CBD-92D7-44C6-90FA-7A1514A282D0}" presName="connectorText" presStyleLbl="sibTrans2D1" presStyleIdx="4" presStyleCnt="5"/>
      <dgm:spPr/>
    </dgm:pt>
    <dgm:pt modelId="{489E4474-BA5F-4495-A8C5-2E3059216B97}" type="pres">
      <dgm:prSet presAssocID="{4CAB1238-F16F-4B11-9FC2-AF6672F8F28D}" presName="node" presStyleLbl="node1" presStyleIdx="4" presStyleCnt="5" custScaleY="62107">
        <dgm:presLayoutVars>
          <dgm:bulletEnabled val="1"/>
        </dgm:presLayoutVars>
      </dgm:prSet>
      <dgm:spPr>
        <a:prstGeom prst="roundRect">
          <a:avLst/>
        </a:prstGeom>
      </dgm:spPr>
    </dgm:pt>
  </dgm:ptLst>
  <dgm:cxnLst>
    <dgm:cxn modelId="{EDB91303-7894-44F5-935B-4429202CED60}" type="presOf" srcId="{4EE41B0C-261C-40F5-AF7A-2970A58D5D22}" destId="{53D0B328-102C-4C84-B167-3C55496D3CF5}" srcOrd="0" destOrd="0" presId="urn:microsoft.com/office/officeart/2005/8/layout/radial5"/>
    <dgm:cxn modelId="{B1607E19-7D1C-47D8-960A-B2F19A73E59F}" type="presOf" srcId="{B1B64876-DA7C-4C3A-8066-57792F6F0309}" destId="{7A24D467-B383-42EC-BDE0-5BAEF6468200}" srcOrd="0" destOrd="0" presId="urn:microsoft.com/office/officeart/2005/8/layout/radial5"/>
    <dgm:cxn modelId="{30846124-A3C3-4B88-9489-4703A5909FCD}" type="presOf" srcId="{8ECE9DFF-0E4B-48DE-BB66-75159B8606D0}" destId="{E7C9B0F6-E153-4D3E-8167-398E16451FFA}" srcOrd="1" destOrd="0" presId="urn:microsoft.com/office/officeart/2005/8/layout/radial5"/>
    <dgm:cxn modelId="{18BECA36-D6F2-4731-BB2F-A223B45C9E44}" type="presOf" srcId="{7335B727-166D-4FA1-91F2-1CE855B4EAD7}" destId="{DDD98C74-BDDC-45A5-81E6-28B4678B7454}" srcOrd="1" destOrd="0" presId="urn:microsoft.com/office/officeart/2005/8/layout/radial5"/>
    <dgm:cxn modelId="{822FFD5D-43C0-44BB-BA78-AE902481F61E}" type="presOf" srcId="{2031F3C8-8EC4-49A2-908F-FE321B6ADBAC}" destId="{2A8CD937-20F7-434F-BD64-100A12CA1CB3}" srcOrd="0" destOrd="0" presId="urn:microsoft.com/office/officeart/2005/8/layout/radial5"/>
    <dgm:cxn modelId="{CA789D41-66C1-4635-9207-690CD4D154D3}" type="presOf" srcId="{CF0A3F92-25D2-470E-8AB2-2E51722FB701}" destId="{261261BB-DB38-46BE-9482-2737CDF6F629}" srcOrd="0" destOrd="0" presId="urn:microsoft.com/office/officeart/2005/8/layout/radial5"/>
    <dgm:cxn modelId="{A1672045-E509-4F9E-98DC-E1933379A442}" srcId="{2031F3C8-8EC4-49A2-908F-FE321B6ADBAC}" destId="{8351785B-DAB8-4BF3-B8C8-6ED65847EAF1}" srcOrd="2" destOrd="0" parTransId="{F68AA0D8-7A59-4BE1-880A-38D0B4675895}" sibTransId="{ACF965FC-D9D6-4160-8DAA-B622714AA64B}"/>
    <dgm:cxn modelId="{83150846-74D1-4045-94D8-F51C88F24429}" type="presOf" srcId="{E82EE73A-FF3B-4118-8D80-8A91E2DBB3E0}" destId="{6499B80F-F84A-4D42-AA47-B05ED1D338FD}" srcOrd="1" destOrd="0" presId="urn:microsoft.com/office/officeart/2005/8/layout/radial5"/>
    <dgm:cxn modelId="{C8D95E6A-6BAD-48AF-9083-B34EE03A4497}" type="presOf" srcId="{7335B727-166D-4FA1-91F2-1CE855B4EAD7}" destId="{B07B0A3B-AB89-4FDC-A74C-833AF949ACDE}" srcOrd="0" destOrd="0" presId="urn:microsoft.com/office/officeart/2005/8/layout/radial5"/>
    <dgm:cxn modelId="{A00A7C4B-3FAC-4E40-9898-5B1928E54B9E}" srcId="{4EE41B0C-261C-40F5-AF7A-2970A58D5D22}" destId="{2031F3C8-8EC4-49A2-908F-FE321B6ADBAC}" srcOrd="0" destOrd="0" parTransId="{5FB5C7BE-AC23-4A31-98E9-C248C00D24E3}" sibTransId="{6D103F01-E806-40CC-9DC0-B3D105063EE5}"/>
    <dgm:cxn modelId="{FDCA884B-76E5-4BCC-886F-7141FA46A7D0}" srcId="{2031F3C8-8EC4-49A2-908F-FE321B6ADBAC}" destId="{B1B64876-DA7C-4C3A-8066-57792F6F0309}" srcOrd="3" destOrd="0" parTransId="{7335B727-166D-4FA1-91F2-1CE855B4EAD7}" sibTransId="{D2B2242E-2AB8-41AE-A9EF-C0A29F72BF45}"/>
    <dgm:cxn modelId="{0A67E172-FB7F-4333-BB00-50C95E8487EF}" type="presOf" srcId="{E82EE73A-FF3B-4118-8D80-8A91E2DBB3E0}" destId="{D36C7169-6205-459D-9B7F-6D9BCC4327B0}" srcOrd="0" destOrd="0" presId="urn:microsoft.com/office/officeart/2005/8/layout/radial5"/>
    <dgm:cxn modelId="{8797847A-5455-44C4-974E-B790A9C8296D}" type="presOf" srcId="{38731BF8-B400-4ED5-B1D8-045EC45ABD62}" destId="{BB0012E8-BBCC-413F-9EE7-FDF6BE1A1BF8}" srcOrd="0" destOrd="0" presId="urn:microsoft.com/office/officeart/2005/8/layout/radial5"/>
    <dgm:cxn modelId="{EF3C757B-FA1D-410A-A993-9BB2635C49D7}" type="presOf" srcId="{8ECE9DFF-0E4B-48DE-BB66-75159B8606D0}" destId="{04963E5B-0DB2-41A6-A343-B6E56F1ACF72}" srcOrd="0" destOrd="0" presId="urn:microsoft.com/office/officeart/2005/8/layout/radial5"/>
    <dgm:cxn modelId="{1531038C-43F1-4BBE-9656-635564824C5E}" type="presOf" srcId="{40EA7CBD-92D7-44C6-90FA-7A1514A282D0}" destId="{51363C65-15C2-4B39-88EA-8D23F6B3DAD8}" srcOrd="1" destOrd="0" presId="urn:microsoft.com/office/officeart/2005/8/layout/radial5"/>
    <dgm:cxn modelId="{8B0F78A1-BA67-4D4F-B16F-4D0CE8B804C1}" type="presOf" srcId="{F68AA0D8-7A59-4BE1-880A-38D0B4675895}" destId="{11953BC5-F24B-4C1A-8939-7330E7238991}" srcOrd="0" destOrd="0" presId="urn:microsoft.com/office/officeart/2005/8/layout/radial5"/>
    <dgm:cxn modelId="{51B6AFA2-8994-4164-BBDC-50B0A8781190}" srcId="{2031F3C8-8EC4-49A2-908F-FE321B6ADBAC}" destId="{38731BF8-B400-4ED5-B1D8-045EC45ABD62}" srcOrd="1" destOrd="0" parTransId="{8ECE9DFF-0E4B-48DE-BB66-75159B8606D0}" sibTransId="{9FC1ADB6-F30F-4881-8DD0-F4C1525705D2}"/>
    <dgm:cxn modelId="{1ACC7CDB-6343-444A-A0D4-478DA8605691}" type="presOf" srcId="{F68AA0D8-7A59-4BE1-880A-38D0B4675895}" destId="{8F0A408A-6CE7-459C-A95B-556C067A4B62}" srcOrd="1" destOrd="0" presId="urn:microsoft.com/office/officeart/2005/8/layout/radial5"/>
    <dgm:cxn modelId="{C9F6EADB-05C9-491F-940B-D799F3C6B21E}" type="presOf" srcId="{40EA7CBD-92D7-44C6-90FA-7A1514A282D0}" destId="{750F335C-831E-4484-A597-68886FEB79BA}" srcOrd="0" destOrd="0" presId="urn:microsoft.com/office/officeart/2005/8/layout/radial5"/>
    <dgm:cxn modelId="{D78719E2-7FDD-4F9E-A4EE-294E1717ACF2}" srcId="{2031F3C8-8EC4-49A2-908F-FE321B6ADBAC}" destId="{CF0A3F92-25D2-470E-8AB2-2E51722FB701}" srcOrd="0" destOrd="0" parTransId="{E82EE73A-FF3B-4118-8D80-8A91E2DBB3E0}" sibTransId="{CBB7C072-7902-46B5-A12E-A8D4242EC4D1}"/>
    <dgm:cxn modelId="{9AC3EFE2-2186-4624-8C55-847BBAA334A5}" srcId="{2031F3C8-8EC4-49A2-908F-FE321B6ADBAC}" destId="{4CAB1238-F16F-4B11-9FC2-AF6672F8F28D}" srcOrd="4" destOrd="0" parTransId="{40EA7CBD-92D7-44C6-90FA-7A1514A282D0}" sibTransId="{8357AD9E-6463-4659-8F3B-E9C1B7BC3FD7}"/>
    <dgm:cxn modelId="{AF4835F7-E2EF-4D9C-A9D1-7435FB63BAAE}" type="presOf" srcId="{8351785B-DAB8-4BF3-B8C8-6ED65847EAF1}" destId="{A003199F-3614-47F7-842A-98739C6AF700}" srcOrd="0" destOrd="0" presId="urn:microsoft.com/office/officeart/2005/8/layout/radial5"/>
    <dgm:cxn modelId="{17CD9CFD-6E2A-43E4-A733-BB795E29A1A6}" type="presOf" srcId="{4CAB1238-F16F-4B11-9FC2-AF6672F8F28D}" destId="{489E4474-BA5F-4495-A8C5-2E3059216B97}" srcOrd="0" destOrd="0" presId="urn:microsoft.com/office/officeart/2005/8/layout/radial5"/>
    <dgm:cxn modelId="{075F3F2D-411F-49D3-86F6-DD8EB7A8F0DA}" type="presParOf" srcId="{53D0B328-102C-4C84-B167-3C55496D3CF5}" destId="{2A8CD937-20F7-434F-BD64-100A12CA1CB3}" srcOrd="0" destOrd="0" presId="urn:microsoft.com/office/officeart/2005/8/layout/radial5"/>
    <dgm:cxn modelId="{D5BB9FE5-50BF-4163-AF4C-1C14517A8A9B}" type="presParOf" srcId="{53D0B328-102C-4C84-B167-3C55496D3CF5}" destId="{D36C7169-6205-459D-9B7F-6D9BCC4327B0}" srcOrd="1" destOrd="0" presId="urn:microsoft.com/office/officeart/2005/8/layout/radial5"/>
    <dgm:cxn modelId="{B7287E01-68E5-4D66-AB34-EC26DF407922}" type="presParOf" srcId="{D36C7169-6205-459D-9B7F-6D9BCC4327B0}" destId="{6499B80F-F84A-4D42-AA47-B05ED1D338FD}" srcOrd="0" destOrd="0" presId="urn:microsoft.com/office/officeart/2005/8/layout/radial5"/>
    <dgm:cxn modelId="{AEA2A06E-2DA3-4960-BECE-A669A55AD10D}" type="presParOf" srcId="{53D0B328-102C-4C84-B167-3C55496D3CF5}" destId="{261261BB-DB38-46BE-9482-2737CDF6F629}" srcOrd="2" destOrd="0" presId="urn:microsoft.com/office/officeart/2005/8/layout/radial5"/>
    <dgm:cxn modelId="{0393B502-C9B5-4C7B-96DD-8B3568B9B569}" type="presParOf" srcId="{53D0B328-102C-4C84-B167-3C55496D3CF5}" destId="{04963E5B-0DB2-41A6-A343-B6E56F1ACF72}" srcOrd="3" destOrd="0" presId="urn:microsoft.com/office/officeart/2005/8/layout/radial5"/>
    <dgm:cxn modelId="{28978B44-5750-409E-8C5E-35091E248642}" type="presParOf" srcId="{04963E5B-0DB2-41A6-A343-B6E56F1ACF72}" destId="{E7C9B0F6-E153-4D3E-8167-398E16451FFA}" srcOrd="0" destOrd="0" presId="urn:microsoft.com/office/officeart/2005/8/layout/radial5"/>
    <dgm:cxn modelId="{4ECBE8DE-C94E-4C48-9FF5-512241F897BA}" type="presParOf" srcId="{53D0B328-102C-4C84-B167-3C55496D3CF5}" destId="{BB0012E8-BBCC-413F-9EE7-FDF6BE1A1BF8}" srcOrd="4" destOrd="0" presId="urn:microsoft.com/office/officeart/2005/8/layout/radial5"/>
    <dgm:cxn modelId="{2B1C5047-5F96-49FF-A0DF-460672C8EDF0}" type="presParOf" srcId="{53D0B328-102C-4C84-B167-3C55496D3CF5}" destId="{11953BC5-F24B-4C1A-8939-7330E7238991}" srcOrd="5" destOrd="0" presId="urn:microsoft.com/office/officeart/2005/8/layout/radial5"/>
    <dgm:cxn modelId="{91D450BF-B389-4798-B37A-9EF8E304C77C}" type="presParOf" srcId="{11953BC5-F24B-4C1A-8939-7330E7238991}" destId="{8F0A408A-6CE7-459C-A95B-556C067A4B62}" srcOrd="0" destOrd="0" presId="urn:microsoft.com/office/officeart/2005/8/layout/radial5"/>
    <dgm:cxn modelId="{CF72B55F-7F6E-420A-8A2E-9E67947227C1}" type="presParOf" srcId="{53D0B328-102C-4C84-B167-3C55496D3CF5}" destId="{A003199F-3614-47F7-842A-98739C6AF700}" srcOrd="6" destOrd="0" presId="urn:microsoft.com/office/officeart/2005/8/layout/radial5"/>
    <dgm:cxn modelId="{37D57041-0382-4D68-8B91-27DF40F8D814}" type="presParOf" srcId="{53D0B328-102C-4C84-B167-3C55496D3CF5}" destId="{B07B0A3B-AB89-4FDC-A74C-833AF949ACDE}" srcOrd="7" destOrd="0" presId="urn:microsoft.com/office/officeart/2005/8/layout/radial5"/>
    <dgm:cxn modelId="{32738E85-4C23-41EC-918F-F55CD2000820}" type="presParOf" srcId="{B07B0A3B-AB89-4FDC-A74C-833AF949ACDE}" destId="{DDD98C74-BDDC-45A5-81E6-28B4678B7454}" srcOrd="0" destOrd="0" presId="urn:microsoft.com/office/officeart/2005/8/layout/radial5"/>
    <dgm:cxn modelId="{3750AA99-715A-48CC-99A7-4D5F38685038}" type="presParOf" srcId="{53D0B328-102C-4C84-B167-3C55496D3CF5}" destId="{7A24D467-B383-42EC-BDE0-5BAEF6468200}" srcOrd="8" destOrd="0" presId="urn:microsoft.com/office/officeart/2005/8/layout/radial5"/>
    <dgm:cxn modelId="{3B052128-2779-476F-8717-6A3DB3DE6C4F}" type="presParOf" srcId="{53D0B328-102C-4C84-B167-3C55496D3CF5}" destId="{750F335C-831E-4484-A597-68886FEB79BA}" srcOrd="9" destOrd="0" presId="urn:microsoft.com/office/officeart/2005/8/layout/radial5"/>
    <dgm:cxn modelId="{3B9405CE-667A-4E82-95EE-C39D159F126D}" type="presParOf" srcId="{750F335C-831E-4484-A597-68886FEB79BA}" destId="{51363C65-15C2-4B39-88EA-8D23F6B3DAD8}" srcOrd="0" destOrd="0" presId="urn:microsoft.com/office/officeart/2005/8/layout/radial5"/>
    <dgm:cxn modelId="{588DAAAF-932A-486C-A0E6-986945573B8E}" type="presParOf" srcId="{53D0B328-102C-4C84-B167-3C55496D3CF5}" destId="{489E4474-BA5F-4495-A8C5-2E3059216B97}"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8CD937-20F7-434F-BD64-100A12CA1CB3}">
      <dsp:nvSpPr>
        <dsp:cNvPr id="0" name=""/>
        <dsp:cNvSpPr/>
      </dsp:nvSpPr>
      <dsp:spPr>
        <a:xfrm>
          <a:off x="1127236" y="1313381"/>
          <a:ext cx="1388193" cy="1388193"/>
        </a:xfrm>
        <a:prstGeom prst="ellipse">
          <a:avLst/>
        </a:prstGeom>
        <a:gradFill rotWithShape="0">
          <a:gsLst>
            <a:gs pos="0">
              <a:schemeClr val="accent1">
                <a:hueOff val="0"/>
                <a:satOff val="0"/>
                <a:lumOff val="0"/>
                <a:alphaOff val="0"/>
                <a:tint val="48000"/>
                <a:satMod val="105000"/>
                <a:lumMod val="110000"/>
              </a:schemeClr>
            </a:gs>
            <a:gs pos="100000">
              <a:schemeClr val="accent1">
                <a:hueOff val="0"/>
                <a:satOff val="0"/>
                <a:lumOff val="0"/>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Narrow" panose="020B0606020202030204" pitchFamily="34" charset="0"/>
            </a:rPr>
            <a:t>Tableau de bord social</a:t>
          </a:r>
        </a:p>
      </dsp:txBody>
      <dsp:txXfrm>
        <a:off x="1330532" y="1516677"/>
        <a:ext cx="981601" cy="981601"/>
      </dsp:txXfrm>
    </dsp:sp>
    <dsp:sp modelId="{D36C7169-6205-459D-9B7F-6D9BCC4327B0}">
      <dsp:nvSpPr>
        <dsp:cNvPr id="0" name=""/>
        <dsp:cNvSpPr/>
      </dsp:nvSpPr>
      <dsp:spPr>
        <a:xfrm rot="16200000">
          <a:off x="1687548" y="892151"/>
          <a:ext cx="267569" cy="352757"/>
        </a:xfrm>
        <a:prstGeom prst="rightArrow">
          <a:avLst>
            <a:gd name="adj1" fmla="val 60000"/>
            <a:gd name="adj2" fmla="val 50000"/>
          </a:avLst>
        </a:prstGeom>
        <a:gradFill rotWithShape="0">
          <a:gsLst>
            <a:gs pos="0">
              <a:schemeClr val="accent1">
                <a:tint val="60000"/>
                <a:hueOff val="0"/>
                <a:satOff val="0"/>
                <a:lumOff val="0"/>
                <a:alphaOff val="0"/>
                <a:tint val="48000"/>
                <a:satMod val="105000"/>
                <a:lumMod val="110000"/>
              </a:schemeClr>
            </a:gs>
            <a:gs pos="100000">
              <a:schemeClr val="accent1">
                <a:tint val="60000"/>
                <a:hueOff val="0"/>
                <a:satOff val="0"/>
                <a:lumOff val="0"/>
                <a:alphaOff val="0"/>
                <a:tint val="78000"/>
                <a:satMod val="109000"/>
                <a:lumMod val="10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b="1" kern="1200">
            <a:latin typeface="Arial Narrow" panose="020B0606020202030204" pitchFamily="34" charset="0"/>
          </a:endParaRPr>
        </a:p>
      </dsp:txBody>
      <dsp:txXfrm>
        <a:off x="1727684" y="1002838"/>
        <a:ext cx="187298" cy="211655"/>
      </dsp:txXfrm>
    </dsp:sp>
    <dsp:sp modelId="{261261BB-DB38-46BE-9482-2737CDF6F629}">
      <dsp:nvSpPr>
        <dsp:cNvPr id="0" name=""/>
        <dsp:cNvSpPr/>
      </dsp:nvSpPr>
      <dsp:spPr>
        <a:xfrm>
          <a:off x="978590" y="296734"/>
          <a:ext cx="1685484" cy="511798"/>
        </a:xfrm>
        <a:prstGeom prst="roundRect">
          <a:avLst/>
        </a:prstGeom>
        <a:gradFill rotWithShape="0">
          <a:gsLst>
            <a:gs pos="0">
              <a:schemeClr val="accent1">
                <a:hueOff val="0"/>
                <a:satOff val="0"/>
                <a:lumOff val="0"/>
                <a:alphaOff val="0"/>
                <a:tint val="48000"/>
                <a:satMod val="105000"/>
                <a:lumMod val="110000"/>
              </a:schemeClr>
            </a:gs>
            <a:gs pos="100000">
              <a:schemeClr val="accent1">
                <a:hueOff val="0"/>
                <a:satOff val="0"/>
                <a:lumOff val="0"/>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Narrow" panose="020B0606020202030204" pitchFamily="34" charset="0"/>
            </a:rPr>
            <a:t>Santé et sécurité</a:t>
          </a:r>
        </a:p>
      </dsp:txBody>
      <dsp:txXfrm>
        <a:off x="1003574" y="321718"/>
        <a:ext cx="1635516" cy="461830"/>
      </dsp:txXfrm>
    </dsp:sp>
    <dsp:sp modelId="{04963E5B-0DB2-41A6-A343-B6E56F1ACF72}">
      <dsp:nvSpPr>
        <dsp:cNvPr id="0" name=""/>
        <dsp:cNvSpPr/>
      </dsp:nvSpPr>
      <dsp:spPr>
        <a:xfrm rot="20418934">
          <a:off x="2516290" y="1561992"/>
          <a:ext cx="114548" cy="352757"/>
        </a:xfrm>
        <a:prstGeom prst="rightArrow">
          <a:avLst>
            <a:gd name="adj1" fmla="val 60000"/>
            <a:gd name="adj2" fmla="val 50000"/>
          </a:avLst>
        </a:prstGeom>
        <a:gradFill rotWithShape="0">
          <a:gsLst>
            <a:gs pos="0">
              <a:schemeClr val="accent1">
                <a:tint val="60000"/>
                <a:hueOff val="0"/>
                <a:satOff val="0"/>
                <a:lumOff val="0"/>
                <a:alphaOff val="0"/>
                <a:tint val="48000"/>
                <a:satMod val="105000"/>
                <a:lumMod val="110000"/>
              </a:schemeClr>
            </a:gs>
            <a:gs pos="100000">
              <a:schemeClr val="accent1">
                <a:tint val="60000"/>
                <a:hueOff val="0"/>
                <a:satOff val="0"/>
                <a:lumOff val="0"/>
                <a:alphaOff val="0"/>
                <a:tint val="78000"/>
                <a:satMod val="109000"/>
                <a:lumMod val="10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b="1" kern="1200">
            <a:latin typeface="Arial Narrow" panose="020B0606020202030204" pitchFamily="34" charset="0"/>
          </a:endParaRPr>
        </a:p>
      </dsp:txBody>
      <dsp:txXfrm>
        <a:off x="2517294" y="1638331"/>
        <a:ext cx="80184" cy="211655"/>
      </dsp:txXfrm>
    </dsp:sp>
    <dsp:sp modelId="{BB0012E8-BBCC-413F-9EE7-FDF6BE1A1BF8}">
      <dsp:nvSpPr>
        <dsp:cNvPr id="0" name=""/>
        <dsp:cNvSpPr/>
      </dsp:nvSpPr>
      <dsp:spPr>
        <a:xfrm>
          <a:off x="2520913" y="1217323"/>
          <a:ext cx="1368117" cy="590328"/>
        </a:xfrm>
        <a:prstGeom prst="roundRect">
          <a:avLst/>
        </a:prstGeom>
        <a:gradFill rotWithShape="0">
          <a:gsLst>
            <a:gs pos="0">
              <a:schemeClr val="accent1">
                <a:hueOff val="0"/>
                <a:satOff val="0"/>
                <a:lumOff val="0"/>
                <a:alphaOff val="0"/>
                <a:tint val="48000"/>
                <a:satMod val="105000"/>
                <a:lumMod val="110000"/>
              </a:schemeClr>
            </a:gs>
            <a:gs pos="100000">
              <a:schemeClr val="accent1">
                <a:hueOff val="0"/>
                <a:satOff val="0"/>
                <a:lumOff val="0"/>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Narrow" panose="020B0606020202030204" pitchFamily="34" charset="0"/>
            </a:rPr>
            <a:t>Équité salariale</a:t>
          </a:r>
        </a:p>
      </dsp:txBody>
      <dsp:txXfrm>
        <a:off x="2549730" y="1246140"/>
        <a:ext cx="1310483" cy="532694"/>
      </dsp:txXfrm>
    </dsp:sp>
    <dsp:sp modelId="{11953BC5-F24B-4C1A-8939-7330E7238991}">
      <dsp:nvSpPr>
        <dsp:cNvPr id="0" name=""/>
        <dsp:cNvSpPr/>
      </dsp:nvSpPr>
      <dsp:spPr>
        <a:xfrm rot="3240000">
          <a:off x="2236754" y="2538087"/>
          <a:ext cx="196469" cy="352757"/>
        </a:xfrm>
        <a:prstGeom prst="rightArrow">
          <a:avLst>
            <a:gd name="adj1" fmla="val 60000"/>
            <a:gd name="adj2" fmla="val 50000"/>
          </a:avLst>
        </a:prstGeom>
        <a:gradFill rotWithShape="0">
          <a:gsLst>
            <a:gs pos="0">
              <a:schemeClr val="accent1">
                <a:tint val="60000"/>
                <a:hueOff val="0"/>
                <a:satOff val="0"/>
                <a:lumOff val="0"/>
                <a:alphaOff val="0"/>
                <a:tint val="48000"/>
                <a:satMod val="105000"/>
                <a:lumMod val="110000"/>
              </a:schemeClr>
            </a:gs>
            <a:gs pos="100000">
              <a:schemeClr val="accent1">
                <a:tint val="60000"/>
                <a:hueOff val="0"/>
                <a:satOff val="0"/>
                <a:lumOff val="0"/>
                <a:alphaOff val="0"/>
                <a:tint val="78000"/>
                <a:satMod val="109000"/>
                <a:lumMod val="10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b="1" kern="1200">
            <a:latin typeface="Arial Narrow" panose="020B0606020202030204" pitchFamily="34" charset="0"/>
          </a:endParaRPr>
        </a:p>
      </dsp:txBody>
      <dsp:txXfrm>
        <a:off x="2248902" y="2584796"/>
        <a:ext cx="137528" cy="211655"/>
      </dsp:txXfrm>
    </dsp:sp>
    <dsp:sp modelId="{A003199F-3614-47F7-842A-98739C6AF700}">
      <dsp:nvSpPr>
        <dsp:cNvPr id="0" name=""/>
        <dsp:cNvSpPr/>
      </dsp:nvSpPr>
      <dsp:spPr>
        <a:xfrm>
          <a:off x="1730171" y="2859224"/>
          <a:ext cx="1892594" cy="650494"/>
        </a:xfrm>
        <a:prstGeom prst="roundRect">
          <a:avLst/>
        </a:prstGeom>
        <a:gradFill rotWithShape="0">
          <a:gsLst>
            <a:gs pos="0">
              <a:schemeClr val="accent1">
                <a:hueOff val="0"/>
                <a:satOff val="0"/>
                <a:lumOff val="0"/>
                <a:alphaOff val="0"/>
                <a:tint val="48000"/>
                <a:satMod val="105000"/>
                <a:lumMod val="110000"/>
              </a:schemeClr>
            </a:gs>
            <a:gs pos="100000">
              <a:schemeClr val="accent1">
                <a:hueOff val="0"/>
                <a:satOff val="0"/>
                <a:lumOff val="0"/>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Narrow" panose="020B0606020202030204" pitchFamily="34" charset="0"/>
            </a:rPr>
            <a:t>Embauche, départ, promotion</a:t>
          </a:r>
        </a:p>
      </dsp:txBody>
      <dsp:txXfrm>
        <a:off x="1761925" y="2890978"/>
        <a:ext cx="1829086" cy="586986"/>
      </dsp:txXfrm>
    </dsp:sp>
    <dsp:sp modelId="{B07B0A3B-AB89-4FDC-A74C-833AF949ACDE}">
      <dsp:nvSpPr>
        <dsp:cNvPr id="0" name=""/>
        <dsp:cNvSpPr/>
      </dsp:nvSpPr>
      <dsp:spPr>
        <a:xfrm rot="7833132">
          <a:off x="1074563" y="2546136"/>
          <a:ext cx="269886" cy="352757"/>
        </a:xfrm>
        <a:prstGeom prst="rightArrow">
          <a:avLst>
            <a:gd name="adj1" fmla="val 60000"/>
            <a:gd name="adj2" fmla="val 50000"/>
          </a:avLst>
        </a:prstGeom>
        <a:gradFill rotWithShape="0">
          <a:gsLst>
            <a:gs pos="0">
              <a:schemeClr val="accent1">
                <a:tint val="60000"/>
                <a:hueOff val="0"/>
                <a:satOff val="0"/>
                <a:lumOff val="0"/>
                <a:alphaOff val="0"/>
                <a:tint val="48000"/>
                <a:satMod val="105000"/>
                <a:lumMod val="110000"/>
              </a:schemeClr>
            </a:gs>
            <a:gs pos="100000">
              <a:schemeClr val="accent1">
                <a:tint val="60000"/>
                <a:hueOff val="0"/>
                <a:satOff val="0"/>
                <a:lumOff val="0"/>
                <a:alphaOff val="0"/>
                <a:tint val="78000"/>
                <a:satMod val="109000"/>
                <a:lumMod val="10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b="1" kern="1200">
            <a:latin typeface="Arial Narrow" panose="020B0606020202030204" pitchFamily="34" charset="0"/>
          </a:endParaRPr>
        </a:p>
      </dsp:txBody>
      <dsp:txXfrm rot="10800000">
        <a:off x="1141366" y="2585927"/>
        <a:ext cx="188920" cy="211655"/>
      </dsp:txXfrm>
    </dsp:sp>
    <dsp:sp modelId="{7A24D467-B383-42EC-BDE0-5BAEF6468200}">
      <dsp:nvSpPr>
        <dsp:cNvPr id="0" name=""/>
        <dsp:cNvSpPr/>
      </dsp:nvSpPr>
      <dsp:spPr>
        <a:xfrm>
          <a:off x="118022" y="2903504"/>
          <a:ext cx="1368117" cy="590328"/>
        </a:xfrm>
        <a:prstGeom prst="roundRect">
          <a:avLst/>
        </a:prstGeom>
        <a:gradFill rotWithShape="0">
          <a:gsLst>
            <a:gs pos="0">
              <a:schemeClr val="accent1">
                <a:hueOff val="0"/>
                <a:satOff val="0"/>
                <a:lumOff val="0"/>
                <a:alphaOff val="0"/>
                <a:tint val="48000"/>
                <a:satMod val="105000"/>
                <a:lumMod val="110000"/>
              </a:schemeClr>
            </a:gs>
            <a:gs pos="100000">
              <a:schemeClr val="accent1">
                <a:hueOff val="0"/>
                <a:satOff val="0"/>
                <a:lumOff val="0"/>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Narrow" panose="020B0606020202030204" pitchFamily="34" charset="0"/>
            </a:rPr>
            <a:t>Absentéisme</a:t>
          </a:r>
        </a:p>
      </dsp:txBody>
      <dsp:txXfrm>
        <a:off x="146839" y="2932321"/>
        <a:ext cx="1310483" cy="532694"/>
      </dsp:txXfrm>
    </dsp:sp>
    <dsp:sp modelId="{750F335C-831E-4484-A597-68886FEB79BA}">
      <dsp:nvSpPr>
        <dsp:cNvPr id="0" name=""/>
        <dsp:cNvSpPr/>
      </dsp:nvSpPr>
      <dsp:spPr>
        <a:xfrm rot="11880000">
          <a:off x="959716" y="1575031"/>
          <a:ext cx="147040" cy="352757"/>
        </a:xfrm>
        <a:prstGeom prst="rightArrow">
          <a:avLst>
            <a:gd name="adj1" fmla="val 60000"/>
            <a:gd name="adj2" fmla="val 50000"/>
          </a:avLst>
        </a:prstGeom>
        <a:gradFill rotWithShape="0">
          <a:gsLst>
            <a:gs pos="0">
              <a:schemeClr val="accent1">
                <a:tint val="60000"/>
                <a:hueOff val="0"/>
                <a:satOff val="0"/>
                <a:lumOff val="0"/>
                <a:alphaOff val="0"/>
                <a:tint val="48000"/>
                <a:satMod val="105000"/>
                <a:lumMod val="110000"/>
              </a:schemeClr>
            </a:gs>
            <a:gs pos="100000">
              <a:schemeClr val="accent1">
                <a:tint val="60000"/>
                <a:hueOff val="0"/>
                <a:satOff val="0"/>
                <a:lumOff val="0"/>
                <a:alphaOff val="0"/>
                <a:tint val="78000"/>
                <a:satMod val="109000"/>
                <a:lumMod val="10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kern="1200">
            <a:latin typeface="Arial Narrow" panose="020B0606020202030204" pitchFamily="34" charset="0"/>
          </a:endParaRPr>
        </a:p>
      </dsp:txBody>
      <dsp:txXfrm rot="10800000">
        <a:off x="1002749" y="1652398"/>
        <a:ext cx="102928" cy="211655"/>
      </dsp:txXfrm>
    </dsp:sp>
    <dsp:sp modelId="{489E4474-BA5F-4495-A8C5-2E3059216B97}">
      <dsp:nvSpPr>
        <dsp:cNvPr id="0" name=""/>
        <dsp:cNvSpPr/>
      </dsp:nvSpPr>
      <dsp:spPr>
        <a:xfrm>
          <a:off x="-81066" y="1235719"/>
          <a:ext cx="1037521" cy="644373"/>
        </a:xfrm>
        <a:prstGeom prst="roundRect">
          <a:avLst/>
        </a:prstGeom>
        <a:gradFill rotWithShape="0">
          <a:gsLst>
            <a:gs pos="0">
              <a:schemeClr val="accent1">
                <a:hueOff val="0"/>
                <a:satOff val="0"/>
                <a:lumOff val="0"/>
                <a:alphaOff val="0"/>
                <a:tint val="48000"/>
                <a:satMod val="105000"/>
                <a:lumMod val="110000"/>
              </a:schemeClr>
            </a:gs>
            <a:gs pos="100000">
              <a:schemeClr val="accent1">
                <a:hueOff val="0"/>
                <a:satOff val="0"/>
                <a:lumOff val="0"/>
                <a:alphaOff val="0"/>
                <a:tint val="78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Narrow" panose="020B0606020202030204" pitchFamily="34" charset="0"/>
            </a:rPr>
            <a:t>Formation</a:t>
          </a:r>
        </a:p>
      </dsp:txBody>
      <dsp:txXfrm>
        <a:off x="-49610" y="1267175"/>
        <a:ext cx="974609" cy="581461"/>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fr-FR"/>
              <a:t>Modifiez le style du titre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22/08/2023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904739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fr-FR"/>
              <a:t>Modifiez le style du titre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22/08/2023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519382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22/08/2023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681630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22/08/2023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55414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22/08/2023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886643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fr-FR"/>
              <a:t>Modifiez le style du titre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3" name="Date Placeholder 2"/>
          <p:cNvSpPr>
            <a:spLocks noGrp="1"/>
          </p:cNvSpPr>
          <p:nvPr>
            <p:ph type="dt" sz="half" idx="10"/>
          </p:nvPr>
        </p:nvSpPr>
        <p:spPr/>
        <p:txBody>
          <a:bodyPr/>
          <a:lstStyle/>
          <a:p>
            <a:fld id="{1022277B-6D0B-4CF9-B8A4-AC1FBBF06B23}" type="datetimeFigureOut">
              <a:rPr lang="fr-FR" smtClean="0"/>
              <a:t>22/08/2023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2994417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fr-FR"/>
              <a:t>Modifiez le style du titre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3" name="Date Placeholder 2"/>
          <p:cNvSpPr>
            <a:spLocks noGrp="1"/>
          </p:cNvSpPr>
          <p:nvPr>
            <p:ph type="dt" sz="half" idx="10"/>
          </p:nvPr>
        </p:nvSpPr>
        <p:spPr/>
        <p:txBody>
          <a:bodyPr/>
          <a:lstStyle/>
          <a:p>
            <a:fld id="{1022277B-6D0B-4CF9-B8A4-AC1FBBF06B23}" type="datetimeFigureOut">
              <a:rPr lang="fr-FR" smtClean="0"/>
              <a:t>22/08/2023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428768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22/08/2023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42060404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22/08/2023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2981639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22/08/2023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531953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fr-FR"/>
              <a:t>Modifiez le style du titre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1022277B-6D0B-4CF9-B8A4-AC1FBBF06B23}" type="datetimeFigureOut">
              <a:rPr lang="fr-FR" smtClean="0"/>
              <a:t>22/08/2023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993464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fr-FR"/>
              <a:t>Modifiez le style du titre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022277B-6D0B-4CF9-B8A4-AC1FBBF06B23}" type="datetimeFigureOut">
              <a:rPr lang="fr-FR" smtClean="0"/>
              <a:t>22/08/2023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981638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913795" y="2912232"/>
            <a:ext cx="5107208" cy="287896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72200" y="2912232"/>
            <a:ext cx="5095357" cy="287896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022277B-6D0B-4CF9-B8A4-AC1FBBF06B23}" type="datetimeFigureOut">
              <a:rPr lang="fr-FR" smtClean="0"/>
              <a:t>22/08/2023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4159360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022277B-6D0B-4CF9-B8A4-AC1FBBF06B23}" type="datetimeFigureOut">
              <a:rPr lang="fr-FR" smtClean="0"/>
              <a:t>22/08/2023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570490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2277B-6D0B-4CF9-B8A4-AC1FBBF06B23}" type="datetimeFigureOut">
              <a:rPr lang="fr-FR" smtClean="0"/>
              <a:t>22/08/2023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10330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fr-FR"/>
              <a:t>Modifiez le style du titre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22/08/2023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17464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22/08/2023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281225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022277B-6D0B-4CF9-B8A4-AC1FBBF06B23}" type="datetimeFigureOut">
              <a:rPr lang="fr-FR" smtClean="0"/>
              <a:t>22/08/2023</a:t>
            </a:fld>
            <a:endParaRPr lang="fr-FR"/>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5E10A30-0CDE-43F7-9DC8-E96FA2DD1C8D}" type="slidenum">
              <a:rPr lang="fr-FR" smtClean="0"/>
              <a:t>‹N°›</a:t>
            </a:fld>
            <a:endParaRPr lang="fr-FR"/>
          </a:p>
        </p:txBody>
      </p:sp>
    </p:spTree>
    <p:extLst>
      <p:ext uri="{BB962C8B-B14F-4D97-AF65-F5344CB8AC3E}">
        <p14:creationId xmlns:p14="http://schemas.microsoft.com/office/powerpoint/2010/main" val="954441657"/>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523220"/>
          </a:xfrm>
          <a:prstGeom prst="rect">
            <a:avLst/>
          </a:prstGeom>
        </p:spPr>
        <p:txBody>
          <a:bodyPr wrap="square">
            <a:spAutoFit/>
          </a:bodyPr>
          <a:lstStyle/>
          <a:p>
            <a:pPr>
              <a:spcBef>
                <a:spcPts val="300"/>
              </a:spcBef>
              <a:spcAft>
                <a:spcPts val="300"/>
              </a:spcAft>
            </a:pPr>
            <a:r>
              <a:rPr lang="fr-FR" sz="2800" b="1" dirty="0">
                <a:solidFill>
                  <a:srgbClr val="FFFF00"/>
                </a:solidFill>
                <a:effectLst/>
                <a:latin typeface="Arial" panose="020B0604020202020204" pitchFamily="34" charset="0"/>
                <a:ea typeface="Times New Roman" panose="02020603050405020304" pitchFamily="18" charset="0"/>
              </a:rPr>
              <a:t>Chap. 9 - Préparer et suivre les tableaux de bord sociaux </a:t>
            </a:r>
          </a:p>
        </p:txBody>
      </p:sp>
      <p:sp>
        <p:nvSpPr>
          <p:cNvPr id="7" name="Rectangle 6"/>
          <p:cNvSpPr/>
          <p:nvPr/>
        </p:nvSpPr>
        <p:spPr>
          <a:xfrm>
            <a:off x="2813836" y="504986"/>
            <a:ext cx="6355322" cy="523220"/>
          </a:xfrm>
          <a:prstGeom prst="rect">
            <a:avLst/>
          </a:prstGeom>
        </p:spPr>
        <p:txBody>
          <a:bodyPr wrap="square">
            <a:spAutoFit/>
          </a:bodyPr>
          <a:lstStyle/>
          <a:p>
            <a:pPr algn="ctr">
              <a:spcBef>
                <a:spcPts val="1200"/>
              </a:spcBef>
              <a:spcAft>
                <a:spcPts val="600"/>
              </a:spcAft>
            </a:pPr>
            <a:r>
              <a:rPr lang="fr-FR" sz="28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Problématique</a:t>
            </a:r>
            <a:endParaRPr lang="fr-FR"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 name="Rectangle 2">
            <a:extLst>
              <a:ext uri="{FF2B5EF4-FFF2-40B4-BE49-F238E27FC236}">
                <a16:creationId xmlns:a16="http://schemas.microsoft.com/office/drawing/2014/main" id="{E58DB6C9-33D7-4580-8419-59FD06516BF5}"/>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8" name="Diagramme 7">
            <a:extLst>
              <a:ext uri="{FF2B5EF4-FFF2-40B4-BE49-F238E27FC236}">
                <a16:creationId xmlns:a16="http://schemas.microsoft.com/office/drawing/2014/main" id="{EF53BA6E-41AD-44FA-914F-1EF66827B859}"/>
              </a:ext>
            </a:extLst>
          </p:cNvPr>
          <p:cNvGraphicFramePr/>
          <p:nvPr>
            <p:extLst>
              <p:ext uri="{D42A27DB-BD31-4B8C-83A1-F6EECF244321}">
                <p14:modId xmlns:p14="http://schemas.microsoft.com/office/powerpoint/2010/main" val="1174806988"/>
              </p:ext>
            </p:extLst>
          </p:nvPr>
        </p:nvGraphicFramePr>
        <p:xfrm>
          <a:off x="8020595" y="2864312"/>
          <a:ext cx="3807964" cy="3806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3">
            <a:extLst>
              <a:ext uri="{FF2B5EF4-FFF2-40B4-BE49-F238E27FC236}">
                <a16:creationId xmlns:a16="http://schemas.microsoft.com/office/drawing/2014/main" id="{09A191C5-BB69-4637-A918-8E645BF1E16E}"/>
              </a:ext>
            </a:extLst>
          </p:cNvPr>
          <p:cNvSpPr>
            <a:spLocks noChangeArrowheads="1"/>
          </p:cNvSpPr>
          <p:nvPr/>
        </p:nvSpPr>
        <p:spPr bwMode="auto">
          <a:xfrm>
            <a:off x="115248" y="2389914"/>
            <a:ext cx="7661505"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ts val="1200"/>
              </a:spcBef>
              <a:spcAft>
                <a:spcPct val="0"/>
              </a:spcAft>
              <a:buClrTx/>
              <a:buSzTx/>
              <a:buFontTx/>
              <a:buNone/>
              <a:tabLst/>
            </a:pPr>
            <a:r>
              <a:rPr kumimoji="0" lang="fr-FR"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Le contexte matériel, les conditions et l’ambiance de travail, la politique salariale, la politique de formation et de développement des compétences, la promotion interne, l’équité entre les salariés… ont un effet sur l’investissement dans le travail, la fidélité à l’entreprise. Ils contribuent au </a:t>
            </a:r>
            <a:r>
              <a:rPr kumimoji="0" lang="fr-FR" altLang="fr-FR" sz="2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climat social</a:t>
            </a:r>
            <a:r>
              <a:rPr kumimoji="0" lang="fr-FR"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fr-FR" altLang="fr-FR"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lvl="0" algn="just" eaLnBrk="0" fontAlgn="base" hangingPunct="0">
              <a:spcBef>
                <a:spcPts val="1200"/>
              </a:spcBef>
              <a:spcAft>
                <a:spcPct val="0"/>
              </a:spcAft>
            </a:pPr>
            <a:r>
              <a:rPr kumimoji="0" lang="fr-FR"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Tous ces éléments peuvent être analysés à l’aide d’indicateurs pertinents qui évaluent : l’absentéisme, le turnover (licenciements, recrutements, promotions internes), les formations, les maladies et accidents du travail, les conflits, les sanctions professionnelles, la politique salariale, l’équité ou la discrimination </a:t>
            </a:r>
            <a:r>
              <a:rPr lang="fr-FR" altLang="fr-FR" sz="2000" dirty="0">
                <a:latin typeface="Arial" panose="020B0604020202020204" pitchFamily="34" charset="0"/>
                <a:ea typeface="Calibri" panose="020F0502020204030204" pitchFamily="34" charset="0"/>
                <a:cs typeface="Arial" panose="020B0604020202020204" pitchFamily="34" charset="0"/>
              </a:rPr>
              <a:t>salariale</a:t>
            </a:r>
            <a:r>
              <a:rPr kumimoji="0" lang="fr-FR"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fr-FR" altLang="fr-FR"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ts val="1200"/>
              </a:spcBef>
              <a:spcAft>
                <a:spcPct val="0"/>
              </a:spcAft>
              <a:buClrTx/>
              <a:buSzTx/>
              <a:buFontTx/>
              <a:buNone/>
              <a:tabLst/>
            </a:pPr>
            <a:r>
              <a:rPr kumimoji="0" lang="fr-FR"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L’entreprise à une obligation d’information du CSE sur tous ces éléments qui sont regroupés dans le </a:t>
            </a:r>
            <a:r>
              <a:rPr kumimoji="0" lang="fr-FR" altLang="fr-FR" sz="2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tableau de bord social</a:t>
            </a:r>
            <a:r>
              <a:rPr kumimoji="0" lang="fr-FR"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fr-FR" altLang="fr-FR"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0" name="Rectangle 3">
            <a:extLst>
              <a:ext uri="{FF2B5EF4-FFF2-40B4-BE49-F238E27FC236}">
                <a16:creationId xmlns:a16="http://schemas.microsoft.com/office/drawing/2014/main" id="{DBFDA189-45C4-4204-9C78-CCF3EF124C96}"/>
              </a:ext>
            </a:extLst>
          </p:cNvPr>
          <p:cNvSpPr>
            <a:spLocks noChangeArrowheads="1"/>
          </p:cNvSpPr>
          <p:nvPr/>
        </p:nvSpPr>
        <p:spPr bwMode="auto">
          <a:xfrm>
            <a:off x="115249" y="1229880"/>
            <a:ext cx="1159778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ts val="1200"/>
              </a:spcBef>
              <a:spcAft>
                <a:spcPct val="0"/>
              </a:spcAft>
              <a:buClrTx/>
              <a:buSzTx/>
              <a:buFontTx/>
              <a:buNone/>
              <a:tabLst/>
            </a:pPr>
            <a:r>
              <a:rPr kumimoji="0" lang="fr-FR"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L’entreprise est un lieu de vie dont la finalité est une performance économique. Celle-ci est indissociable de la compétence et de l’investissement des hommes et des femmes qui y travaillent.</a:t>
            </a:r>
            <a:endParaRPr kumimoji="0" lang="fr-FR" altLang="fr-FR"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28650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TC104033921[[fn=Damas]]</Template>
  <TotalTime>41</TotalTime>
  <Words>188</Words>
  <Application>Microsoft Office PowerPoint</Application>
  <PresentationFormat>Grand écran</PresentationFormat>
  <Paragraphs>12</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Arial Narrow</vt:lpstr>
      <vt:lpstr>Bookman Old Style</vt:lpstr>
      <vt:lpstr>Rockwell</vt:lpstr>
      <vt:lpstr>Damask</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Terrier</dc:creator>
  <cp:lastModifiedBy>Claude Terrier</cp:lastModifiedBy>
  <cp:revision>12</cp:revision>
  <dcterms:created xsi:type="dcterms:W3CDTF">2014-06-17T06:47:14Z</dcterms:created>
  <dcterms:modified xsi:type="dcterms:W3CDTF">2023-08-21T22:57:34Z</dcterms:modified>
</cp:coreProperties>
</file>